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107.xml" ContentType="application/vnd.openxmlformats-officedocument.presentationml.tags+xml"/>
  <Override PartName="/ppt/tags/tag108.xml" ContentType="application/vnd.openxmlformats-officedocument.presentationml.tags+xml"/>
  <Override PartName="/ppt/notesSlides/notesSlide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ags/tag117.xml" ContentType="application/vnd.openxmlformats-officedocument.presentationml.tags+xml"/>
  <Override PartName="/ppt/tags/tag118.xml" ContentType="application/vnd.openxmlformats-officedocument.presentationml.tags+xml"/>
  <Override PartName="/ppt/notesSlides/notesSlide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0.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1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1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1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15.xml" ContentType="application/vnd.openxmlformats-officedocument.presentationml.notesSlide+xml"/>
  <Override PartName="/ppt/tags/tag139.xml" ContentType="application/vnd.openxmlformats-officedocument.presentationml.tags+xml"/>
  <Override PartName="/ppt/notesSlides/notesSlide16.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1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18.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21.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3.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24.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2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29.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3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31.xml" ContentType="application/vnd.openxmlformats-officedocument.presentationml.notesSlide+xml"/>
  <Override PartName="/ppt/charts/chart8.xml" ContentType="application/vnd.openxmlformats-officedocument.drawingml.chart+xml"/>
  <Override PartName="/ppt/tags/tag327.xml" ContentType="application/vnd.openxmlformats-officedocument.presentationml.tags+xml"/>
  <Override PartName="/ppt/tags/tag328.xml" ContentType="application/vnd.openxmlformats-officedocument.presentationml.tags+xml"/>
  <Override PartName="/ppt/notesSlides/notesSlide32.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notesSlides/notesSlide33.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34.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35.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36.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37.xml" ContentType="application/vnd.openxmlformats-officedocument.presentationml.notesSlide+xml"/>
  <Override PartName="/ppt/charts/chart9.xml" ContentType="application/vnd.openxmlformats-officedocument.drawingml.chart+xml"/>
  <Override PartName="/ppt/tags/tag355.xml" ContentType="application/vnd.openxmlformats-officedocument.presentationml.tags+xml"/>
  <Override PartName="/ppt/tags/tag356.xml" ContentType="application/vnd.openxmlformats-officedocument.presentationml.tags+xml"/>
  <Override PartName="/ppt/notesSlides/notesSlide38.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484" r:id="rId1"/>
  </p:sldMasterIdLst>
  <p:notesMasterIdLst>
    <p:notesMasterId r:id="rId46"/>
  </p:notesMasterIdLst>
  <p:handoutMasterIdLst>
    <p:handoutMasterId r:id="rId47"/>
  </p:handoutMasterIdLst>
  <p:sldIdLst>
    <p:sldId id="415" r:id="rId2"/>
    <p:sldId id="421" r:id="rId3"/>
    <p:sldId id="422" r:id="rId4"/>
    <p:sldId id="420" r:id="rId5"/>
    <p:sldId id="424" r:id="rId6"/>
    <p:sldId id="425" r:id="rId7"/>
    <p:sldId id="426" r:id="rId8"/>
    <p:sldId id="427" r:id="rId9"/>
    <p:sldId id="428" r:id="rId10"/>
    <p:sldId id="429" r:id="rId11"/>
    <p:sldId id="430" r:id="rId12"/>
    <p:sldId id="431" r:id="rId13"/>
    <p:sldId id="432" r:id="rId14"/>
    <p:sldId id="433" r:id="rId15"/>
    <p:sldId id="434" r:id="rId16"/>
    <p:sldId id="435" r:id="rId17"/>
    <p:sldId id="436" r:id="rId18"/>
    <p:sldId id="437" r:id="rId19"/>
    <p:sldId id="438" r:id="rId20"/>
    <p:sldId id="439" r:id="rId21"/>
    <p:sldId id="363" r:id="rId22"/>
    <p:sldId id="440" r:id="rId23"/>
    <p:sldId id="441" r:id="rId24"/>
    <p:sldId id="442" r:id="rId25"/>
    <p:sldId id="443" r:id="rId26"/>
    <p:sldId id="444" r:id="rId27"/>
    <p:sldId id="445" r:id="rId28"/>
    <p:sldId id="446" r:id="rId29"/>
    <p:sldId id="447" r:id="rId30"/>
    <p:sldId id="448" r:id="rId31"/>
    <p:sldId id="449" r:id="rId32"/>
    <p:sldId id="450" r:id="rId33"/>
    <p:sldId id="451" r:id="rId34"/>
    <p:sldId id="463" r:id="rId35"/>
    <p:sldId id="453" r:id="rId36"/>
    <p:sldId id="454" r:id="rId37"/>
    <p:sldId id="455" r:id="rId38"/>
    <p:sldId id="456" r:id="rId39"/>
    <p:sldId id="457" r:id="rId40"/>
    <p:sldId id="458" r:id="rId41"/>
    <p:sldId id="459" r:id="rId42"/>
    <p:sldId id="460" r:id="rId43"/>
    <p:sldId id="461" r:id="rId44"/>
    <p:sldId id="462" r:id="rId45"/>
  </p:sldIdLst>
  <p:sldSz cx="9906000" cy="6858000" type="A4"/>
  <p:notesSz cx="9236075" cy="6950075"/>
  <p:custShowLst>
    <p:custShow name="Format Guide Workshop" id="0">
      <p:sldLst/>
    </p:custShow>
  </p:custShow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e El-Aouayna" initials="BE" lastIdx="0" clrIdx="0">
    <p:extLst>
      <p:ext uri="{19B8F6BF-5375-455C-9EA6-DF929625EA0E}">
        <p15:presenceInfo xmlns:p15="http://schemas.microsoft.com/office/powerpoint/2012/main" userId="S-1-5-21-3641071781-594197216-3400346829-10618" providerId="AD"/>
      </p:ext>
    </p:extLst>
  </p:cmAuthor>
  <p:cmAuthor id="2" name="Source Comment" initials="DVX3" lastIdx="0" clrIdx="1"/>
  <p:cmAuthor id="3" name="Target Comment" initials="DVX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2"/>
    <a:srgbClr val="FFD500"/>
    <a:srgbClr val="59B5DA"/>
    <a:srgbClr val="B8DBEE"/>
    <a:srgbClr val="E3E3E3"/>
    <a:srgbClr val="00ACA9"/>
    <a:srgbClr val="E63312"/>
    <a:srgbClr val="878787"/>
    <a:srgbClr val="C34F7F"/>
    <a:srgbClr val="D37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CFF79-C9A4-4EB1-9DA5-CDEAB08F4C2E}" v="16" dt="2021-08-09T08:35:23.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6187" autoAdjust="0"/>
  </p:normalViewPr>
  <p:slideViewPr>
    <p:cSldViewPr snapToGrid="0">
      <p:cViewPr>
        <p:scale>
          <a:sx n="60" d="100"/>
          <a:sy n="60" d="100"/>
        </p:scale>
        <p:origin x="1482" y="360"/>
      </p:cViewPr>
      <p:guideLst>
        <p:guide orient="horz" pos="2160"/>
        <p:guide pos="3120"/>
      </p:guideLst>
    </p:cSldViewPr>
  </p:slideViewPr>
  <p:outlineViewPr>
    <p:cViewPr>
      <p:scale>
        <a:sx n="33" d="100"/>
        <a:sy n="33" d="100"/>
      </p:scale>
      <p:origin x="0" y="-9110"/>
    </p:cViewPr>
  </p:outlineViewPr>
  <p:notesTextViewPr>
    <p:cViewPr>
      <p:scale>
        <a:sx n="3" d="2"/>
        <a:sy n="3" d="2"/>
      </p:scale>
      <p:origin x="0" y="0"/>
    </p:cViewPr>
  </p:notesTextViewPr>
  <p:sorterViewPr>
    <p:cViewPr varScale="1">
      <p:scale>
        <a:sx n="1" d="1"/>
        <a:sy n="1" d="1"/>
      </p:scale>
      <p:origin x="0" y="-7986"/>
    </p:cViewPr>
  </p:sorterViewPr>
  <p:notesViewPr>
    <p:cSldViewPr snapToGrid="0">
      <p:cViewPr varScale="1">
        <p:scale>
          <a:sx n="156" d="100"/>
          <a:sy n="156" d="100"/>
        </p:scale>
        <p:origin x="2568" y="100"/>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as Roth" userId="6e0f856c-50a3-4aa8-be83-d65ad1152e61" providerId="ADAL" clId="{17DB9755-51D9-4CC7-9DDA-0674D290F29F}"/>
    <pc:docChg chg="undo custSel modSld">
      <pc:chgData name="Elias Roth" userId="6e0f856c-50a3-4aa8-be83-d65ad1152e61" providerId="ADAL" clId="{17DB9755-51D9-4CC7-9DDA-0674D290F29F}" dt="2021-08-06T12:56:14.189" v="112" actId="12"/>
      <pc:docMkLst>
        <pc:docMk/>
      </pc:docMkLst>
      <pc:sldChg chg="modSp mod">
        <pc:chgData name="Elias Roth" userId="6e0f856c-50a3-4aa8-be83-d65ad1152e61" providerId="ADAL" clId="{17DB9755-51D9-4CC7-9DDA-0674D290F29F}" dt="2021-08-06T12:47:26.250" v="1" actId="207"/>
        <pc:sldMkLst>
          <pc:docMk/>
          <pc:sldMk cId="3052721380" sldId="344"/>
        </pc:sldMkLst>
        <pc:spChg chg="mod">
          <ac:chgData name="Elias Roth" userId="6e0f856c-50a3-4aa8-be83-d65ad1152e61" providerId="ADAL" clId="{17DB9755-51D9-4CC7-9DDA-0674D290F29F}" dt="2021-08-06T12:47:26.250" v="1" actId="207"/>
          <ac:spMkLst>
            <pc:docMk/>
            <pc:sldMk cId="3052721380" sldId="344"/>
            <ac:spMk id="11" creationId="{00000000-0000-0000-0000-000000000000}"/>
          </ac:spMkLst>
        </pc:spChg>
      </pc:sldChg>
      <pc:sldChg chg="addSp delSp modSp mod">
        <pc:chgData name="Elias Roth" userId="6e0f856c-50a3-4aa8-be83-d65ad1152e61" providerId="ADAL" clId="{17DB9755-51D9-4CC7-9DDA-0674D290F29F}" dt="2021-08-06T12:51:14.479" v="104" actId="207"/>
        <pc:sldMkLst>
          <pc:docMk/>
          <pc:sldMk cId="214505594" sldId="358"/>
        </pc:sldMkLst>
        <pc:spChg chg="mod">
          <ac:chgData name="Elias Roth" userId="6e0f856c-50a3-4aa8-be83-d65ad1152e61" providerId="ADAL" clId="{17DB9755-51D9-4CC7-9DDA-0674D290F29F}" dt="2021-08-06T12:48:16.980" v="85" actId="207"/>
          <ac:spMkLst>
            <pc:docMk/>
            <pc:sldMk cId="214505594" sldId="358"/>
            <ac:spMk id="2" creationId="{00000000-0000-0000-0000-000000000000}"/>
          </ac:spMkLst>
        </pc:spChg>
        <pc:spChg chg="add del mod modVis">
          <ac:chgData name="Elias Roth" userId="6e0f856c-50a3-4aa8-be83-d65ad1152e61" providerId="ADAL" clId="{17DB9755-51D9-4CC7-9DDA-0674D290F29F}" dt="2021-08-06T12:48:16.975" v="83" actId="962"/>
          <ac:spMkLst>
            <pc:docMk/>
            <pc:sldMk cId="214505594" sldId="358"/>
            <ac:spMk id="5" creationId="{927097AB-1BC9-47AA-B8CF-89DE5493CDD5}"/>
          </ac:spMkLst>
        </pc:spChg>
        <pc:spChg chg="mod">
          <ac:chgData name="Elias Roth" userId="6e0f856c-50a3-4aa8-be83-d65ad1152e61" providerId="ADAL" clId="{17DB9755-51D9-4CC7-9DDA-0674D290F29F}" dt="2021-08-06T12:48:08.155" v="3" actId="12"/>
          <ac:spMkLst>
            <pc:docMk/>
            <pc:sldMk cId="214505594" sldId="358"/>
            <ac:spMk id="36" creationId="{00000000-0000-0000-0000-000000000000}"/>
          </ac:spMkLst>
        </pc:spChg>
        <pc:spChg chg="mod">
          <ac:chgData name="Elias Roth" userId="6e0f856c-50a3-4aa8-be83-d65ad1152e61" providerId="ADAL" clId="{17DB9755-51D9-4CC7-9DDA-0674D290F29F}" dt="2021-08-06T12:50:48.099" v="101" actId="207"/>
          <ac:spMkLst>
            <pc:docMk/>
            <pc:sldMk cId="214505594" sldId="358"/>
            <ac:spMk id="37" creationId="{00000000-0000-0000-0000-000000000000}"/>
          </ac:spMkLst>
        </pc:spChg>
        <pc:spChg chg="mod">
          <ac:chgData name="Elias Roth" userId="6e0f856c-50a3-4aa8-be83-d65ad1152e61" providerId="ADAL" clId="{17DB9755-51D9-4CC7-9DDA-0674D290F29F}" dt="2021-08-06T12:51:00.589" v="103" actId="12"/>
          <ac:spMkLst>
            <pc:docMk/>
            <pc:sldMk cId="214505594" sldId="358"/>
            <ac:spMk id="38" creationId="{00000000-0000-0000-0000-000000000000}"/>
          </ac:spMkLst>
        </pc:spChg>
        <pc:spChg chg="mod">
          <ac:chgData name="Elias Roth" userId="6e0f856c-50a3-4aa8-be83-d65ad1152e61" providerId="ADAL" clId="{17DB9755-51D9-4CC7-9DDA-0674D290F29F}" dt="2021-08-06T12:51:14.479" v="104" actId="207"/>
          <ac:spMkLst>
            <pc:docMk/>
            <pc:sldMk cId="214505594" sldId="358"/>
            <ac:spMk id="39" creationId="{00000000-0000-0000-0000-000000000000}"/>
          </ac:spMkLst>
        </pc:spChg>
        <pc:spChg chg="mod">
          <ac:chgData name="Elias Roth" userId="6e0f856c-50a3-4aa8-be83-d65ad1152e61" providerId="ADAL" clId="{17DB9755-51D9-4CC7-9DDA-0674D290F29F}" dt="2021-08-06T12:50:08.450" v="98" actId="571"/>
          <ac:spMkLst>
            <pc:docMk/>
            <pc:sldMk cId="214505594" sldId="358"/>
            <ac:spMk id="42" creationId="{9EB36B0A-72AC-4B47-A0B3-31C4FC91C749}"/>
          </ac:spMkLst>
        </pc:spChg>
        <pc:spChg chg="mod">
          <ac:chgData name="Elias Roth" userId="6e0f856c-50a3-4aa8-be83-d65ad1152e61" providerId="ADAL" clId="{17DB9755-51D9-4CC7-9DDA-0674D290F29F}" dt="2021-08-06T12:50:08.450" v="98" actId="571"/>
          <ac:spMkLst>
            <pc:docMk/>
            <pc:sldMk cId="214505594" sldId="358"/>
            <ac:spMk id="43" creationId="{C3900178-F60C-42CC-B342-30CE5C254B24}"/>
          </ac:spMkLst>
        </pc:spChg>
        <pc:spChg chg="mod">
          <ac:chgData name="Elias Roth" userId="6e0f856c-50a3-4aa8-be83-d65ad1152e61" providerId="ADAL" clId="{17DB9755-51D9-4CC7-9DDA-0674D290F29F}" dt="2021-08-06T12:50:08.450" v="98" actId="571"/>
          <ac:spMkLst>
            <pc:docMk/>
            <pc:sldMk cId="214505594" sldId="358"/>
            <ac:spMk id="44" creationId="{E963500B-0AF5-4B20-9FC4-18A504FADFF6}"/>
          </ac:spMkLst>
        </pc:spChg>
        <pc:spChg chg="add mod">
          <ac:chgData name="Elias Roth" userId="6e0f856c-50a3-4aa8-be83-d65ad1152e61" providerId="ADAL" clId="{17DB9755-51D9-4CC7-9DDA-0674D290F29F}" dt="2021-08-06T12:50:08.450" v="98" actId="571"/>
          <ac:spMkLst>
            <pc:docMk/>
            <pc:sldMk cId="214505594" sldId="358"/>
            <ac:spMk id="45" creationId="{DEE450A1-5320-44FC-8F88-D3A535B24796}"/>
          </ac:spMkLst>
        </pc:spChg>
        <pc:grpChg chg="add mod">
          <ac:chgData name="Elias Roth" userId="6e0f856c-50a3-4aa8-be83-d65ad1152e61" providerId="ADAL" clId="{17DB9755-51D9-4CC7-9DDA-0674D290F29F}" dt="2021-08-06T12:50:08.450" v="98" actId="571"/>
          <ac:grpSpMkLst>
            <pc:docMk/>
            <pc:sldMk cId="214505594" sldId="358"/>
            <ac:grpSpMk id="41" creationId="{56752097-A188-48FF-9E88-771A6CB2F75B}"/>
          </ac:grpSpMkLst>
        </pc:grpChg>
        <pc:graphicFrameChg chg="mod">
          <ac:chgData name="Elias Roth" userId="6e0f856c-50a3-4aa8-be83-d65ad1152e61" providerId="ADAL" clId="{17DB9755-51D9-4CC7-9DDA-0674D290F29F}" dt="2021-08-06T12:48:17" v="87"/>
          <ac:graphicFrameMkLst>
            <pc:docMk/>
            <pc:sldMk cId="214505594" sldId="358"/>
            <ac:graphicFrameMk id="8" creationId="{00000000-0000-0000-0000-000000000000}"/>
          </ac:graphicFrameMkLst>
        </pc:graphicFrameChg>
      </pc:sldChg>
      <pc:sldChg chg="modSp mod">
        <pc:chgData name="Elias Roth" userId="6e0f856c-50a3-4aa8-be83-d65ad1152e61" providerId="ADAL" clId="{17DB9755-51D9-4CC7-9DDA-0674D290F29F}" dt="2021-08-06T12:56:14.189" v="112" actId="12"/>
        <pc:sldMkLst>
          <pc:docMk/>
          <pc:sldMk cId="3109085248" sldId="367"/>
        </pc:sldMkLst>
        <pc:spChg chg="mod">
          <ac:chgData name="Elias Roth" userId="6e0f856c-50a3-4aa8-be83-d65ad1152e61" providerId="ADAL" clId="{17DB9755-51D9-4CC7-9DDA-0674D290F29F}" dt="2021-08-06T12:55:41.239" v="110" actId="12"/>
          <ac:spMkLst>
            <pc:docMk/>
            <pc:sldMk cId="3109085248" sldId="367"/>
            <ac:spMk id="7" creationId="{00000000-0000-0000-0000-000000000000}"/>
          </ac:spMkLst>
        </pc:spChg>
        <pc:spChg chg="mod">
          <ac:chgData name="Elias Roth" userId="6e0f856c-50a3-4aa8-be83-d65ad1152e61" providerId="ADAL" clId="{17DB9755-51D9-4CC7-9DDA-0674D290F29F}" dt="2021-08-06T12:54:55.699" v="106" actId="12"/>
          <ac:spMkLst>
            <pc:docMk/>
            <pc:sldMk cId="3109085248" sldId="367"/>
            <ac:spMk id="8" creationId="{00000000-0000-0000-0000-000000000000}"/>
          </ac:spMkLst>
        </pc:spChg>
        <pc:spChg chg="mod">
          <ac:chgData name="Elias Roth" userId="6e0f856c-50a3-4aa8-be83-d65ad1152e61" providerId="ADAL" clId="{17DB9755-51D9-4CC7-9DDA-0674D290F29F}" dt="2021-08-06T12:56:14.189" v="112" actId="12"/>
          <ac:spMkLst>
            <pc:docMk/>
            <pc:sldMk cId="3109085248" sldId="367"/>
            <ac:spMk id="9" creationId="{00000000-0000-0000-0000-000000000000}"/>
          </ac:spMkLst>
        </pc:spChg>
        <pc:spChg chg="mod">
          <ac:chgData name="Elias Roth" userId="6e0f856c-50a3-4aa8-be83-d65ad1152e61" providerId="ADAL" clId="{17DB9755-51D9-4CC7-9DDA-0674D290F29F}" dt="2021-08-06T12:55:16.959" v="108" actId="12"/>
          <ac:spMkLst>
            <pc:docMk/>
            <pc:sldMk cId="3109085248" sldId="367"/>
            <ac:spMk id="10" creationId="{00000000-0000-0000-0000-000000000000}"/>
          </ac:spMkLst>
        </pc:spChg>
        <pc:spChg chg="mod">
          <ac:chgData name="Elias Roth" userId="6e0f856c-50a3-4aa8-be83-d65ad1152e61" providerId="ADAL" clId="{17DB9755-51D9-4CC7-9DDA-0674D290F29F}" dt="2021-08-06T12:54:33.919" v="105" actId="207"/>
          <ac:spMkLst>
            <pc:docMk/>
            <pc:sldMk cId="3109085248" sldId="367"/>
            <ac:spMk id="17" creationId="{00000000-0000-0000-0000-000000000000}"/>
          </ac:spMkLst>
        </pc:spChg>
        <pc:spChg chg="mod">
          <ac:chgData name="Elias Roth" userId="6e0f856c-50a3-4aa8-be83-d65ad1152e61" providerId="ADAL" clId="{17DB9755-51D9-4CC7-9DDA-0674D290F29F}" dt="2021-08-06T12:55:05.729" v="107" actId="207"/>
          <ac:spMkLst>
            <pc:docMk/>
            <pc:sldMk cId="3109085248" sldId="367"/>
            <ac:spMk id="18" creationId="{00000000-0000-0000-0000-000000000000}"/>
          </ac:spMkLst>
        </pc:spChg>
        <pc:spChg chg="mod">
          <ac:chgData name="Elias Roth" userId="6e0f856c-50a3-4aa8-be83-d65ad1152e61" providerId="ADAL" clId="{17DB9755-51D9-4CC7-9DDA-0674D290F29F}" dt="2021-08-06T12:55:58.139" v="111" actId="207"/>
          <ac:spMkLst>
            <pc:docMk/>
            <pc:sldMk cId="3109085248" sldId="367"/>
            <ac:spMk id="19" creationId="{00000000-0000-0000-0000-000000000000}"/>
          </ac:spMkLst>
        </pc:spChg>
        <pc:spChg chg="mod">
          <ac:chgData name="Elias Roth" userId="6e0f856c-50a3-4aa8-be83-d65ad1152e61" providerId="ADAL" clId="{17DB9755-51D9-4CC7-9DDA-0674D290F29F}" dt="2021-08-06T12:55:29.299" v="109" actId="207"/>
          <ac:spMkLst>
            <pc:docMk/>
            <pc:sldMk cId="3109085248" sldId="367"/>
            <ac:spMk id="20" creationId="{00000000-0000-0000-0000-000000000000}"/>
          </ac:spMkLst>
        </pc:spChg>
      </pc:sldChg>
      <pc:sldChg chg="modSp mod">
        <pc:chgData name="Elias Roth" userId="6e0f856c-50a3-4aa8-be83-d65ad1152e61" providerId="ADAL" clId="{17DB9755-51D9-4CC7-9DDA-0674D290F29F}" dt="2021-08-06T12:47:09.125" v="0" actId="207"/>
        <pc:sldMkLst>
          <pc:docMk/>
          <pc:sldMk cId="3757861660" sldId="415"/>
        </pc:sldMkLst>
        <pc:spChg chg="mod">
          <ac:chgData name="Elias Roth" userId="6e0f856c-50a3-4aa8-be83-d65ad1152e61" providerId="ADAL" clId="{17DB9755-51D9-4CC7-9DDA-0674D290F29F}" dt="2021-08-06T12:47:09.125" v="0" actId="207"/>
          <ac:spMkLst>
            <pc:docMk/>
            <pc:sldMk cId="3757861660" sldId="415"/>
            <ac:spMk id="3" creationId="{00000000-0000-0000-0000-000000000000}"/>
          </ac:spMkLst>
        </pc:spChg>
      </pc:sldChg>
    </pc:docChg>
  </pc:docChgLst>
  <pc:docChgLst>
    <pc:chgData name="Georgina Heyland" userId="eeeb1921-02db-4dc4-9f5c-b00274a48205" providerId="ADAL" clId="{E70CFF79-C9A4-4EB1-9DA5-CDEAB08F4C2E}"/>
    <pc:docChg chg="undo custSel addSld delSld modSld">
      <pc:chgData name="Georgina Heyland" userId="eeeb1921-02db-4dc4-9f5c-b00274a48205" providerId="ADAL" clId="{E70CFF79-C9A4-4EB1-9DA5-CDEAB08F4C2E}" dt="2021-08-09T08:41:20.533" v="45" actId="207"/>
      <pc:docMkLst>
        <pc:docMk/>
      </pc:docMkLst>
      <pc:sldChg chg="del">
        <pc:chgData name="Georgina Heyland" userId="eeeb1921-02db-4dc4-9f5c-b00274a48205" providerId="ADAL" clId="{E70CFF79-C9A4-4EB1-9DA5-CDEAB08F4C2E}" dt="2021-08-09T06:53:48.397" v="1" actId="47"/>
        <pc:sldMkLst>
          <pc:docMk/>
          <pc:sldMk cId="3052721380" sldId="344"/>
        </pc:sldMkLst>
      </pc:sldChg>
      <pc:sldChg chg="del">
        <pc:chgData name="Georgina Heyland" userId="eeeb1921-02db-4dc4-9f5c-b00274a48205" providerId="ADAL" clId="{E70CFF79-C9A4-4EB1-9DA5-CDEAB08F4C2E}" dt="2021-08-09T06:55:28.820" v="13" actId="47"/>
        <pc:sldMkLst>
          <pc:docMk/>
          <pc:sldMk cId="326711352" sldId="348"/>
        </pc:sldMkLst>
      </pc:sldChg>
      <pc:sldChg chg="del">
        <pc:chgData name="Georgina Heyland" userId="eeeb1921-02db-4dc4-9f5c-b00274a48205" providerId="ADAL" clId="{E70CFF79-C9A4-4EB1-9DA5-CDEAB08F4C2E}" dt="2021-08-09T06:55:28.820" v="13" actId="47"/>
        <pc:sldMkLst>
          <pc:docMk/>
          <pc:sldMk cId="1297349665" sldId="349"/>
        </pc:sldMkLst>
      </pc:sldChg>
      <pc:sldChg chg="del">
        <pc:chgData name="Georgina Heyland" userId="eeeb1921-02db-4dc4-9f5c-b00274a48205" providerId="ADAL" clId="{E70CFF79-C9A4-4EB1-9DA5-CDEAB08F4C2E}" dt="2021-08-09T06:56:22.599" v="17" actId="47"/>
        <pc:sldMkLst>
          <pc:docMk/>
          <pc:sldMk cId="4199984412" sldId="352"/>
        </pc:sldMkLst>
      </pc:sldChg>
      <pc:sldChg chg="del">
        <pc:chgData name="Georgina Heyland" userId="eeeb1921-02db-4dc4-9f5c-b00274a48205" providerId="ADAL" clId="{E70CFF79-C9A4-4EB1-9DA5-CDEAB08F4C2E}" dt="2021-08-09T06:56:58.263" v="19" actId="47"/>
        <pc:sldMkLst>
          <pc:docMk/>
          <pc:sldMk cId="1869908680" sldId="356"/>
        </pc:sldMkLst>
      </pc:sldChg>
      <pc:sldChg chg="del">
        <pc:chgData name="Georgina Heyland" userId="eeeb1921-02db-4dc4-9f5c-b00274a48205" providerId="ADAL" clId="{E70CFF79-C9A4-4EB1-9DA5-CDEAB08F4C2E}" dt="2021-08-09T06:57:45.296" v="21" actId="47"/>
        <pc:sldMkLst>
          <pc:docMk/>
          <pc:sldMk cId="762173690" sldId="357"/>
        </pc:sldMkLst>
      </pc:sldChg>
      <pc:sldChg chg="del">
        <pc:chgData name="Georgina Heyland" userId="eeeb1921-02db-4dc4-9f5c-b00274a48205" providerId="ADAL" clId="{E70CFF79-C9A4-4EB1-9DA5-CDEAB08F4C2E}" dt="2021-08-09T06:57:45.296" v="21" actId="47"/>
        <pc:sldMkLst>
          <pc:docMk/>
          <pc:sldMk cId="214505594" sldId="358"/>
        </pc:sldMkLst>
      </pc:sldChg>
      <pc:sldChg chg="del">
        <pc:chgData name="Georgina Heyland" userId="eeeb1921-02db-4dc4-9f5c-b00274a48205" providerId="ADAL" clId="{E70CFF79-C9A4-4EB1-9DA5-CDEAB08F4C2E}" dt="2021-08-09T06:57:45.296" v="21" actId="47"/>
        <pc:sldMkLst>
          <pc:docMk/>
          <pc:sldMk cId="2626770282" sldId="360"/>
        </pc:sldMkLst>
      </pc:sldChg>
      <pc:sldChg chg="del">
        <pc:chgData name="Georgina Heyland" userId="eeeb1921-02db-4dc4-9f5c-b00274a48205" providerId="ADAL" clId="{E70CFF79-C9A4-4EB1-9DA5-CDEAB08F4C2E}" dt="2021-08-09T06:58:09.656" v="23" actId="47"/>
        <pc:sldMkLst>
          <pc:docMk/>
          <pc:sldMk cId="2192326657" sldId="361"/>
        </pc:sldMkLst>
      </pc:sldChg>
      <pc:sldChg chg="del">
        <pc:chgData name="Georgina Heyland" userId="eeeb1921-02db-4dc4-9f5c-b00274a48205" providerId="ADAL" clId="{E70CFF79-C9A4-4EB1-9DA5-CDEAB08F4C2E}" dt="2021-08-09T06:58:09.656" v="23" actId="47"/>
        <pc:sldMkLst>
          <pc:docMk/>
          <pc:sldMk cId="2554505164" sldId="362"/>
        </pc:sldMkLst>
      </pc:sldChg>
      <pc:sldChg chg="add del">
        <pc:chgData name="Georgina Heyland" userId="eeeb1921-02db-4dc4-9f5c-b00274a48205" providerId="ADAL" clId="{E70CFF79-C9A4-4EB1-9DA5-CDEAB08F4C2E}" dt="2021-08-09T08:40:28.152" v="43" actId="47"/>
        <pc:sldMkLst>
          <pc:docMk/>
          <pc:sldMk cId="3109085248" sldId="367"/>
        </pc:sldMkLst>
      </pc:sldChg>
      <pc:sldChg chg="del">
        <pc:chgData name="Georgina Heyland" userId="eeeb1921-02db-4dc4-9f5c-b00274a48205" providerId="ADAL" clId="{E70CFF79-C9A4-4EB1-9DA5-CDEAB08F4C2E}" dt="2021-08-09T08:35:31.037" v="31" actId="47"/>
        <pc:sldMkLst>
          <pc:docMk/>
          <pc:sldMk cId="3829989289" sldId="368"/>
        </pc:sldMkLst>
      </pc:sldChg>
      <pc:sldChg chg="del">
        <pc:chgData name="Georgina Heyland" userId="eeeb1921-02db-4dc4-9f5c-b00274a48205" providerId="ADAL" clId="{E70CFF79-C9A4-4EB1-9DA5-CDEAB08F4C2E}" dt="2021-08-09T08:35:31.037" v="31" actId="47"/>
        <pc:sldMkLst>
          <pc:docMk/>
          <pc:sldMk cId="949022333" sldId="369"/>
        </pc:sldMkLst>
      </pc:sldChg>
      <pc:sldChg chg="del">
        <pc:chgData name="Georgina Heyland" userId="eeeb1921-02db-4dc4-9f5c-b00274a48205" providerId="ADAL" clId="{E70CFF79-C9A4-4EB1-9DA5-CDEAB08F4C2E}" dt="2021-08-09T08:35:31.037" v="31" actId="47"/>
        <pc:sldMkLst>
          <pc:docMk/>
          <pc:sldMk cId="217347039" sldId="370"/>
        </pc:sldMkLst>
      </pc:sldChg>
      <pc:sldChg chg="del">
        <pc:chgData name="Georgina Heyland" userId="eeeb1921-02db-4dc4-9f5c-b00274a48205" providerId="ADAL" clId="{E70CFF79-C9A4-4EB1-9DA5-CDEAB08F4C2E}" dt="2021-08-09T08:35:31.037" v="31" actId="47"/>
        <pc:sldMkLst>
          <pc:docMk/>
          <pc:sldMk cId="2504219137" sldId="371"/>
        </pc:sldMkLst>
      </pc:sldChg>
      <pc:sldChg chg="del">
        <pc:chgData name="Georgina Heyland" userId="eeeb1921-02db-4dc4-9f5c-b00274a48205" providerId="ADAL" clId="{E70CFF79-C9A4-4EB1-9DA5-CDEAB08F4C2E}" dt="2021-08-09T08:35:31.037" v="31" actId="47"/>
        <pc:sldMkLst>
          <pc:docMk/>
          <pc:sldMk cId="4252539682" sldId="374"/>
        </pc:sldMkLst>
      </pc:sldChg>
      <pc:sldChg chg="del">
        <pc:chgData name="Georgina Heyland" userId="eeeb1921-02db-4dc4-9f5c-b00274a48205" providerId="ADAL" clId="{E70CFF79-C9A4-4EB1-9DA5-CDEAB08F4C2E}" dt="2021-08-09T08:35:31.037" v="31" actId="47"/>
        <pc:sldMkLst>
          <pc:docMk/>
          <pc:sldMk cId="1159236266" sldId="375"/>
        </pc:sldMkLst>
      </pc:sldChg>
      <pc:sldChg chg="del">
        <pc:chgData name="Georgina Heyland" userId="eeeb1921-02db-4dc4-9f5c-b00274a48205" providerId="ADAL" clId="{E70CFF79-C9A4-4EB1-9DA5-CDEAB08F4C2E}" dt="2021-08-09T08:35:31.037" v="31" actId="47"/>
        <pc:sldMkLst>
          <pc:docMk/>
          <pc:sldMk cId="3950489797" sldId="376"/>
        </pc:sldMkLst>
      </pc:sldChg>
      <pc:sldChg chg="del">
        <pc:chgData name="Georgina Heyland" userId="eeeb1921-02db-4dc4-9f5c-b00274a48205" providerId="ADAL" clId="{E70CFF79-C9A4-4EB1-9DA5-CDEAB08F4C2E}" dt="2021-08-09T08:35:31.037" v="31" actId="47"/>
        <pc:sldMkLst>
          <pc:docMk/>
          <pc:sldMk cId="1421227434" sldId="377"/>
        </pc:sldMkLst>
      </pc:sldChg>
      <pc:sldChg chg="del">
        <pc:chgData name="Georgina Heyland" userId="eeeb1921-02db-4dc4-9f5c-b00274a48205" providerId="ADAL" clId="{E70CFF79-C9A4-4EB1-9DA5-CDEAB08F4C2E}" dt="2021-08-09T08:35:31.037" v="31" actId="47"/>
        <pc:sldMkLst>
          <pc:docMk/>
          <pc:sldMk cId="2469650435" sldId="378"/>
        </pc:sldMkLst>
      </pc:sldChg>
      <pc:sldChg chg="del">
        <pc:chgData name="Georgina Heyland" userId="eeeb1921-02db-4dc4-9f5c-b00274a48205" providerId="ADAL" clId="{E70CFF79-C9A4-4EB1-9DA5-CDEAB08F4C2E}" dt="2021-08-09T08:35:31.037" v="31" actId="47"/>
        <pc:sldMkLst>
          <pc:docMk/>
          <pc:sldMk cId="496615072" sldId="379"/>
        </pc:sldMkLst>
      </pc:sldChg>
      <pc:sldChg chg="del">
        <pc:chgData name="Georgina Heyland" userId="eeeb1921-02db-4dc4-9f5c-b00274a48205" providerId="ADAL" clId="{E70CFF79-C9A4-4EB1-9DA5-CDEAB08F4C2E}" dt="2021-08-09T08:35:31.037" v="31" actId="47"/>
        <pc:sldMkLst>
          <pc:docMk/>
          <pc:sldMk cId="340974271" sldId="380"/>
        </pc:sldMkLst>
      </pc:sldChg>
      <pc:sldChg chg="del">
        <pc:chgData name="Georgina Heyland" userId="eeeb1921-02db-4dc4-9f5c-b00274a48205" providerId="ADAL" clId="{E70CFF79-C9A4-4EB1-9DA5-CDEAB08F4C2E}" dt="2021-08-09T08:35:31.037" v="31" actId="47"/>
        <pc:sldMkLst>
          <pc:docMk/>
          <pc:sldMk cId="1441228139" sldId="381"/>
        </pc:sldMkLst>
      </pc:sldChg>
      <pc:sldChg chg="del">
        <pc:chgData name="Georgina Heyland" userId="eeeb1921-02db-4dc4-9f5c-b00274a48205" providerId="ADAL" clId="{E70CFF79-C9A4-4EB1-9DA5-CDEAB08F4C2E}" dt="2021-08-09T06:54:00.171" v="3" actId="47"/>
        <pc:sldMkLst>
          <pc:docMk/>
          <pc:sldMk cId="3462488253" sldId="382"/>
        </pc:sldMkLst>
      </pc:sldChg>
      <pc:sldChg chg="del">
        <pc:chgData name="Georgina Heyland" userId="eeeb1921-02db-4dc4-9f5c-b00274a48205" providerId="ADAL" clId="{E70CFF79-C9A4-4EB1-9DA5-CDEAB08F4C2E}" dt="2021-08-09T06:56:58.263" v="19" actId="47"/>
        <pc:sldMkLst>
          <pc:docMk/>
          <pc:sldMk cId="2189111836" sldId="384"/>
        </pc:sldMkLst>
      </pc:sldChg>
      <pc:sldChg chg="del">
        <pc:chgData name="Georgina Heyland" userId="eeeb1921-02db-4dc4-9f5c-b00274a48205" providerId="ADAL" clId="{E70CFF79-C9A4-4EB1-9DA5-CDEAB08F4C2E}" dt="2021-08-09T06:56:22.599" v="17" actId="47"/>
        <pc:sldMkLst>
          <pc:docMk/>
          <pc:sldMk cId="2741358811" sldId="391"/>
        </pc:sldMkLst>
      </pc:sldChg>
      <pc:sldChg chg="del">
        <pc:chgData name="Georgina Heyland" userId="eeeb1921-02db-4dc4-9f5c-b00274a48205" providerId="ADAL" clId="{E70CFF79-C9A4-4EB1-9DA5-CDEAB08F4C2E}" dt="2021-08-09T06:58:45.537" v="25" actId="47"/>
        <pc:sldMkLst>
          <pc:docMk/>
          <pc:sldMk cId="4139516272" sldId="392"/>
        </pc:sldMkLst>
      </pc:sldChg>
      <pc:sldChg chg="del">
        <pc:chgData name="Georgina Heyland" userId="eeeb1921-02db-4dc4-9f5c-b00274a48205" providerId="ADAL" clId="{E70CFF79-C9A4-4EB1-9DA5-CDEAB08F4C2E}" dt="2021-08-09T06:59:25.879" v="27" actId="47"/>
        <pc:sldMkLst>
          <pc:docMk/>
          <pc:sldMk cId="156344290" sldId="397"/>
        </pc:sldMkLst>
      </pc:sldChg>
      <pc:sldChg chg="del">
        <pc:chgData name="Georgina Heyland" userId="eeeb1921-02db-4dc4-9f5c-b00274a48205" providerId="ADAL" clId="{E70CFF79-C9A4-4EB1-9DA5-CDEAB08F4C2E}" dt="2021-08-09T06:58:45.537" v="25" actId="47"/>
        <pc:sldMkLst>
          <pc:docMk/>
          <pc:sldMk cId="2972050397" sldId="398"/>
        </pc:sldMkLst>
      </pc:sldChg>
      <pc:sldChg chg="del">
        <pc:chgData name="Georgina Heyland" userId="eeeb1921-02db-4dc4-9f5c-b00274a48205" providerId="ADAL" clId="{E70CFF79-C9A4-4EB1-9DA5-CDEAB08F4C2E}" dt="2021-08-09T08:35:31.037" v="31" actId="47"/>
        <pc:sldMkLst>
          <pc:docMk/>
          <pc:sldMk cId="3295663525" sldId="402"/>
        </pc:sldMkLst>
      </pc:sldChg>
      <pc:sldChg chg="del">
        <pc:chgData name="Georgina Heyland" userId="eeeb1921-02db-4dc4-9f5c-b00274a48205" providerId="ADAL" clId="{E70CFF79-C9A4-4EB1-9DA5-CDEAB08F4C2E}" dt="2021-08-09T06:56:05.317" v="15" actId="47"/>
        <pc:sldMkLst>
          <pc:docMk/>
          <pc:sldMk cId="941762599" sldId="405"/>
        </pc:sldMkLst>
      </pc:sldChg>
      <pc:sldChg chg="del">
        <pc:chgData name="Georgina Heyland" userId="eeeb1921-02db-4dc4-9f5c-b00274a48205" providerId="ADAL" clId="{E70CFF79-C9A4-4EB1-9DA5-CDEAB08F4C2E}" dt="2021-08-09T06:56:05.317" v="15" actId="47"/>
        <pc:sldMkLst>
          <pc:docMk/>
          <pc:sldMk cId="3584873312" sldId="406"/>
        </pc:sldMkLst>
      </pc:sldChg>
      <pc:sldChg chg="del">
        <pc:chgData name="Georgina Heyland" userId="eeeb1921-02db-4dc4-9f5c-b00274a48205" providerId="ADAL" clId="{E70CFF79-C9A4-4EB1-9DA5-CDEAB08F4C2E}" dt="2021-08-09T08:35:31.037" v="31" actId="47"/>
        <pc:sldMkLst>
          <pc:docMk/>
          <pc:sldMk cId="2696636297" sldId="409"/>
        </pc:sldMkLst>
      </pc:sldChg>
      <pc:sldChg chg="del">
        <pc:chgData name="Georgina Heyland" userId="eeeb1921-02db-4dc4-9f5c-b00274a48205" providerId="ADAL" clId="{E70CFF79-C9A4-4EB1-9DA5-CDEAB08F4C2E}" dt="2021-08-09T06:59:25.879" v="27" actId="47"/>
        <pc:sldMkLst>
          <pc:docMk/>
          <pc:sldMk cId="654786533" sldId="410"/>
        </pc:sldMkLst>
      </pc:sldChg>
      <pc:sldChg chg="del">
        <pc:chgData name="Georgina Heyland" userId="eeeb1921-02db-4dc4-9f5c-b00274a48205" providerId="ADAL" clId="{E70CFF79-C9A4-4EB1-9DA5-CDEAB08F4C2E}" dt="2021-08-09T08:35:31.037" v="31" actId="47"/>
        <pc:sldMkLst>
          <pc:docMk/>
          <pc:sldMk cId="2809673705" sldId="411"/>
        </pc:sldMkLst>
      </pc:sldChg>
      <pc:sldChg chg="del">
        <pc:chgData name="Georgina Heyland" userId="eeeb1921-02db-4dc4-9f5c-b00274a48205" providerId="ADAL" clId="{E70CFF79-C9A4-4EB1-9DA5-CDEAB08F4C2E}" dt="2021-08-09T06:55:00.057" v="11" actId="47"/>
        <pc:sldMkLst>
          <pc:docMk/>
          <pc:sldMk cId="326191509" sldId="412"/>
        </pc:sldMkLst>
      </pc:sldChg>
      <pc:sldChg chg="del">
        <pc:chgData name="Georgina Heyland" userId="eeeb1921-02db-4dc4-9f5c-b00274a48205" providerId="ADAL" clId="{E70CFF79-C9A4-4EB1-9DA5-CDEAB08F4C2E}" dt="2021-08-09T08:35:31.037" v="31" actId="47"/>
        <pc:sldMkLst>
          <pc:docMk/>
          <pc:sldMk cId="2646379793" sldId="413"/>
        </pc:sldMkLst>
      </pc:sldChg>
      <pc:sldChg chg="del">
        <pc:chgData name="Georgina Heyland" userId="eeeb1921-02db-4dc4-9f5c-b00274a48205" providerId="ADAL" clId="{E70CFF79-C9A4-4EB1-9DA5-CDEAB08F4C2E}" dt="2021-08-09T08:35:31.037" v="31" actId="47"/>
        <pc:sldMkLst>
          <pc:docMk/>
          <pc:sldMk cId="2204245969" sldId="414"/>
        </pc:sldMkLst>
      </pc:sldChg>
      <pc:sldChg chg="add del">
        <pc:chgData name="Georgina Heyland" userId="eeeb1921-02db-4dc4-9f5c-b00274a48205" providerId="ADAL" clId="{E70CFF79-C9A4-4EB1-9DA5-CDEAB08F4C2E}" dt="2021-08-09T06:54:40.844" v="9" actId="47"/>
        <pc:sldMkLst>
          <pc:docMk/>
          <pc:sldMk cId="3840740718" sldId="417"/>
        </pc:sldMkLst>
      </pc:sldChg>
      <pc:sldChg chg="del">
        <pc:chgData name="Georgina Heyland" userId="eeeb1921-02db-4dc4-9f5c-b00274a48205" providerId="ADAL" clId="{E70CFF79-C9A4-4EB1-9DA5-CDEAB08F4C2E}" dt="2021-08-09T06:56:58.263" v="19" actId="47"/>
        <pc:sldMkLst>
          <pc:docMk/>
          <pc:sldMk cId="2941588316" sldId="418"/>
        </pc:sldMkLst>
      </pc:sldChg>
      <pc:sldChg chg="del">
        <pc:chgData name="Georgina Heyland" userId="eeeb1921-02db-4dc4-9f5c-b00274a48205" providerId="ADAL" clId="{E70CFF79-C9A4-4EB1-9DA5-CDEAB08F4C2E}" dt="2021-08-09T08:35:31.037" v="31" actId="47"/>
        <pc:sldMkLst>
          <pc:docMk/>
          <pc:sldMk cId="1072392562" sldId="419"/>
        </pc:sldMkLst>
      </pc:sldChg>
      <pc:sldChg chg="add del">
        <pc:chgData name="Georgina Heyland" userId="eeeb1921-02db-4dc4-9f5c-b00274a48205" providerId="ADAL" clId="{E70CFF79-C9A4-4EB1-9DA5-CDEAB08F4C2E}" dt="2021-08-09T06:54:26.335" v="6" actId="47"/>
        <pc:sldMkLst>
          <pc:docMk/>
          <pc:sldMk cId="3859804280" sldId="420"/>
        </pc:sldMkLst>
      </pc:sldChg>
      <pc:sldChg chg="modSp add mod">
        <pc:chgData name="Georgina Heyland" userId="eeeb1921-02db-4dc4-9f5c-b00274a48205" providerId="ADAL" clId="{E70CFF79-C9A4-4EB1-9DA5-CDEAB08F4C2E}" dt="2021-08-09T08:36:23.133" v="32" actId="207"/>
        <pc:sldMkLst>
          <pc:docMk/>
          <pc:sldMk cId="3242984184" sldId="421"/>
        </pc:sldMkLst>
        <pc:spChg chg="mod">
          <ac:chgData name="Georgina Heyland" userId="eeeb1921-02db-4dc4-9f5c-b00274a48205" providerId="ADAL" clId="{E70CFF79-C9A4-4EB1-9DA5-CDEAB08F4C2E}" dt="2021-08-09T08:36:23.133" v="32" actId="207"/>
          <ac:spMkLst>
            <pc:docMk/>
            <pc:sldMk cId="3242984184" sldId="421"/>
            <ac:spMk id="11" creationId="{00000000-0000-0000-0000-000000000000}"/>
          </ac:spMkLst>
        </pc:spChg>
      </pc:sldChg>
      <pc:sldChg chg="add">
        <pc:chgData name="Georgina Heyland" userId="eeeb1921-02db-4dc4-9f5c-b00274a48205" providerId="ADAL" clId="{E70CFF79-C9A4-4EB1-9DA5-CDEAB08F4C2E}" dt="2021-08-09T06:53:58.878" v="2"/>
        <pc:sldMkLst>
          <pc:docMk/>
          <pc:sldMk cId="972281128" sldId="422"/>
        </pc:sldMkLst>
      </pc:sldChg>
      <pc:sldChg chg="add del setBg">
        <pc:chgData name="Georgina Heyland" userId="eeeb1921-02db-4dc4-9f5c-b00274a48205" providerId="ADAL" clId="{E70CFF79-C9A4-4EB1-9DA5-CDEAB08F4C2E}" dt="2021-08-09T06:54:29.034" v="7"/>
        <pc:sldMkLst>
          <pc:docMk/>
          <pc:sldMk cId="223793375" sldId="423"/>
        </pc:sldMkLst>
      </pc:sldChg>
      <pc:sldChg chg="add del setBg">
        <pc:chgData name="Georgina Heyland" userId="eeeb1921-02db-4dc4-9f5c-b00274a48205" providerId="ADAL" clId="{E70CFF79-C9A4-4EB1-9DA5-CDEAB08F4C2E}" dt="2021-08-09T06:54:40.844" v="9" actId="47"/>
        <pc:sldMkLst>
          <pc:docMk/>
          <pc:sldMk cId="3293177335" sldId="423"/>
        </pc:sldMkLst>
      </pc:sldChg>
      <pc:sldChg chg="add">
        <pc:chgData name="Georgina Heyland" userId="eeeb1921-02db-4dc4-9f5c-b00274a48205" providerId="ADAL" clId="{E70CFF79-C9A4-4EB1-9DA5-CDEAB08F4C2E}" dt="2021-08-09T06:54:37.163" v="8"/>
        <pc:sldMkLst>
          <pc:docMk/>
          <pc:sldMk cId="335719744" sldId="424"/>
        </pc:sldMkLst>
      </pc:sldChg>
      <pc:sldChg chg="add del">
        <pc:chgData name="Georgina Heyland" userId="eeeb1921-02db-4dc4-9f5c-b00274a48205" providerId="ADAL" clId="{E70CFF79-C9A4-4EB1-9DA5-CDEAB08F4C2E}" dt="2021-08-09T06:54:29.034" v="7"/>
        <pc:sldMkLst>
          <pc:docMk/>
          <pc:sldMk cId="1061356152" sldId="424"/>
        </pc:sldMkLst>
      </pc:sldChg>
      <pc:sldChg chg="add">
        <pc:chgData name="Georgina Heyland" userId="eeeb1921-02db-4dc4-9f5c-b00274a48205" providerId="ADAL" clId="{E70CFF79-C9A4-4EB1-9DA5-CDEAB08F4C2E}" dt="2021-08-09T06:54:58.149" v="10"/>
        <pc:sldMkLst>
          <pc:docMk/>
          <pc:sldMk cId="4117678496" sldId="425"/>
        </pc:sldMkLst>
      </pc:sldChg>
      <pc:sldChg chg="add">
        <pc:chgData name="Georgina Heyland" userId="eeeb1921-02db-4dc4-9f5c-b00274a48205" providerId="ADAL" clId="{E70CFF79-C9A4-4EB1-9DA5-CDEAB08F4C2E}" dt="2021-08-09T06:55:26.265" v="12"/>
        <pc:sldMkLst>
          <pc:docMk/>
          <pc:sldMk cId="1069109187" sldId="426"/>
        </pc:sldMkLst>
      </pc:sldChg>
      <pc:sldChg chg="add">
        <pc:chgData name="Georgina Heyland" userId="eeeb1921-02db-4dc4-9f5c-b00274a48205" providerId="ADAL" clId="{E70CFF79-C9A4-4EB1-9DA5-CDEAB08F4C2E}" dt="2021-08-09T06:55:26.265" v="12"/>
        <pc:sldMkLst>
          <pc:docMk/>
          <pc:sldMk cId="2691567360" sldId="427"/>
        </pc:sldMkLst>
      </pc:sldChg>
      <pc:sldChg chg="add">
        <pc:chgData name="Georgina Heyland" userId="eeeb1921-02db-4dc4-9f5c-b00274a48205" providerId="ADAL" clId="{E70CFF79-C9A4-4EB1-9DA5-CDEAB08F4C2E}" dt="2021-08-09T06:56:02.296" v="14"/>
        <pc:sldMkLst>
          <pc:docMk/>
          <pc:sldMk cId="2337175898" sldId="428"/>
        </pc:sldMkLst>
      </pc:sldChg>
      <pc:sldChg chg="add">
        <pc:chgData name="Georgina Heyland" userId="eeeb1921-02db-4dc4-9f5c-b00274a48205" providerId="ADAL" clId="{E70CFF79-C9A4-4EB1-9DA5-CDEAB08F4C2E}" dt="2021-08-09T06:56:02.296" v="14"/>
        <pc:sldMkLst>
          <pc:docMk/>
          <pc:sldMk cId="2266637246" sldId="429"/>
        </pc:sldMkLst>
      </pc:sldChg>
      <pc:sldChg chg="add">
        <pc:chgData name="Georgina Heyland" userId="eeeb1921-02db-4dc4-9f5c-b00274a48205" providerId="ADAL" clId="{E70CFF79-C9A4-4EB1-9DA5-CDEAB08F4C2E}" dt="2021-08-09T06:56:16.049" v="16"/>
        <pc:sldMkLst>
          <pc:docMk/>
          <pc:sldMk cId="2436009614" sldId="430"/>
        </pc:sldMkLst>
      </pc:sldChg>
      <pc:sldChg chg="add">
        <pc:chgData name="Georgina Heyland" userId="eeeb1921-02db-4dc4-9f5c-b00274a48205" providerId="ADAL" clId="{E70CFF79-C9A4-4EB1-9DA5-CDEAB08F4C2E}" dt="2021-08-09T06:56:16.049" v="16"/>
        <pc:sldMkLst>
          <pc:docMk/>
          <pc:sldMk cId="678001367" sldId="431"/>
        </pc:sldMkLst>
      </pc:sldChg>
      <pc:sldChg chg="add">
        <pc:chgData name="Georgina Heyland" userId="eeeb1921-02db-4dc4-9f5c-b00274a48205" providerId="ADAL" clId="{E70CFF79-C9A4-4EB1-9DA5-CDEAB08F4C2E}" dt="2021-08-09T06:56:53.063" v="18"/>
        <pc:sldMkLst>
          <pc:docMk/>
          <pc:sldMk cId="108821877" sldId="432"/>
        </pc:sldMkLst>
      </pc:sldChg>
      <pc:sldChg chg="add">
        <pc:chgData name="Georgina Heyland" userId="eeeb1921-02db-4dc4-9f5c-b00274a48205" providerId="ADAL" clId="{E70CFF79-C9A4-4EB1-9DA5-CDEAB08F4C2E}" dt="2021-08-09T06:56:53.063" v="18"/>
        <pc:sldMkLst>
          <pc:docMk/>
          <pc:sldMk cId="3538771969" sldId="433"/>
        </pc:sldMkLst>
      </pc:sldChg>
      <pc:sldChg chg="add">
        <pc:chgData name="Georgina Heyland" userId="eeeb1921-02db-4dc4-9f5c-b00274a48205" providerId="ADAL" clId="{E70CFF79-C9A4-4EB1-9DA5-CDEAB08F4C2E}" dt="2021-08-09T06:56:53.063" v="18"/>
        <pc:sldMkLst>
          <pc:docMk/>
          <pc:sldMk cId="1043988337" sldId="434"/>
        </pc:sldMkLst>
      </pc:sldChg>
      <pc:sldChg chg="add">
        <pc:chgData name="Georgina Heyland" userId="eeeb1921-02db-4dc4-9f5c-b00274a48205" providerId="ADAL" clId="{E70CFF79-C9A4-4EB1-9DA5-CDEAB08F4C2E}" dt="2021-08-09T06:57:37.241" v="20"/>
        <pc:sldMkLst>
          <pc:docMk/>
          <pc:sldMk cId="471622099" sldId="435"/>
        </pc:sldMkLst>
      </pc:sldChg>
      <pc:sldChg chg="modSp add mod">
        <pc:chgData name="Georgina Heyland" userId="eeeb1921-02db-4dc4-9f5c-b00274a48205" providerId="ADAL" clId="{E70CFF79-C9A4-4EB1-9DA5-CDEAB08F4C2E}" dt="2021-08-09T08:38:56.188" v="36" actId="108"/>
        <pc:sldMkLst>
          <pc:docMk/>
          <pc:sldMk cId="137324127" sldId="436"/>
        </pc:sldMkLst>
        <pc:spChg chg="mod">
          <ac:chgData name="Georgina Heyland" userId="eeeb1921-02db-4dc4-9f5c-b00274a48205" providerId="ADAL" clId="{E70CFF79-C9A4-4EB1-9DA5-CDEAB08F4C2E}" dt="2021-08-09T08:38:43.801" v="34" actId="108"/>
          <ac:spMkLst>
            <pc:docMk/>
            <pc:sldMk cId="137324127" sldId="436"/>
            <ac:spMk id="36" creationId="{00000000-0000-0000-0000-000000000000}"/>
          </ac:spMkLst>
        </pc:spChg>
        <pc:spChg chg="mod">
          <ac:chgData name="Georgina Heyland" userId="eeeb1921-02db-4dc4-9f5c-b00274a48205" providerId="ADAL" clId="{E70CFF79-C9A4-4EB1-9DA5-CDEAB08F4C2E}" dt="2021-08-09T08:38:47.247" v="35" actId="108"/>
          <ac:spMkLst>
            <pc:docMk/>
            <pc:sldMk cId="137324127" sldId="436"/>
            <ac:spMk id="37" creationId="{00000000-0000-0000-0000-000000000000}"/>
          </ac:spMkLst>
        </pc:spChg>
        <pc:spChg chg="mod">
          <ac:chgData name="Georgina Heyland" userId="eeeb1921-02db-4dc4-9f5c-b00274a48205" providerId="ADAL" clId="{E70CFF79-C9A4-4EB1-9DA5-CDEAB08F4C2E}" dt="2021-08-09T08:38:39.953" v="33" actId="207"/>
          <ac:spMkLst>
            <pc:docMk/>
            <pc:sldMk cId="137324127" sldId="436"/>
            <ac:spMk id="38" creationId="{00000000-0000-0000-0000-000000000000}"/>
          </ac:spMkLst>
        </pc:spChg>
        <pc:spChg chg="mod">
          <ac:chgData name="Georgina Heyland" userId="eeeb1921-02db-4dc4-9f5c-b00274a48205" providerId="ADAL" clId="{E70CFF79-C9A4-4EB1-9DA5-CDEAB08F4C2E}" dt="2021-08-09T08:38:56.188" v="36" actId="108"/>
          <ac:spMkLst>
            <pc:docMk/>
            <pc:sldMk cId="137324127" sldId="436"/>
            <ac:spMk id="39" creationId="{00000000-0000-0000-0000-000000000000}"/>
          </ac:spMkLst>
        </pc:spChg>
      </pc:sldChg>
      <pc:sldChg chg="add">
        <pc:chgData name="Georgina Heyland" userId="eeeb1921-02db-4dc4-9f5c-b00274a48205" providerId="ADAL" clId="{E70CFF79-C9A4-4EB1-9DA5-CDEAB08F4C2E}" dt="2021-08-09T06:57:37.241" v="20"/>
        <pc:sldMkLst>
          <pc:docMk/>
          <pc:sldMk cId="1773062177" sldId="437"/>
        </pc:sldMkLst>
      </pc:sldChg>
      <pc:sldChg chg="add">
        <pc:chgData name="Georgina Heyland" userId="eeeb1921-02db-4dc4-9f5c-b00274a48205" providerId="ADAL" clId="{E70CFF79-C9A4-4EB1-9DA5-CDEAB08F4C2E}" dt="2021-08-09T06:58:05.964" v="22"/>
        <pc:sldMkLst>
          <pc:docMk/>
          <pc:sldMk cId="1472678683" sldId="438"/>
        </pc:sldMkLst>
      </pc:sldChg>
      <pc:sldChg chg="add">
        <pc:chgData name="Georgina Heyland" userId="eeeb1921-02db-4dc4-9f5c-b00274a48205" providerId="ADAL" clId="{E70CFF79-C9A4-4EB1-9DA5-CDEAB08F4C2E}" dt="2021-08-09T06:58:05.964" v="22"/>
        <pc:sldMkLst>
          <pc:docMk/>
          <pc:sldMk cId="3285595273" sldId="439"/>
        </pc:sldMkLst>
      </pc:sldChg>
      <pc:sldChg chg="add">
        <pc:chgData name="Georgina Heyland" userId="eeeb1921-02db-4dc4-9f5c-b00274a48205" providerId="ADAL" clId="{E70CFF79-C9A4-4EB1-9DA5-CDEAB08F4C2E}" dt="2021-08-09T06:58:42.220" v="24"/>
        <pc:sldMkLst>
          <pc:docMk/>
          <pc:sldMk cId="60865494" sldId="440"/>
        </pc:sldMkLst>
      </pc:sldChg>
      <pc:sldChg chg="add">
        <pc:chgData name="Georgina Heyland" userId="eeeb1921-02db-4dc4-9f5c-b00274a48205" providerId="ADAL" clId="{E70CFF79-C9A4-4EB1-9DA5-CDEAB08F4C2E}" dt="2021-08-09T06:58:42.220" v="24"/>
        <pc:sldMkLst>
          <pc:docMk/>
          <pc:sldMk cId="2465035959" sldId="441"/>
        </pc:sldMkLst>
      </pc:sldChg>
      <pc:sldChg chg="add">
        <pc:chgData name="Georgina Heyland" userId="eeeb1921-02db-4dc4-9f5c-b00274a48205" providerId="ADAL" clId="{E70CFF79-C9A4-4EB1-9DA5-CDEAB08F4C2E}" dt="2021-08-09T06:59:22.489" v="26"/>
        <pc:sldMkLst>
          <pc:docMk/>
          <pc:sldMk cId="2467878573" sldId="442"/>
        </pc:sldMkLst>
      </pc:sldChg>
      <pc:sldChg chg="add">
        <pc:chgData name="Georgina Heyland" userId="eeeb1921-02db-4dc4-9f5c-b00274a48205" providerId="ADAL" clId="{E70CFF79-C9A4-4EB1-9DA5-CDEAB08F4C2E}" dt="2021-08-09T06:59:22.489" v="26"/>
        <pc:sldMkLst>
          <pc:docMk/>
          <pc:sldMk cId="1255199327" sldId="443"/>
        </pc:sldMkLst>
      </pc:sldChg>
      <pc:sldChg chg="modSp add mod">
        <pc:chgData name="Georgina Heyland" userId="eeeb1921-02db-4dc4-9f5c-b00274a48205" providerId="ADAL" clId="{E70CFF79-C9A4-4EB1-9DA5-CDEAB08F4C2E}" dt="2021-08-09T08:40:04.241" v="42" actId="108"/>
        <pc:sldMkLst>
          <pc:docMk/>
          <pc:sldMk cId="2189020059" sldId="444"/>
        </pc:sldMkLst>
        <pc:spChg chg="mod">
          <ac:chgData name="Georgina Heyland" userId="eeeb1921-02db-4dc4-9f5c-b00274a48205" providerId="ADAL" clId="{E70CFF79-C9A4-4EB1-9DA5-CDEAB08F4C2E}" dt="2021-08-09T08:39:49.072" v="37" actId="207"/>
          <ac:spMkLst>
            <pc:docMk/>
            <pc:sldMk cId="2189020059" sldId="444"/>
            <ac:spMk id="17" creationId="{00000000-0000-0000-0000-000000000000}"/>
          </ac:spMkLst>
        </pc:spChg>
        <pc:spChg chg="mod">
          <ac:chgData name="Georgina Heyland" userId="eeeb1921-02db-4dc4-9f5c-b00274a48205" providerId="ADAL" clId="{E70CFF79-C9A4-4EB1-9DA5-CDEAB08F4C2E}" dt="2021-08-09T08:39:58.098" v="40" actId="108"/>
          <ac:spMkLst>
            <pc:docMk/>
            <pc:sldMk cId="2189020059" sldId="444"/>
            <ac:spMk id="18" creationId="{00000000-0000-0000-0000-000000000000}"/>
          </ac:spMkLst>
        </pc:spChg>
        <pc:spChg chg="mod">
          <ac:chgData name="Georgina Heyland" userId="eeeb1921-02db-4dc4-9f5c-b00274a48205" providerId="ADAL" clId="{E70CFF79-C9A4-4EB1-9DA5-CDEAB08F4C2E}" dt="2021-08-09T08:40:01.571" v="41" actId="108"/>
          <ac:spMkLst>
            <pc:docMk/>
            <pc:sldMk cId="2189020059" sldId="444"/>
            <ac:spMk id="19" creationId="{00000000-0000-0000-0000-000000000000}"/>
          </ac:spMkLst>
        </pc:spChg>
        <pc:spChg chg="mod">
          <ac:chgData name="Georgina Heyland" userId="eeeb1921-02db-4dc4-9f5c-b00274a48205" providerId="ADAL" clId="{E70CFF79-C9A4-4EB1-9DA5-CDEAB08F4C2E}" dt="2021-08-09T08:40:04.241" v="42" actId="108"/>
          <ac:spMkLst>
            <pc:docMk/>
            <pc:sldMk cId="2189020059" sldId="444"/>
            <ac:spMk id="20" creationId="{00000000-0000-0000-0000-000000000000}"/>
          </ac:spMkLst>
        </pc:spChg>
      </pc:sldChg>
      <pc:sldChg chg="add">
        <pc:chgData name="Georgina Heyland" userId="eeeb1921-02db-4dc4-9f5c-b00274a48205" providerId="ADAL" clId="{E70CFF79-C9A4-4EB1-9DA5-CDEAB08F4C2E}" dt="2021-08-09T08:35:23.342" v="30"/>
        <pc:sldMkLst>
          <pc:docMk/>
          <pc:sldMk cId="283901098" sldId="445"/>
        </pc:sldMkLst>
      </pc:sldChg>
      <pc:sldChg chg="add">
        <pc:chgData name="Georgina Heyland" userId="eeeb1921-02db-4dc4-9f5c-b00274a48205" providerId="ADAL" clId="{E70CFF79-C9A4-4EB1-9DA5-CDEAB08F4C2E}" dt="2021-08-09T08:35:23.342" v="30"/>
        <pc:sldMkLst>
          <pc:docMk/>
          <pc:sldMk cId="608680876" sldId="446"/>
        </pc:sldMkLst>
      </pc:sldChg>
      <pc:sldChg chg="add">
        <pc:chgData name="Georgina Heyland" userId="eeeb1921-02db-4dc4-9f5c-b00274a48205" providerId="ADAL" clId="{E70CFF79-C9A4-4EB1-9DA5-CDEAB08F4C2E}" dt="2021-08-09T08:35:23.342" v="30"/>
        <pc:sldMkLst>
          <pc:docMk/>
          <pc:sldMk cId="2603970306" sldId="447"/>
        </pc:sldMkLst>
      </pc:sldChg>
      <pc:sldChg chg="add">
        <pc:chgData name="Georgina Heyland" userId="eeeb1921-02db-4dc4-9f5c-b00274a48205" providerId="ADAL" clId="{E70CFF79-C9A4-4EB1-9DA5-CDEAB08F4C2E}" dt="2021-08-09T08:35:23.342" v="30"/>
        <pc:sldMkLst>
          <pc:docMk/>
          <pc:sldMk cId="2534168855" sldId="448"/>
        </pc:sldMkLst>
      </pc:sldChg>
      <pc:sldChg chg="add">
        <pc:chgData name="Georgina Heyland" userId="eeeb1921-02db-4dc4-9f5c-b00274a48205" providerId="ADAL" clId="{E70CFF79-C9A4-4EB1-9DA5-CDEAB08F4C2E}" dt="2021-08-09T08:35:23.342" v="30"/>
        <pc:sldMkLst>
          <pc:docMk/>
          <pc:sldMk cId="665839424" sldId="449"/>
        </pc:sldMkLst>
      </pc:sldChg>
      <pc:sldChg chg="modSp add mod">
        <pc:chgData name="Georgina Heyland" userId="eeeb1921-02db-4dc4-9f5c-b00274a48205" providerId="ADAL" clId="{E70CFF79-C9A4-4EB1-9DA5-CDEAB08F4C2E}" dt="2021-08-09T08:40:56.419" v="44" actId="207"/>
        <pc:sldMkLst>
          <pc:docMk/>
          <pc:sldMk cId="1152803800" sldId="450"/>
        </pc:sldMkLst>
        <pc:spChg chg="mod">
          <ac:chgData name="Georgina Heyland" userId="eeeb1921-02db-4dc4-9f5c-b00274a48205" providerId="ADAL" clId="{E70CFF79-C9A4-4EB1-9DA5-CDEAB08F4C2E}" dt="2021-08-09T08:40:56.419" v="44" actId="207"/>
          <ac:spMkLst>
            <pc:docMk/>
            <pc:sldMk cId="1152803800" sldId="450"/>
            <ac:spMk id="2" creationId="{00000000-0000-0000-0000-000000000000}"/>
          </ac:spMkLst>
        </pc:spChg>
      </pc:sldChg>
      <pc:sldChg chg="add">
        <pc:chgData name="Georgina Heyland" userId="eeeb1921-02db-4dc4-9f5c-b00274a48205" providerId="ADAL" clId="{E70CFF79-C9A4-4EB1-9DA5-CDEAB08F4C2E}" dt="2021-08-09T08:35:23.342" v="30"/>
        <pc:sldMkLst>
          <pc:docMk/>
          <pc:sldMk cId="3713369779" sldId="451"/>
        </pc:sldMkLst>
      </pc:sldChg>
      <pc:sldChg chg="add">
        <pc:chgData name="Georgina Heyland" userId="eeeb1921-02db-4dc4-9f5c-b00274a48205" providerId="ADAL" clId="{E70CFF79-C9A4-4EB1-9DA5-CDEAB08F4C2E}" dt="2021-08-09T08:35:23.342" v="30"/>
        <pc:sldMkLst>
          <pc:docMk/>
          <pc:sldMk cId="3078683520" sldId="452"/>
        </pc:sldMkLst>
      </pc:sldChg>
      <pc:sldChg chg="add">
        <pc:chgData name="Georgina Heyland" userId="eeeb1921-02db-4dc4-9f5c-b00274a48205" providerId="ADAL" clId="{E70CFF79-C9A4-4EB1-9DA5-CDEAB08F4C2E}" dt="2021-08-09T08:35:23.342" v="30"/>
        <pc:sldMkLst>
          <pc:docMk/>
          <pc:sldMk cId="1277515106" sldId="453"/>
        </pc:sldMkLst>
      </pc:sldChg>
      <pc:sldChg chg="add">
        <pc:chgData name="Georgina Heyland" userId="eeeb1921-02db-4dc4-9f5c-b00274a48205" providerId="ADAL" clId="{E70CFF79-C9A4-4EB1-9DA5-CDEAB08F4C2E}" dt="2021-08-09T08:35:23.342" v="30"/>
        <pc:sldMkLst>
          <pc:docMk/>
          <pc:sldMk cId="2308347032" sldId="454"/>
        </pc:sldMkLst>
      </pc:sldChg>
      <pc:sldChg chg="add">
        <pc:chgData name="Georgina Heyland" userId="eeeb1921-02db-4dc4-9f5c-b00274a48205" providerId="ADAL" clId="{E70CFF79-C9A4-4EB1-9DA5-CDEAB08F4C2E}" dt="2021-08-09T08:35:23.342" v="30"/>
        <pc:sldMkLst>
          <pc:docMk/>
          <pc:sldMk cId="1499028455" sldId="455"/>
        </pc:sldMkLst>
      </pc:sldChg>
      <pc:sldChg chg="add">
        <pc:chgData name="Georgina Heyland" userId="eeeb1921-02db-4dc4-9f5c-b00274a48205" providerId="ADAL" clId="{E70CFF79-C9A4-4EB1-9DA5-CDEAB08F4C2E}" dt="2021-08-09T08:35:23.342" v="30"/>
        <pc:sldMkLst>
          <pc:docMk/>
          <pc:sldMk cId="1944715680" sldId="456"/>
        </pc:sldMkLst>
      </pc:sldChg>
      <pc:sldChg chg="add">
        <pc:chgData name="Georgina Heyland" userId="eeeb1921-02db-4dc4-9f5c-b00274a48205" providerId="ADAL" clId="{E70CFF79-C9A4-4EB1-9DA5-CDEAB08F4C2E}" dt="2021-08-09T08:35:23.342" v="30"/>
        <pc:sldMkLst>
          <pc:docMk/>
          <pc:sldMk cId="242213907" sldId="457"/>
        </pc:sldMkLst>
      </pc:sldChg>
      <pc:sldChg chg="add">
        <pc:chgData name="Georgina Heyland" userId="eeeb1921-02db-4dc4-9f5c-b00274a48205" providerId="ADAL" clId="{E70CFF79-C9A4-4EB1-9DA5-CDEAB08F4C2E}" dt="2021-08-09T08:35:23.342" v="30"/>
        <pc:sldMkLst>
          <pc:docMk/>
          <pc:sldMk cId="3012153910" sldId="458"/>
        </pc:sldMkLst>
      </pc:sldChg>
      <pc:sldChg chg="modSp add mod">
        <pc:chgData name="Georgina Heyland" userId="eeeb1921-02db-4dc4-9f5c-b00274a48205" providerId="ADAL" clId="{E70CFF79-C9A4-4EB1-9DA5-CDEAB08F4C2E}" dt="2021-08-09T08:41:20.533" v="45" actId="207"/>
        <pc:sldMkLst>
          <pc:docMk/>
          <pc:sldMk cId="3351455477" sldId="459"/>
        </pc:sldMkLst>
        <pc:spChg chg="mod">
          <ac:chgData name="Georgina Heyland" userId="eeeb1921-02db-4dc4-9f5c-b00274a48205" providerId="ADAL" clId="{E70CFF79-C9A4-4EB1-9DA5-CDEAB08F4C2E}" dt="2021-08-09T08:41:20.533" v="45" actId="207"/>
          <ac:spMkLst>
            <pc:docMk/>
            <pc:sldMk cId="3351455477" sldId="459"/>
            <ac:spMk id="2" creationId="{00000000-0000-0000-0000-000000000000}"/>
          </ac:spMkLst>
        </pc:spChg>
      </pc:sldChg>
      <pc:sldChg chg="add">
        <pc:chgData name="Georgina Heyland" userId="eeeb1921-02db-4dc4-9f5c-b00274a48205" providerId="ADAL" clId="{E70CFF79-C9A4-4EB1-9DA5-CDEAB08F4C2E}" dt="2021-08-09T08:35:23.342" v="30"/>
        <pc:sldMkLst>
          <pc:docMk/>
          <pc:sldMk cId="1822238297" sldId="460"/>
        </pc:sldMkLst>
      </pc:sldChg>
      <pc:sldChg chg="add">
        <pc:chgData name="Georgina Heyland" userId="eeeb1921-02db-4dc4-9f5c-b00274a48205" providerId="ADAL" clId="{E70CFF79-C9A4-4EB1-9DA5-CDEAB08F4C2E}" dt="2021-08-09T08:35:23.342" v="30"/>
        <pc:sldMkLst>
          <pc:docMk/>
          <pc:sldMk cId="39513265" sldId="461"/>
        </pc:sldMkLst>
      </pc:sldChg>
      <pc:sldChg chg="add">
        <pc:chgData name="Georgina Heyland" userId="eeeb1921-02db-4dc4-9f5c-b00274a48205" providerId="ADAL" clId="{E70CFF79-C9A4-4EB1-9DA5-CDEAB08F4C2E}" dt="2021-08-09T08:35:23.342" v="30"/>
        <pc:sldMkLst>
          <pc:docMk/>
          <pc:sldMk cId="1997357026" sldId="46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Bin_rarbeitsblat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Arbeitsblat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Bin_rarbeitsblatt4.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Arbeitsblat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Bin_rarbeitsblatt6.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Arbeitsblat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567814184985483E-2"/>
          <c:y val="0.35220125786163525"/>
          <c:w val="0.95686437163002902"/>
          <c:h val="0.53878406708595394"/>
        </c:manualLayout>
      </c:layout>
      <c:barChart>
        <c:barDir val="col"/>
        <c:grouping val="stacked"/>
        <c:varyColors val="0"/>
        <c:ser>
          <c:idx val="0"/>
          <c:order val="0"/>
          <c:spPr>
            <a:solidFill>
              <a:schemeClr val="tx2"/>
            </a:solidFill>
            <a:ln>
              <a:noFill/>
            </a:ln>
          </c:spPr>
          <c:invertIfNegative val="0"/>
          <c:dLbls>
            <c:dLbl>
              <c:idx val="0"/>
              <c:layout>
                <c:manualLayout>
                  <c:x val="0"/>
                  <c:y val="-0.34171907756813419"/>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87A7-44E1-924F-14194D1AAFA4}"/>
                </c:ext>
              </c:extLst>
            </c:dLbl>
            <c:dLbl>
              <c:idx val="1"/>
              <c:layout>
                <c:manualLayout>
                  <c:x val="0"/>
                  <c:y val="-0.35429769392033544"/>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87A7-44E1-924F-14194D1AAFA4}"/>
                </c:ext>
              </c:extLst>
            </c:dLbl>
            <c:dLbl>
              <c:idx val="2"/>
              <c:layout>
                <c:manualLayout>
                  <c:x val="0"/>
                  <c:y val="-0.37316561844863733"/>
                </c:manualLayout>
              </c:layout>
              <c:numFmt formatCode="#,##0;&quot;-&quot;#,##0" sourceLinked="0"/>
              <c:spPr>
                <a:noFill/>
                <a:ln>
                  <a:noFill/>
                </a:ln>
              </c:spPr>
              <c:txPr>
                <a:bodyPr wrap="none"/>
                <a:lstStyle/>
                <a:p>
                  <a:pPr>
                    <a:defRPr sz="14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87A7-44E1-924F-14194D1AAFA4}"/>
                </c:ext>
              </c:extLst>
            </c:dLbl>
            <c:dLbl>
              <c:idx val="3"/>
              <c:layout>
                <c:manualLayout>
                  <c:x val="0"/>
                  <c:y val="-0.38784067085953877"/>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87A7-44E1-924F-14194D1AAFA4}"/>
                </c:ext>
              </c:extLst>
            </c:dLbl>
            <c:dLbl>
              <c:idx val="4"/>
              <c:layout>
                <c:manualLayout>
                  <c:x val="0"/>
                  <c:y val="-0.4088050314465409"/>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87A7-44E1-924F-14194D1AAFA4}"/>
                </c:ext>
              </c:extLst>
            </c:dLbl>
            <c:dLbl>
              <c:idx val="5"/>
              <c:layout>
                <c:manualLayout>
                  <c:x val="0"/>
                  <c:y val="-0.45283018867924529"/>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87A7-44E1-924F-14194D1AAFA4}"/>
                </c:ext>
              </c:extLst>
            </c:dLbl>
            <c:dLbl>
              <c:idx val="6"/>
              <c:layout>
                <c:manualLayout>
                  <c:x val="0"/>
                  <c:y val="-0.42976939203354297"/>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87A7-44E1-924F-14194D1AAF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34</c:v>
                </c:pt>
                <c:pt idx="1">
                  <c:v>37</c:v>
                </c:pt>
                <c:pt idx="2">
                  <c:v>41</c:v>
                </c:pt>
                <c:pt idx="3">
                  <c:v>44</c:v>
                </c:pt>
                <c:pt idx="4">
                  <c:v>49</c:v>
                </c:pt>
                <c:pt idx="5">
                  <c:v>58</c:v>
                </c:pt>
                <c:pt idx="6">
                  <c:v>53</c:v>
                </c:pt>
              </c:numCache>
            </c:numRef>
          </c:val>
          <c:extLst>
            <c:ext xmlns:c16="http://schemas.microsoft.com/office/drawing/2014/chart" uri="{C3380CC4-5D6E-409C-BE32-E72D297353CC}">
              <c16:uniqueId val="{00000007-87A7-44E1-924F-14194D1AAFA4}"/>
            </c:ext>
          </c:extLst>
        </c:ser>
        <c:dLbls>
          <c:showLegendKey val="0"/>
          <c:showVal val="0"/>
          <c:showCatName val="0"/>
          <c:showSerName val="0"/>
          <c:showPercent val="0"/>
          <c:showBubbleSize val="0"/>
        </c:dLbls>
        <c:gapWidth val="125"/>
        <c:overlap val="100"/>
        <c:axId val="913763168"/>
        <c:axId val="1"/>
      </c:barChart>
      <c:catAx>
        <c:axId val="913763168"/>
        <c:scaling>
          <c:orientation val="minMax"/>
        </c:scaling>
        <c:delete val="0"/>
        <c:axPos val="b"/>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58"/>
          <c:min val="0"/>
        </c:scaling>
        <c:delete val="1"/>
        <c:axPos val="l"/>
        <c:numFmt formatCode="General" sourceLinked="1"/>
        <c:majorTickMark val="out"/>
        <c:minorTickMark val="none"/>
        <c:tickLblPos val="nextTo"/>
        <c:crossAx val="91376316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668639053254437E-2"/>
          <c:y val="4.3189368770764118E-2"/>
          <c:w val="0.9526627218934911"/>
          <c:h val="0.91362126245847175"/>
        </c:manualLayout>
      </c:layout>
      <c:barChart>
        <c:barDir val="col"/>
        <c:grouping val="stacked"/>
        <c:varyColors val="0"/>
        <c:ser>
          <c:idx val="0"/>
          <c:order val="0"/>
          <c:spPr>
            <a:solidFill>
              <a:srgbClr val="C6C6C6"/>
            </a:solidFill>
            <a:ln>
              <a:noFill/>
            </a:ln>
          </c:spPr>
          <c:invertIfNegative val="0"/>
          <c:dPt>
            <c:idx val="1"/>
            <c:invertIfNegative val="0"/>
            <c:bubble3D val="0"/>
            <c:spPr>
              <a:solidFill>
                <a:srgbClr val="008FC8"/>
              </a:solidFill>
              <a:ln>
                <a:noFill/>
              </a:ln>
            </c:spPr>
            <c:extLst>
              <c:ext xmlns:c16="http://schemas.microsoft.com/office/drawing/2014/chart" uri="{C3380CC4-5D6E-409C-BE32-E72D297353CC}">
                <c16:uniqueId val="{00000000-39AD-4B07-9CCA-BB7541423483}"/>
              </c:ext>
            </c:extLst>
          </c:dPt>
          <c:val>
            <c:numRef>
              <c:f>Sheet1!$A$1:$B$1</c:f>
              <c:numCache>
                <c:formatCode>General</c:formatCode>
                <c:ptCount val="2"/>
                <c:pt idx="0">
                  <c:v>20</c:v>
                </c:pt>
                <c:pt idx="1">
                  <c:v>73</c:v>
                </c:pt>
              </c:numCache>
            </c:numRef>
          </c:val>
          <c:extLst>
            <c:ext xmlns:c16="http://schemas.microsoft.com/office/drawing/2014/chart" uri="{C3380CC4-5D6E-409C-BE32-E72D297353CC}">
              <c16:uniqueId val="{00000001-39AD-4B07-9CCA-BB7541423483}"/>
            </c:ext>
          </c:extLst>
        </c:ser>
        <c:dLbls>
          <c:showLegendKey val="0"/>
          <c:showVal val="0"/>
          <c:showCatName val="0"/>
          <c:showSerName val="0"/>
          <c:showPercent val="0"/>
          <c:showBubbleSize val="0"/>
        </c:dLbls>
        <c:gapWidth val="60"/>
        <c:overlap val="100"/>
        <c:axId val="556656216"/>
        <c:axId val="1"/>
      </c:barChart>
      <c:catAx>
        <c:axId val="556656216"/>
        <c:scaling>
          <c:orientation val="minMax"/>
        </c:scaling>
        <c:delete val="0"/>
        <c:axPos val="b"/>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73"/>
          <c:min val="0"/>
        </c:scaling>
        <c:delete val="1"/>
        <c:axPos val="r"/>
        <c:numFmt formatCode="General" sourceLinked="1"/>
        <c:majorTickMark val="out"/>
        <c:minorTickMark val="none"/>
        <c:tickLblPos val="nextTo"/>
        <c:crossAx val="556656216"/>
        <c:crosses val="max"/>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482109227871938E-2"/>
          <c:y val="6.887417218543046E-2"/>
          <c:w val="0.95103578154425616"/>
          <c:h val="0.86225165562913908"/>
        </c:manualLayout>
      </c:layout>
      <c:barChart>
        <c:barDir val="col"/>
        <c:grouping val="stacked"/>
        <c:varyColors val="0"/>
        <c:ser>
          <c:idx val="0"/>
          <c:order val="0"/>
          <c:spPr>
            <a:solidFill>
              <a:srgbClr val="59B5DA"/>
            </a:solidFill>
            <a:ln>
              <a:noFill/>
            </a:ln>
          </c:spPr>
          <c:invertIfNegative val="0"/>
          <c:dPt>
            <c:idx val="8"/>
            <c:invertIfNegative val="0"/>
            <c:bubble3D val="0"/>
            <c:spPr>
              <a:solidFill>
                <a:srgbClr val="0088C2"/>
              </a:solidFill>
              <a:ln>
                <a:noFill/>
              </a:ln>
            </c:spPr>
            <c:extLst>
              <c:ext xmlns:c16="http://schemas.microsoft.com/office/drawing/2014/chart" uri="{C3380CC4-5D6E-409C-BE32-E72D297353CC}">
                <c16:uniqueId val="{00000000-C06D-416A-99CC-A0C8365443EB}"/>
              </c:ext>
            </c:extLst>
          </c:dPt>
          <c:dPt>
            <c:idx val="9"/>
            <c:invertIfNegative val="0"/>
            <c:bubble3D val="0"/>
            <c:spPr>
              <a:solidFill>
                <a:srgbClr val="0088C2"/>
              </a:solidFill>
              <a:ln>
                <a:noFill/>
              </a:ln>
            </c:spPr>
            <c:extLst>
              <c:ext xmlns:c16="http://schemas.microsoft.com/office/drawing/2014/chart" uri="{C3380CC4-5D6E-409C-BE32-E72D297353CC}">
                <c16:uniqueId val="{00000001-C06D-416A-99CC-A0C8365443EB}"/>
              </c:ext>
            </c:extLst>
          </c:dPt>
          <c:dPt>
            <c:idx val="10"/>
            <c:invertIfNegative val="0"/>
            <c:bubble3D val="0"/>
            <c:spPr>
              <a:solidFill>
                <a:srgbClr val="0088C2"/>
              </a:solidFill>
              <a:ln>
                <a:noFill/>
              </a:ln>
            </c:spPr>
            <c:extLst>
              <c:ext xmlns:c16="http://schemas.microsoft.com/office/drawing/2014/chart" uri="{C3380CC4-5D6E-409C-BE32-E72D297353CC}">
                <c16:uniqueId val="{00000002-C06D-416A-99CC-A0C8365443EB}"/>
              </c:ext>
            </c:extLst>
          </c:dPt>
          <c:dPt>
            <c:idx val="11"/>
            <c:invertIfNegative val="0"/>
            <c:bubble3D val="0"/>
            <c:spPr>
              <a:solidFill>
                <a:srgbClr val="0088C2"/>
              </a:solidFill>
              <a:ln>
                <a:noFill/>
              </a:ln>
            </c:spPr>
            <c:extLst>
              <c:ext xmlns:c16="http://schemas.microsoft.com/office/drawing/2014/chart" uri="{C3380CC4-5D6E-409C-BE32-E72D297353CC}">
                <c16:uniqueId val="{00000003-C06D-416A-99CC-A0C8365443EB}"/>
              </c:ext>
            </c:extLst>
          </c:dPt>
          <c:dPt>
            <c:idx val="12"/>
            <c:invertIfNegative val="0"/>
            <c:bubble3D val="0"/>
            <c:spPr>
              <a:solidFill>
                <a:srgbClr val="0088C2"/>
              </a:solidFill>
              <a:ln>
                <a:noFill/>
              </a:ln>
            </c:spPr>
            <c:extLst>
              <c:ext xmlns:c16="http://schemas.microsoft.com/office/drawing/2014/chart" uri="{C3380CC4-5D6E-409C-BE32-E72D297353CC}">
                <c16:uniqueId val="{00000004-C06D-416A-99CC-A0C8365443EB}"/>
              </c:ext>
            </c:extLst>
          </c:dPt>
          <c:dPt>
            <c:idx val="13"/>
            <c:invertIfNegative val="0"/>
            <c:bubble3D val="0"/>
            <c:spPr>
              <a:solidFill>
                <a:srgbClr val="0088C2"/>
              </a:solidFill>
              <a:ln>
                <a:noFill/>
              </a:ln>
            </c:spPr>
            <c:extLst>
              <c:ext xmlns:c16="http://schemas.microsoft.com/office/drawing/2014/chart" uri="{C3380CC4-5D6E-409C-BE32-E72D297353CC}">
                <c16:uniqueId val="{00000005-C06D-416A-99CC-A0C8365443EB}"/>
              </c:ext>
            </c:extLst>
          </c:dPt>
          <c:dLbls>
            <c:dLbl>
              <c:idx val="0"/>
              <c:layout>
                <c:manualLayout>
                  <c:x val="0"/>
                  <c:y val="-8.7417218543046363E-2"/>
                </c:manualLayout>
              </c:layout>
              <c:numFmt formatCode="#,##0;&quot;-&quot;#,##0" sourceLinked="0"/>
              <c:spPr>
                <a:noFill/>
                <a:ln>
                  <a:noFill/>
                </a:ln>
              </c:spPr>
              <c:txPr>
                <a:bodyPr wrap="none"/>
                <a:lstStyle/>
                <a:p>
                  <a:pPr>
                    <a:defRPr sz="11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C06D-416A-99CC-A0C8365443E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Sheet1!$A$1:$N$1</c:f>
              <c:numCache>
                <c:formatCode>General</c:formatCode>
                <c:ptCount val="14"/>
                <c:pt idx="0">
                  <c:v>34</c:v>
                </c:pt>
                <c:pt idx="1">
                  <c:v>104</c:v>
                </c:pt>
                <c:pt idx="2">
                  <c:v>182</c:v>
                </c:pt>
                <c:pt idx="3">
                  <c:v>304</c:v>
                </c:pt>
                <c:pt idx="4">
                  <c:v>447</c:v>
                </c:pt>
                <c:pt idx="5">
                  <c:v>591</c:v>
                </c:pt>
                <c:pt idx="6">
                  <c:v>752</c:v>
                </c:pt>
                <c:pt idx="7">
                  <c:v>1010</c:v>
                </c:pt>
                <c:pt idx="8">
                  <c:v>239</c:v>
                </c:pt>
                <c:pt idx="9">
                  <c:v>436</c:v>
                </c:pt>
                <c:pt idx="10">
                  <c:v>488</c:v>
                </c:pt>
                <c:pt idx="11">
                  <c:v>492</c:v>
                </c:pt>
                <c:pt idx="12">
                  <c:v>382</c:v>
                </c:pt>
                <c:pt idx="13">
                  <c:v>338</c:v>
                </c:pt>
              </c:numCache>
            </c:numRef>
          </c:val>
          <c:extLst>
            <c:ext xmlns:c16="http://schemas.microsoft.com/office/drawing/2014/chart" uri="{C3380CC4-5D6E-409C-BE32-E72D297353CC}">
              <c16:uniqueId val="{00000007-C06D-416A-99CC-A0C8365443EB}"/>
            </c:ext>
          </c:extLst>
        </c:ser>
        <c:ser>
          <c:idx val="1"/>
          <c:order val="1"/>
          <c:spPr>
            <a:solidFill>
              <a:srgbClr val="59B5DA"/>
            </a:solidFill>
            <a:ln>
              <a:noFill/>
            </a:ln>
          </c:spPr>
          <c:invertIfNegative val="0"/>
          <c:val>
            <c:numRef>
              <c:f>Sheet1!$A$2:$N$2</c:f>
              <c:numCache>
                <c:formatCode>General</c:formatCode>
                <c:ptCount val="14"/>
                <c:pt idx="8">
                  <c:v>1306</c:v>
                </c:pt>
                <c:pt idx="9">
                  <c:v>1173</c:v>
                </c:pt>
                <c:pt idx="10">
                  <c:v>1265</c:v>
                </c:pt>
                <c:pt idx="11">
                  <c:v>1385</c:v>
                </c:pt>
                <c:pt idx="12">
                  <c:v>1114</c:v>
                </c:pt>
                <c:pt idx="13">
                  <c:v>1516</c:v>
                </c:pt>
              </c:numCache>
            </c:numRef>
          </c:val>
          <c:extLst>
            <c:ext xmlns:c16="http://schemas.microsoft.com/office/drawing/2014/chart" uri="{C3380CC4-5D6E-409C-BE32-E72D297353CC}">
              <c16:uniqueId val="{00000008-C06D-416A-99CC-A0C8365443EB}"/>
            </c:ext>
          </c:extLst>
        </c:ser>
        <c:dLbls>
          <c:showLegendKey val="0"/>
          <c:showVal val="0"/>
          <c:showCatName val="0"/>
          <c:showSerName val="0"/>
          <c:showPercent val="0"/>
          <c:showBubbleSize val="0"/>
        </c:dLbls>
        <c:gapWidth val="60"/>
        <c:overlap val="100"/>
        <c:axId val="510710352"/>
        <c:axId val="1"/>
      </c:barChart>
      <c:catAx>
        <c:axId val="510710352"/>
        <c:scaling>
          <c:orientation val="minMax"/>
        </c:scaling>
        <c:delete val="0"/>
        <c:axPos val="b"/>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1877"/>
          <c:min val="0"/>
        </c:scaling>
        <c:delete val="1"/>
        <c:axPos val="r"/>
        <c:numFmt formatCode="General" sourceLinked="1"/>
        <c:majorTickMark val="out"/>
        <c:minorTickMark val="none"/>
        <c:tickLblPos val="nextTo"/>
        <c:crossAx val="510710352"/>
        <c:crosses val="max"/>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76863283036121E-2"/>
          <c:y val="0.17440543601359004"/>
          <c:w val="0.92363968907178784"/>
          <c:h val="0.76670441676104195"/>
        </c:manualLayout>
      </c:layout>
      <c:lineChart>
        <c:grouping val="standard"/>
        <c:varyColors val="0"/>
        <c:ser>
          <c:idx val="0"/>
          <c:order val="0"/>
          <c:spPr>
            <a:ln w="28575" algn="ctr">
              <a:solidFill>
                <a:srgbClr val="9A9A9A"/>
              </a:solidFill>
              <a:prstDash val="solid"/>
            </a:ln>
          </c:spPr>
          <c:marker>
            <c:symbol val="none"/>
          </c:marker>
          <c:dLbls>
            <c:dLbl>
              <c:idx val="0"/>
              <c:layout>
                <c:manualLayout>
                  <c:x val="7.7732053040695014E-3"/>
                  <c:y val="-0.10305775764439411"/>
                </c:manualLayout>
              </c:layout>
              <c:numFmt formatCode="#,##0&quot;%&quot;;&quot;-&quot;#,##0&quot;%&quot;" sourceLinked="0"/>
              <c:spPr>
                <a:noFill/>
                <a:ln>
                  <a:noFill/>
                </a:ln>
              </c:spPr>
              <c:txPr>
                <a:bodyPr wrap="none"/>
                <a:lstStyle/>
                <a:p>
                  <a:pPr>
                    <a:defRPr sz="11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E937-48CF-8286-DCF8FFFBF892}"/>
                </c:ext>
              </c:extLst>
            </c:dLbl>
            <c:dLbl>
              <c:idx val="11"/>
              <c:layout>
                <c:manualLayout>
                  <c:x val="0"/>
                  <c:y val="-9.8527746319365797E-2"/>
                </c:manualLayout>
              </c:layout>
              <c:numFmt formatCode="#,##0&quot;%&quot;;&quot;-&quot;#,##0&quot;%&quot;" sourceLinked="0"/>
              <c:spPr>
                <a:noFill/>
                <a:ln>
                  <a:noFill/>
                </a:ln>
              </c:spPr>
              <c:txPr>
                <a:bodyPr wrap="none"/>
                <a:lstStyle/>
                <a:p>
                  <a:pPr>
                    <a:defRPr sz="11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E937-48CF-8286-DCF8FFFBF8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64</c:v>
                </c:pt>
                <c:pt idx="1">
                  <c:v>60</c:v>
                </c:pt>
                <c:pt idx="2">
                  <c:v>60</c:v>
                </c:pt>
                <c:pt idx="3">
                  <c:v>71</c:v>
                </c:pt>
                <c:pt idx="4">
                  <c:v>68</c:v>
                </c:pt>
                <c:pt idx="5">
                  <c:v>74</c:v>
                </c:pt>
                <c:pt idx="6">
                  <c:v>77</c:v>
                </c:pt>
                <c:pt idx="7">
                  <c:v>76</c:v>
                </c:pt>
                <c:pt idx="8">
                  <c:v>75</c:v>
                </c:pt>
                <c:pt idx="9">
                  <c:v>76</c:v>
                </c:pt>
                <c:pt idx="10">
                  <c:v>77</c:v>
                </c:pt>
                <c:pt idx="11">
                  <c:v>78</c:v>
                </c:pt>
              </c:numCache>
            </c:numRef>
          </c:val>
          <c:smooth val="0"/>
          <c:extLst>
            <c:ext xmlns:c16="http://schemas.microsoft.com/office/drawing/2014/chart" uri="{C3380CC4-5D6E-409C-BE32-E72D297353CC}">
              <c16:uniqueId val="{00000002-E937-48CF-8286-DCF8FFFBF892}"/>
            </c:ext>
          </c:extLst>
        </c:ser>
        <c:dLbls>
          <c:showLegendKey val="0"/>
          <c:showVal val="0"/>
          <c:showCatName val="0"/>
          <c:showSerName val="0"/>
          <c:showPercent val="0"/>
          <c:showBubbleSize val="0"/>
        </c:dLbls>
        <c:smooth val="0"/>
        <c:axId val="537922512"/>
        <c:axId val="1"/>
      </c:lineChart>
      <c:catAx>
        <c:axId val="537922512"/>
        <c:scaling>
          <c:orientation val="minMax"/>
        </c:scaling>
        <c:delete val="0"/>
        <c:axPos val="b"/>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78"/>
          <c:min val="0"/>
        </c:scaling>
        <c:delete val="1"/>
        <c:axPos val="l"/>
        <c:numFmt formatCode="General" sourceLinked="1"/>
        <c:majorTickMark val="out"/>
        <c:minorTickMark val="none"/>
        <c:tickLblPos val="nextTo"/>
        <c:crossAx val="537922512"/>
        <c:crosses val="min"/>
        <c:crossBetween val="midCat"/>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59652928416486E-2"/>
          <c:y val="7.5471698113207544E-2"/>
          <c:w val="0.95488069414316701"/>
          <c:h val="0.84905660377358494"/>
        </c:manualLayout>
      </c:layout>
      <c:scatterChart>
        <c:scatterStyle val="lineMarker"/>
        <c:varyColors val="0"/>
        <c:ser>
          <c:idx val="0"/>
          <c:order val="0"/>
          <c:spPr>
            <a:ln w="9525" algn="ctr">
              <a:solidFill>
                <a:srgbClr val="0088C2"/>
              </a:solidFill>
              <a:prstDash val="solid"/>
            </a:ln>
          </c:spPr>
          <c:marker>
            <c:symbol val="circle"/>
            <c:size val="6"/>
            <c:spPr>
              <a:solidFill>
                <a:schemeClr val="tx2"/>
              </a:solidFill>
              <a:ln w="9525" algn="ctr">
                <a:solidFill>
                  <a:schemeClr val="tx2"/>
                </a:solidFill>
                <a:prstDash val="solid"/>
              </a:ln>
            </c:spPr>
          </c:marker>
          <c:dPt>
            <c:idx val="0"/>
            <c:marker>
              <c:symbol val="none"/>
            </c:marker>
            <c:bubble3D val="0"/>
            <c:extLst>
              <c:ext xmlns:c16="http://schemas.microsoft.com/office/drawing/2014/chart" uri="{C3380CC4-5D6E-409C-BE32-E72D297353CC}">
                <c16:uniqueId val="{00000000-95D5-4CB1-8C19-BBFE1C6D6402}"/>
              </c:ext>
            </c:extLst>
          </c:dPt>
          <c:dPt>
            <c:idx val="1"/>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1-95D5-4CB1-8C19-BBFE1C6D6402}"/>
              </c:ext>
            </c:extLst>
          </c:dPt>
          <c:dPt>
            <c:idx val="2"/>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2-95D5-4CB1-8C19-BBFE1C6D6402}"/>
              </c:ext>
            </c:extLst>
          </c:dPt>
          <c:dPt>
            <c:idx val="3"/>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3-95D5-4CB1-8C19-BBFE1C6D6402}"/>
              </c:ext>
            </c:extLst>
          </c:dPt>
          <c:dPt>
            <c:idx val="4"/>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4-95D5-4CB1-8C19-BBFE1C6D6402}"/>
              </c:ext>
            </c:extLst>
          </c:dPt>
          <c:dPt>
            <c:idx val="5"/>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5-95D5-4CB1-8C19-BBFE1C6D6402}"/>
              </c:ext>
            </c:extLst>
          </c:dPt>
          <c:dPt>
            <c:idx val="6"/>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6-95D5-4CB1-8C19-BBFE1C6D6402}"/>
              </c:ext>
            </c:extLst>
          </c:dPt>
          <c:dPt>
            <c:idx val="7"/>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7-95D5-4CB1-8C19-BBFE1C6D6402}"/>
              </c:ext>
            </c:extLst>
          </c:dPt>
          <c:dPt>
            <c:idx val="8"/>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8-95D5-4CB1-8C19-BBFE1C6D6402}"/>
              </c:ext>
            </c:extLst>
          </c:dPt>
          <c:dPt>
            <c:idx val="9"/>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9-95D5-4CB1-8C19-BBFE1C6D6402}"/>
              </c:ext>
            </c:extLst>
          </c:dPt>
          <c:dPt>
            <c:idx val="10"/>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A-95D5-4CB1-8C19-BBFE1C6D6402}"/>
              </c:ext>
            </c:extLst>
          </c:dPt>
          <c:dPt>
            <c:idx val="11"/>
            <c:marker>
              <c:spPr>
                <a:solidFill>
                  <a:srgbClr val="0088C2"/>
                </a:solidFill>
                <a:ln w="9525" algn="ctr">
                  <a:solidFill>
                    <a:srgbClr val="0088C2"/>
                  </a:solidFill>
                  <a:prstDash val="solid"/>
                </a:ln>
              </c:spPr>
            </c:marker>
            <c:bubble3D val="0"/>
            <c:extLst>
              <c:ext xmlns:c16="http://schemas.microsoft.com/office/drawing/2014/chart" uri="{C3380CC4-5D6E-409C-BE32-E72D297353CC}">
                <c16:uniqueId val="{0000000B-95D5-4CB1-8C19-BBFE1C6D6402}"/>
              </c:ext>
            </c:extLst>
          </c:dPt>
          <c:xVal>
            <c:numRef>
              <c:f>Sheet1!$A$1:$L$1</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xVal>
          <c:yVal>
            <c:numRef>
              <c:f>Sheet1!$A$2:$L$2</c:f>
              <c:numCache>
                <c:formatCode>General</c:formatCode>
                <c:ptCount val="12"/>
                <c:pt idx="1">
                  <c:v>12.260437375745539</c:v>
                </c:pt>
                <c:pt idx="2">
                  <c:v>7.2604373757455392</c:v>
                </c:pt>
                <c:pt idx="3">
                  <c:v>3.2604373757455392</c:v>
                </c:pt>
                <c:pt idx="4">
                  <c:v>11.260437375745539</c:v>
                </c:pt>
                <c:pt idx="5">
                  <c:v>18.260437375745539</c:v>
                </c:pt>
                <c:pt idx="6">
                  <c:v>17.260437375745539</c:v>
                </c:pt>
                <c:pt idx="7">
                  <c:v>18.260437375745539</c:v>
                </c:pt>
                <c:pt idx="8">
                  <c:v>22.260437375745539</c:v>
                </c:pt>
                <c:pt idx="9">
                  <c:v>17.260437375745539</c:v>
                </c:pt>
                <c:pt idx="10">
                  <c:v>20.260437375745539</c:v>
                </c:pt>
                <c:pt idx="11">
                  <c:v>19.260437375745539</c:v>
                </c:pt>
              </c:numCache>
            </c:numRef>
          </c:yVal>
          <c:smooth val="0"/>
          <c:extLst>
            <c:ext xmlns:c16="http://schemas.microsoft.com/office/drawing/2014/chart" uri="{C3380CC4-5D6E-409C-BE32-E72D297353CC}">
              <c16:uniqueId val="{0000000C-95D5-4CB1-8C19-BBFE1C6D6402}"/>
            </c:ext>
          </c:extLst>
        </c:ser>
        <c:dLbls>
          <c:showLegendKey val="0"/>
          <c:showVal val="0"/>
          <c:showCatName val="0"/>
          <c:showSerName val="0"/>
          <c:showPercent val="0"/>
          <c:showBubbleSize val="0"/>
        </c:dLbls>
        <c:axId val="695674776"/>
        <c:axId val="1"/>
      </c:scatterChart>
      <c:valAx>
        <c:axId val="695674776"/>
        <c:scaling>
          <c:orientation val="minMax"/>
          <c:max val="2020"/>
          <c:min val="2008"/>
        </c:scaling>
        <c:delete val="0"/>
        <c:axPos val="b"/>
        <c:majorGridlines>
          <c:spPr>
            <a:ln>
              <a:noFill/>
            </a:ln>
          </c:spPr>
        </c:majorGridlines>
        <c:numFmt formatCode="General" sourceLinked="1"/>
        <c:majorTickMark val="none"/>
        <c:minorTickMark val="none"/>
        <c:tickLblPos val="none"/>
        <c:spPr>
          <a:ln w="9525" algn="ctr">
            <a:solidFill>
              <a:srgbClr val="878787"/>
            </a:solidFill>
            <a:prstDash val="solid"/>
          </a:ln>
        </c:spPr>
        <c:crossAx val="1"/>
        <c:crosses val="min"/>
        <c:crossBetween val="midCat"/>
        <c:majorUnit val="2"/>
      </c:valAx>
      <c:valAx>
        <c:axId val="1"/>
        <c:scaling>
          <c:orientation val="minMax"/>
          <c:max val="23.260437375745539"/>
          <c:min val="0"/>
        </c:scaling>
        <c:delete val="0"/>
        <c:axPos val="l"/>
        <c:majorGridlines>
          <c:spPr>
            <a:ln>
              <a:noFill/>
            </a:ln>
          </c:spPr>
        </c:majorGridlines>
        <c:numFmt formatCode="General" sourceLinked="1"/>
        <c:majorTickMark val="none"/>
        <c:minorTickMark val="none"/>
        <c:tickLblPos val="none"/>
        <c:spPr>
          <a:ln w="9525" algn="ctr">
            <a:solidFill>
              <a:srgbClr val="878787"/>
            </a:solidFill>
            <a:prstDash val="solid"/>
          </a:ln>
        </c:spPr>
        <c:crossAx val="695674776"/>
        <c:crosses val="min"/>
        <c:crossBetween val="midCat"/>
        <c:majorUnit val="1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6969696969697E-2"/>
          <c:y val="2.388608176389527E-2"/>
          <c:w val="0.67878787878787883"/>
          <c:h val="0.95222783647220943"/>
        </c:manualLayout>
      </c:layout>
      <c:barChart>
        <c:barDir val="bar"/>
        <c:grouping val="stacked"/>
        <c:varyColors val="0"/>
        <c:ser>
          <c:idx val="0"/>
          <c:order val="0"/>
          <c:spPr>
            <a:noFill/>
            <a:ln>
              <a:noFill/>
            </a:ln>
          </c:spPr>
          <c:invertIfNegative val="0"/>
          <c:dPt>
            <c:idx val="0"/>
            <c:invertIfNegative val="0"/>
            <c:bubble3D val="0"/>
            <c:spPr>
              <a:solidFill>
                <a:srgbClr val="0088C2"/>
              </a:solidFill>
              <a:ln>
                <a:noFill/>
              </a:ln>
            </c:spPr>
            <c:extLst>
              <c:ext xmlns:c16="http://schemas.microsoft.com/office/drawing/2014/chart" uri="{C3380CC4-5D6E-409C-BE32-E72D297353CC}">
                <c16:uniqueId val="{00000000-8B14-4514-A27B-2D50103213EB}"/>
              </c:ext>
            </c:extLst>
          </c:dPt>
          <c:dPt>
            <c:idx val="3"/>
            <c:invertIfNegative val="0"/>
            <c:bubble3D val="0"/>
            <c:spPr>
              <a:solidFill>
                <a:srgbClr val="0088C2"/>
              </a:solidFill>
              <a:ln>
                <a:noFill/>
              </a:ln>
            </c:spPr>
            <c:extLst>
              <c:ext xmlns:c16="http://schemas.microsoft.com/office/drawing/2014/chart" uri="{C3380CC4-5D6E-409C-BE32-E72D297353CC}">
                <c16:uniqueId val="{00000001-8B14-4514-A27B-2D50103213EB}"/>
              </c:ext>
            </c:extLst>
          </c:dPt>
          <c:dPt>
            <c:idx val="7"/>
            <c:invertIfNegative val="0"/>
            <c:bubble3D val="0"/>
            <c:spPr>
              <a:solidFill>
                <a:srgbClr val="0088C2"/>
              </a:solidFill>
              <a:ln>
                <a:noFill/>
              </a:ln>
            </c:spPr>
            <c:extLst>
              <c:ext xmlns:c16="http://schemas.microsoft.com/office/drawing/2014/chart" uri="{C3380CC4-5D6E-409C-BE32-E72D297353CC}">
                <c16:uniqueId val="{00000002-8B14-4514-A27B-2D50103213EB}"/>
              </c:ext>
            </c:extLst>
          </c:dPt>
          <c:val>
            <c:numRef>
              <c:f>Sheet1!$A$1:$H$1</c:f>
              <c:numCache>
                <c:formatCode>General</c:formatCode>
                <c:ptCount val="8"/>
                <c:pt idx="0">
                  <c:v>10294</c:v>
                </c:pt>
                <c:pt idx="1">
                  <c:v>9436</c:v>
                </c:pt>
                <c:pt idx="2">
                  <c:v>9225</c:v>
                </c:pt>
                <c:pt idx="3">
                  <c:v>9225</c:v>
                </c:pt>
                <c:pt idx="4">
                  <c:v>7925</c:v>
                </c:pt>
                <c:pt idx="5">
                  <c:v>7447</c:v>
                </c:pt>
                <c:pt idx="6">
                  <c:v>6927</c:v>
                </c:pt>
                <c:pt idx="7">
                  <c:v>6927</c:v>
                </c:pt>
              </c:numCache>
            </c:numRef>
          </c:val>
          <c:extLst>
            <c:ext xmlns:c16="http://schemas.microsoft.com/office/drawing/2014/chart" uri="{C3380CC4-5D6E-409C-BE32-E72D297353CC}">
              <c16:uniqueId val="{00000003-8B14-4514-A27B-2D50103213EB}"/>
            </c:ext>
          </c:extLst>
        </c:ser>
        <c:ser>
          <c:idx val="1"/>
          <c:order val="1"/>
          <c:spPr>
            <a:solidFill>
              <a:srgbClr val="0088C2"/>
            </a:solidFill>
            <a:ln>
              <a:noFill/>
            </a:ln>
          </c:spPr>
          <c:invertIfNegative val="0"/>
          <c:dLbls>
            <c:dLbl>
              <c:idx val="1"/>
              <c:layout>
                <c:manualLayout>
                  <c:x val="0.11601731601731602"/>
                  <c:y val="0"/>
                </c:manualLayout>
              </c:layout>
              <c:numFmt formatCode="#,##0;#,##0" sourceLinked="0"/>
              <c:spPr>
                <a:noFill/>
                <a:ln>
                  <a:noFill/>
                </a:ln>
              </c:spPr>
              <c:txPr>
                <a:bodyPr wrap="none"/>
                <a:lstStyle/>
                <a:p>
                  <a:pPr>
                    <a:defRPr sz="1000" kern="12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8B14-4514-A27B-2D50103213EB}"/>
                </c:ext>
              </c:extLst>
            </c:dLbl>
            <c:dLbl>
              <c:idx val="2"/>
              <c:layout>
                <c:manualLayout>
                  <c:x val="9.4372294372294371E-2"/>
                  <c:y val="0"/>
                </c:manualLayout>
              </c:layout>
              <c:numFmt formatCode="#,##0;#,##0" sourceLinked="0"/>
              <c:spPr>
                <a:noFill/>
                <a:ln>
                  <a:noFill/>
                </a:ln>
              </c:spPr>
              <c:txPr>
                <a:bodyPr wrap="none"/>
                <a:lstStyle/>
                <a:p>
                  <a:pPr>
                    <a:defRPr sz="1000" kern="12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8B14-4514-A27B-2D50103213EB}"/>
                </c:ext>
              </c:extLst>
            </c:dLbl>
            <c:dLbl>
              <c:idx val="5"/>
              <c:layout>
                <c:manualLayout>
                  <c:x val="0.1038961038961039"/>
                  <c:y val="0"/>
                </c:manualLayout>
              </c:layout>
              <c:numFmt formatCode="#,##0;#,##0" sourceLinked="0"/>
              <c:spPr>
                <a:noFill/>
                <a:ln>
                  <a:noFill/>
                </a:ln>
              </c:spPr>
              <c:txPr>
                <a:bodyPr wrap="none"/>
                <a:lstStyle/>
                <a:p>
                  <a:pPr>
                    <a:defRPr sz="1000" kern="12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8B14-4514-A27B-2D50103213EB}"/>
                </c:ext>
              </c:extLst>
            </c:dLbl>
            <c:dLbl>
              <c:idx val="6"/>
              <c:layout>
                <c:manualLayout>
                  <c:x val="0.10476190476190476"/>
                  <c:y val="0"/>
                </c:manualLayout>
              </c:layout>
              <c:numFmt formatCode="#,##0;#,##0" sourceLinked="0"/>
              <c:spPr>
                <a:noFill/>
                <a:ln>
                  <a:noFill/>
                </a:ln>
              </c:spPr>
              <c:txPr>
                <a:bodyPr wrap="none"/>
                <a:lstStyle/>
                <a:p>
                  <a:pPr>
                    <a:defRPr sz="1000" kern="12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8B14-4514-A27B-2D50103213E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1">
                  <c:v>858</c:v>
                </c:pt>
                <c:pt idx="2">
                  <c:v>211</c:v>
                </c:pt>
                <c:pt idx="4">
                  <c:v>1300</c:v>
                </c:pt>
                <c:pt idx="5">
                  <c:v>478</c:v>
                </c:pt>
                <c:pt idx="6">
                  <c:v>520</c:v>
                </c:pt>
              </c:numCache>
            </c:numRef>
          </c:val>
          <c:extLst>
            <c:ext xmlns:c16="http://schemas.microsoft.com/office/drawing/2014/chart" uri="{C3380CC4-5D6E-409C-BE32-E72D297353CC}">
              <c16:uniqueId val="{00000008-8B14-4514-A27B-2D50103213EB}"/>
            </c:ext>
          </c:extLst>
        </c:ser>
        <c:dLbls>
          <c:showLegendKey val="0"/>
          <c:showVal val="0"/>
          <c:showCatName val="0"/>
          <c:showSerName val="0"/>
          <c:showPercent val="0"/>
          <c:showBubbleSize val="0"/>
        </c:dLbls>
        <c:gapWidth val="60"/>
        <c:overlap val="100"/>
        <c:axId val="197359968"/>
        <c:axId val="1"/>
      </c:barChart>
      <c:catAx>
        <c:axId val="197359968"/>
        <c:scaling>
          <c:orientation val="maxMin"/>
        </c:scaling>
        <c:delete val="0"/>
        <c:axPos val="l"/>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10294"/>
          <c:min val="0"/>
        </c:scaling>
        <c:delete val="1"/>
        <c:axPos val="b"/>
        <c:numFmt formatCode="General" sourceLinked="1"/>
        <c:majorTickMark val="out"/>
        <c:minorTickMark val="none"/>
        <c:tickLblPos val="nextTo"/>
        <c:crossAx val="197359968"/>
        <c:crosses val="max"/>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336769759450172E-2"/>
          <c:y val="8.3067092651757185E-2"/>
          <c:w val="0.94544673539518898"/>
          <c:h val="0.83386581469648557"/>
        </c:manualLayout>
      </c:layout>
      <c:lineChart>
        <c:grouping val="standard"/>
        <c:varyColors val="0"/>
        <c:ser>
          <c:idx val="0"/>
          <c:order val="0"/>
          <c:spPr>
            <a:ln w="28575" algn="ctr">
              <a:solidFill>
                <a:srgbClr val="9A9A9A"/>
              </a:solidFill>
              <a:prstDash val="solid"/>
            </a:ln>
          </c:spPr>
          <c:marker>
            <c:symbol val="none"/>
          </c:marker>
          <c:dLbls>
            <c:dLbl>
              <c:idx val="0"/>
              <c:layout>
                <c:manualLayout>
                  <c:x val="2.8780068728522335E-2"/>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1872-42D8-A02A-5F35833A236A}"/>
                </c:ext>
              </c:extLst>
            </c:dLbl>
            <c:dLbl>
              <c:idx val="1"/>
              <c:layout>
                <c:manualLayout>
                  <c:x val="1.8470790378006873E-2"/>
                  <c:y val="-0.11501597444089456"/>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1872-42D8-A02A-5F35833A236A}"/>
                </c:ext>
              </c:extLst>
            </c:dLbl>
            <c:dLbl>
              <c:idx val="2"/>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1872-42D8-A02A-5F35833A236A}"/>
                </c:ext>
              </c:extLst>
            </c:dLbl>
            <c:dLbl>
              <c:idx val="3"/>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1872-42D8-A02A-5F35833A236A}"/>
                </c:ext>
              </c:extLst>
            </c:dLbl>
            <c:dLbl>
              <c:idx val="4"/>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1872-42D8-A02A-5F35833A236A}"/>
                </c:ext>
              </c:extLst>
            </c:dLbl>
            <c:dLbl>
              <c:idx val="5"/>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1872-42D8-A02A-5F35833A236A}"/>
                </c:ext>
              </c:extLst>
            </c:dLbl>
            <c:dLbl>
              <c:idx val="6"/>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1872-42D8-A02A-5F35833A236A}"/>
                </c:ext>
              </c:extLst>
            </c:dLbl>
            <c:dLbl>
              <c:idx val="7"/>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1872-42D8-A02A-5F35833A236A}"/>
                </c:ext>
              </c:extLst>
            </c:dLbl>
            <c:dLbl>
              <c:idx val="8"/>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1872-42D8-A02A-5F35833A236A}"/>
                </c:ext>
              </c:extLst>
            </c:dLbl>
            <c:dLbl>
              <c:idx val="9"/>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1872-42D8-A02A-5F35833A236A}"/>
                </c:ext>
              </c:extLst>
            </c:dLbl>
            <c:dLbl>
              <c:idx val="10"/>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1872-42D8-A02A-5F35833A236A}"/>
                </c:ext>
              </c:extLst>
            </c:dLbl>
            <c:dLbl>
              <c:idx val="11"/>
              <c:layout>
                <c:manualLayout>
                  <c:x val="0"/>
                  <c:y val="-0.13578274760383385"/>
                </c:manualLayout>
              </c:layout>
              <c:numFmt formatCode="#,##0;&quot;-&quot;#,##0" sourceLinked="0"/>
              <c:spPr>
                <a:noFill/>
                <a:ln>
                  <a:noFill/>
                </a:ln>
              </c:spPr>
              <c:txPr>
                <a:bodyPr wrap="none"/>
                <a:lstStyle/>
                <a:p>
                  <a:pPr>
                    <a:defRPr sz="1000">
                      <a:solidFill>
                        <a:srgbClr val="000000"/>
                      </a:solidFill>
                      <a:latin typeface="+mn-lt"/>
                      <a:ea typeface="+mn-ea"/>
                      <a:cs typeface="+mn-cs"/>
                      <a:sym typeface="+mn-lt"/>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B-1872-42D8-A02A-5F35833A236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64</c:v>
                </c:pt>
                <c:pt idx="1">
                  <c:v>60</c:v>
                </c:pt>
                <c:pt idx="2">
                  <c:v>60</c:v>
                </c:pt>
                <c:pt idx="3">
                  <c:v>71</c:v>
                </c:pt>
                <c:pt idx="4">
                  <c:v>68</c:v>
                </c:pt>
                <c:pt idx="5">
                  <c:v>74</c:v>
                </c:pt>
                <c:pt idx="6">
                  <c:v>77</c:v>
                </c:pt>
                <c:pt idx="7">
                  <c:v>77</c:v>
                </c:pt>
                <c:pt idx="8">
                  <c:v>75</c:v>
                </c:pt>
                <c:pt idx="9">
                  <c:v>76</c:v>
                </c:pt>
                <c:pt idx="10">
                  <c:v>77</c:v>
                </c:pt>
                <c:pt idx="11">
                  <c:v>78</c:v>
                </c:pt>
              </c:numCache>
            </c:numRef>
          </c:val>
          <c:smooth val="0"/>
          <c:extLst>
            <c:ext xmlns:c16="http://schemas.microsoft.com/office/drawing/2014/chart" uri="{C3380CC4-5D6E-409C-BE32-E72D297353CC}">
              <c16:uniqueId val="{0000000C-1872-42D8-A02A-5F35833A236A}"/>
            </c:ext>
          </c:extLst>
        </c:ser>
        <c:dLbls>
          <c:showLegendKey val="0"/>
          <c:showVal val="0"/>
          <c:showCatName val="0"/>
          <c:showSerName val="0"/>
          <c:showPercent val="0"/>
          <c:showBubbleSize val="0"/>
        </c:dLbls>
        <c:smooth val="0"/>
        <c:axId val="690169856"/>
        <c:axId val="1"/>
      </c:lineChart>
      <c:catAx>
        <c:axId val="690169856"/>
        <c:scaling>
          <c:orientation val="minMax"/>
        </c:scaling>
        <c:delete val="0"/>
        <c:axPos val="b"/>
        <c:majorGridlines>
          <c:spPr>
            <a:ln>
              <a:noFill/>
            </a:ln>
          </c:spPr>
        </c:majorGridlines>
        <c:majorTickMark val="out"/>
        <c:minorTickMark val="none"/>
        <c:tickLblPos val="none"/>
        <c:spPr>
          <a:ln w="9525" algn="ctr">
            <a:solidFill>
              <a:srgbClr val="878787"/>
            </a:solidFill>
            <a:prstDash val="solid"/>
          </a:ln>
        </c:spPr>
        <c:txPr>
          <a:bodyPr wrap="none"/>
          <a:lstStyle/>
          <a:p>
            <a:pPr>
              <a:defRPr sz="800">
                <a:latin typeface="+mn-lt"/>
                <a:ea typeface="+mn-ea"/>
                <a:cs typeface="+mn-cs"/>
                <a:sym typeface="+mn-lt"/>
              </a:defRPr>
            </a:pPr>
            <a:endParaRPr lang="de-DE"/>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rgbClr val="878787"/>
            </a:solidFill>
            <a:prstDash val="solid"/>
          </a:ln>
        </c:spPr>
        <c:txPr>
          <a:bodyPr wrap="none"/>
          <a:lstStyle/>
          <a:p>
            <a:pPr>
              <a:defRPr sz="1400">
                <a:latin typeface="+mn-lt"/>
                <a:ea typeface="+mn-ea"/>
                <a:cs typeface="+mn-cs"/>
                <a:sym typeface="+mn-lt"/>
              </a:defRPr>
            </a:pPr>
            <a:endParaRPr lang="de-DE"/>
          </a:p>
        </c:txPr>
        <c:crossAx val="690169856"/>
        <c:crosses val="min"/>
        <c:crossBetween val="midCat"/>
        <c:majorUnit val="10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67988668555235E-3"/>
          <c:y val="2.6666666666666668E-2"/>
          <c:w val="0.9815864022662889"/>
          <c:h val="0.94666666666666666"/>
        </c:manualLayout>
      </c:layout>
      <c:barChart>
        <c:barDir val="col"/>
        <c:grouping val="stacked"/>
        <c:varyColors val="0"/>
        <c:ser>
          <c:idx val="0"/>
          <c:order val="0"/>
          <c:spPr>
            <a:noFill/>
            <a:ln>
              <a:noFill/>
            </a:ln>
          </c:spPr>
          <c:invertIfNegative val="0"/>
          <c:dPt>
            <c:idx val="0"/>
            <c:invertIfNegative val="0"/>
            <c:bubble3D val="0"/>
            <c:spPr>
              <a:solidFill>
                <a:srgbClr val="878787"/>
              </a:solidFill>
              <a:ln>
                <a:noFill/>
              </a:ln>
            </c:spPr>
            <c:extLst>
              <c:ext xmlns:c16="http://schemas.microsoft.com/office/drawing/2014/chart" uri="{C3380CC4-5D6E-409C-BE32-E72D297353CC}">
                <c16:uniqueId val="{00000000-32DB-47F5-8520-F46016465BC2}"/>
              </c:ext>
            </c:extLst>
          </c:dPt>
          <c:dPt>
            <c:idx val="8"/>
            <c:invertIfNegative val="0"/>
            <c:bubble3D val="0"/>
            <c:spPr>
              <a:solidFill>
                <a:srgbClr val="0088C2"/>
              </a:solidFill>
              <a:ln>
                <a:noFill/>
              </a:ln>
            </c:spPr>
            <c:extLst>
              <c:ext xmlns:c16="http://schemas.microsoft.com/office/drawing/2014/chart" uri="{C3380CC4-5D6E-409C-BE32-E72D297353CC}">
                <c16:uniqueId val="{00000001-32DB-47F5-8520-F46016465BC2}"/>
              </c:ext>
            </c:extLst>
          </c:dPt>
          <c:val>
            <c:numRef>
              <c:f>Sheet1!$A$1:$I$1</c:f>
              <c:numCache>
                <c:formatCode>General</c:formatCode>
                <c:ptCount val="9"/>
                <c:pt idx="0">
                  <c:v>6927</c:v>
                </c:pt>
                <c:pt idx="1">
                  <c:v>5140</c:v>
                </c:pt>
                <c:pt idx="2">
                  <c:v>3823</c:v>
                </c:pt>
                <c:pt idx="3">
                  <c:v>2555</c:v>
                </c:pt>
                <c:pt idx="4">
                  <c:v>1945</c:v>
                </c:pt>
                <c:pt idx="5">
                  <c:v>1274</c:v>
                </c:pt>
                <c:pt idx="6">
                  <c:v>719</c:v>
                </c:pt>
                <c:pt idx="7">
                  <c:v>306</c:v>
                </c:pt>
                <c:pt idx="8">
                  <c:v>306</c:v>
                </c:pt>
              </c:numCache>
            </c:numRef>
          </c:val>
          <c:extLst>
            <c:ext xmlns:c16="http://schemas.microsoft.com/office/drawing/2014/chart" uri="{C3380CC4-5D6E-409C-BE32-E72D297353CC}">
              <c16:uniqueId val="{00000002-32DB-47F5-8520-F46016465BC2}"/>
            </c:ext>
          </c:extLst>
        </c:ser>
        <c:ser>
          <c:idx val="1"/>
          <c:order val="1"/>
          <c:spPr>
            <a:solidFill>
              <a:srgbClr val="0088C2"/>
            </a:solidFill>
            <a:ln>
              <a:noFill/>
            </a:ln>
          </c:spPr>
          <c:invertIfNegative val="0"/>
          <c:val>
            <c:numRef>
              <c:f>Sheet1!$A$2:$I$2</c:f>
              <c:numCache>
                <c:formatCode>General</c:formatCode>
                <c:ptCount val="9"/>
                <c:pt idx="1">
                  <c:v>1787</c:v>
                </c:pt>
                <c:pt idx="2">
                  <c:v>1317</c:v>
                </c:pt>
                <c:pt idx="3">
                  <c:v>1268</c:v>
                </c:pt>
                <c:pt idx="4">
                  <c:v>610</c:v>
                </c:pt>
                <c:pt idx="5">
                  <c:v>671</c:v>
                </c:pt>
                <c:pt idx="6">
                  <c:v>555</c:v>
                </c:pt>
                <c:pt idx="7">
                  <c:v>413</c:v>
                </c:pt>
              </c:numCache>
            </c:numRef>
          </c:val>
          <c:extLst>
            <c:ext xmlns:c16="http://schemas.microsoft.com/office/drawing/2014/chart" uri="{C3380CC4-5D6E-409C-BE32-E72D297353CC}">
              <c16:uniqueId val="{00000003-32DB-47F5-8520-F46016465BC2}"/>
            </c:ext>
          </c:extLst>
        </c:ser>
        <c:dLbls>
          <c:showLegendKey val="0"/>
          <c:showVal val="0"/>
          <c:showCatName val="0"/>
          <c:showSerName val="0"/>
          <c:showPercent val="0"/>
          <c:showBubbleSize val="0"/>
        </c:dLbls>
        <c:gapWidth val="60"/>
        <c:overlap val="100"/>
        <c:axId val="518202008"/>
        <c:axId val="1"/>
      </c:barChart>
      <c:catAx>
        <c:axId val="518202008"/>
        <c:scaling>
          <c:orientation val="minMax"/>
        </c:scaling>
        <c:delete val="0"/>
        <c:axPos val="b"/>
        <c:majorGridlines>
          <c:spPr>
            <a:ln>
              <a:noFill/>
            </a:ln>
          </c:spPr>
        </c:majorGridlines>
        <c:majorTickMark val="none"/>
        <c:minorTickMark val="none"/>
        <c:tickLblPos val="none"/>
        <c:spPr>
          <a:ln w="9525" algn="ctr">
            <a:solidFill>
              <a:srgbClr val="878787"/>
            </a:solidFill>
            <a:prstDash val="solid"/>
          </a:ln>
        </c:spPr>
        <c:crossAx val="1"/>
        <c:crosses val="min"/>
        <c:auto val="0"/>
        <c:lblAlgn val="ctr"/>
        <c:lblOffset val="100"/>
        <c:noMultiLvlLbl val="0"/>
      </c:catAx>
      <c:valAx>
        <c:axId val="1"/>
        <c:scaling>
          <c:orientation val="minMax"/>
          <c:max val="8000"/>
          <c:min val="0"/>
        </c:scaling>
        <c:delete val="0"/>
        <c:axPos val="l"/>
        <c:majorGridlines>
          <c:spPr>
            <a:ln>
              <a:noFill/>
            </a:ln>
          </c:spPr>
        </c:majorGridlines>
        <c:numFmt formatCode="General" sourceLinked="1"/>
        <c:majorTickMark val="out"/>
        <c:minorTickMark val="none"/>
        <c:tickLblPos val="none"/>
        <c:spPr>
          <a:ln w="9525" algn="ctr">
            <a:solidFill>
              <a:srgbClr val="FFFFFF"/>
            </a:solidFill>
            <a:prstDash val="solid"/>
          </a:ln>
        </c:spPr>
        <c:txPr>
          <a:bodyPr wrap="none"/>
          <a:lstStyle/>
          <a:p>
            <a:pPr>
              <a:defRPr sz="1000" kern="1200">
                <a:latin typeface="+mn-lt"/>
                <a:ea typeface="+mn-ea"/>
                <a:cs typeface="+mn-cs"/>
                <a:sym typeface="+mn-lt"/>
              </a:defRPr>
            </a:pPr>
            <a:endParaRPr lang="de-DE"/>
          </a:p>
        </c:txPr>
        <c:crossAx val="518202008"/>
        <c:crosses val="min"/>
        <c:crossBetween val="between"/>
        <c:majorUnit val="200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439429928741094E-2"/>
          <c:y val="2.4482109227871938E-2"/>
          <c:w val="0.96912114014251782"/>
          <c:h val="0.95103578154425605"/>
        </c:manualLayout>
      </c:layout>
      <c:scatterChart>
        <c:scatterStyle val="lineMarker"/>
        <c:varyColors val="0"/>
        <c:ser>
          <c:idx val="0"/>
          <c:order val="0"/>
          <c:spPr>
            <a:ln w="28575" algn="ctr">
              <a:solidFill>
                <a:srgbClr val="0088C2"/>
              </a:solidFill>
              <a:prstDash val="solid"/>
            </a:ln>
          </c:spPr>
          <c:marker>
            <c:symbol val="circle"/>
            <c:size val="6"/>
            <c:spPr>
              <a:solidFill>
                <a:schemeClr val="tx2"/>
              </a:solidFill>
              <a:ln w="9525" algn="ctr">
                <a:solidFill>
                  <a:schemeClr val="tx2"/>
                </a:solidFill>
                <a:prstDash val="solid"/>
              </a:ln>
            </c:spPr>
          </c:marker>
          <c:dPt>
            <c:idx val="0"/>
            <c:marker>
              <c:symbol val="none"/>
            </c:marker>
            <c:bubble3D val="0"/>
            <c:extLst>
              <c:ext xmlns:c16="http://schemas.microsoft.com/office/drawing/2014/chart" uri="{C3380CC4-5D6E-409C-BE32-E72D297353CC}">
                <c16:uniqueId val="{00000000-ED9C-4DA3-BF25-5C80F968FC3F}"/>
              </c:ext>
            </c:extLst>
          </c:dPt>
          <c:dPt>
            <c:idx val="1"/>
            <c:marker>
              <c:symbol val="none"/>
            </c:marker>
            <c:bubble3D val="0"/>
            <c:extLst>
              <c:ext xmlns:c16="http://schemas.microsoft.com/office/drawing/2014/chart" uri="{C3380CC4-5D6E-409C-BE32-E72D297353CC}">
                <c16:uniqueId val="{00000001-ED9C-4DA3-BF25-5C80F968FC3F}"/>
              </c:ext>
            </c:extLst>
          </c:dPt>
          <c:dPt>
            <c:idx val="2"/>
            <c:marker>
              <c:symbol val="none"/>
            </c:marker>
            <c:bubble3D val="0"/>
            <c:extLst>
              <c:ext xmlns:c16="http://schemas.microsoft.com/office/drawing/2014/chart" uri="{C3380CC4-5D6E-409C-BE32-E72D297353CC}">
                <c16:uniqueId val="{00000002-ED9C-4DA3-BF25-5C80F968FC3F}"/>
              </c:ext>
            </c:extLst>
          </c:dPt>
          <c:dPt>
            <c:idx val="3"/>
            <c:marker>
              <c:symbol val="none"/>
            </c:marker>
            <c:bubble3D val="0"/>
            <c:extLst>
              <c:ext xmlns:c16="http://schemas.microsoft.com/office/drawing/2014/chart" uri="{C3380CC4-5D6E-409C-BE32-E72D297353CC}">
                <c16:uniqueId val="{00000003-ED9C-4DA3-BF25-5C80F968FC3F}"/>
              </c:ext>
            </c:extLst>
          </c:dPt>
          <c:dPt>
            <c:idx val="4"/>
            <c:marker>
              <c:symbol val="none"/>
            </c:marker>
            <c:bubble3D val="0"/>
            <c:extLst>
              <c:ext xmlns:c16="http://schemas.microsoft.com/office/drawing/2014/chart" uri="{C3380CC4-5D6E-409C-BE32-E72D297353CC}">
                <c16:uniqueId val="{00000004-ED9C-4DA3-BF25-5C80F968FC3F}"/>
              </c:ext>
            </c:extLst>
          </c:dPt>
          <c:dPt>
            <c:idx val="5"/>
            <c:marker>
              <c:symbol val="none"/>
            </c:marker>
            <c:bubble3D val="0"/>
            <c:extLst>
              <c:ext xmlns:c16="http://schemas.microsoft.com/office/drawing/2014/chart" uri="{C3380CC4-5D6E-409C-BE32-E72D297353CC}">
                <c16:uniqueId val="{00000005-ED9C-4DA3-BF25-5C80F968FC3F}"/>
              </c:ext>
            </c:extLst>
          </c:dPt>
          <c:dPt>
            <c:idx val="6"/>
            <c:marker>
              <c:symbol val="none"/>
            </c:marker>
            <c:bubble3D val="0"/>
            <c:extLst>
              <c:ext xmlns:c16="http://schemas.microsoft.com/office/drawing/2014/chart" uri="{C3380CC4-5D6E-409C-BE32-E72D297353CC}">
                <c16:uniqueId val="{00000006-ED9C-4DA3-BF25-5C80F968FC3F}"/>
              </c:ext>
            </c:extLst>
          </c:dPt>
          <c:dPt>
            <c:idx val="7"/>
            <c:marker>
              <c:symbol val="none"/>
            </c:marker>
            <c:bubble3D val="0"/>
            <c:extLst>
              <c:ext xmlns:c16="http://schemas.microsoft.com/office/drawing/2014/chart" uri="{C3380CC4-5D6E-409C-BE32-E72D297353CC}">
                <c16:uniqueId val="{00000007-ED9C-4DA3-BF25-5C80F968FC3F}"/>
              </c:ext>
            </c:extLst>
          </c:dPt>
          <c:dPt>
            <c:idx val="8"/>
            <c:marker>
              <c:symbol val="none"/>
            </c:marker>
            <c:bubble3D val="0"/>
            <c:extLst>
              <c:ext xmlns:c16="http://schemas.microsoft.com/office/drawing/2014/chart" uri="{C3380CC4-5D6E-409C-BE32-E72D297353CC}">
                <c16:uniqueId val="{00000008-ED9C-4DA3-BF25-5C80F968FC3F}"/>
              </c:ext>
            </c:extLst>
          </c:dPt>
          <c:xVal>
            <c:numRef>
              <c:f>Sheet1!$A$1:$I$1</c:f>
              <c:numCache>
                <c:formatCode>General</c:formatCode>
                <c:ptCount val="9"/>
                <c:pt idx="0">
                  <c:v>0</c:v>
                </c:pt>
                <c:pt idx="1">
                  <c:v>0.5</c:v>
                </c:pt>
                <c:pt idx="2">
                  <c:v>1</c:v>
                </c:pt>
                <c:pt idx="3">
                  <c:v>1.5</c:v>
                </c:pt>
                <c:pt idx="4">
                  <c:v>2</c:v>
                </c:pt>
                <c:pt idx="5">
                  <c:v>2.5</c:v>
                </c:pt>
                <c:pt idx="6">
                  <c:v>3</c:v>
                </c:pt>
                <c:pt idx="7">
                  <c:v>3.5</c:v>
                </c:pt>
                <c:pt idx="8">
                  <c:v>4</c:v>
                </c:pt>
              </c:numCache>
            </c:numRef>
          </c:xVal>
          <c:yVal>
            <c:numRef>
              <c:f>Sheet1!$A$2:$I$2</c:f>
              <c:numCache>
                <c:formatCode>General</c:formatCode>
                <c:ptCount val="9"/>
                <c:pt idx="0">
                  <c:v>0</c:v>
                </c:pt>
                <c:pt idx="1">
                  <c:v>-12920</c:v>
                </c:pt>
                <c:pt idx="2">
                  <c:v>-10560.5</c:v>
                </c:pt>
                <c:pt idx="3">
                  <c:v>-8201</c:v>
                </c:pt>
                <c:pt idx="4">
                  <c:v>-5841.5</c:v>
                </c:pt>
                <c:pt idx="5">
                  <c:v>-3482</c:v>
                </c:pt>
                <c:pt idx="6">
                  <c:v>-1122.5</c:v>
                </c:pt>
                <c:pt idx="7">
                  <c:v>1237</c:v>
                </c:pt>
                <c:pt idx="8">
                  <c:v>11836</c:v>
                </c:pt>
              </c:numCache>
            </c:numRef>
          </c:yVal>
          <c:smooth val="0"/>
          <c:extLst>
            <c:ext xmlns:c16="http://schemas.microsoft.com/office/drawing/2014/chart" uri="{C3380CC4-5D6E-409C-BE32-E72D297353CC}">
              <c16:uniqueId val="{00000009-ED9C-4DA3-BF25-5C80F968FC3F}"/>
            </c:ext>
          </c:extLst>
        </c:ser>
        <c:ser>
          <c:idx val="1"/>
          <c:order val="1"/>
          <c:spPr>
            <a:ln w="28575" algn="ctr">
              <a:solidFill>
                <a:srgbClr val="808080"/>
              </a:solidFill>
              <a:prstDash val="solid"/>
            </a:ln>
          </c:spPr>
          <c:marker>
            <c:symbol val="square"/>
            <c:size val="6"/>
            <c:spPr>
              <a:solidFill>
                <a:srgbClr val="3D6E81"/>
              </a:solidFill>
              <a:ln w="9525" algn="ctr">
                <a:solidFill>
                  <a:srgbClr val="3D6E81"/>
                </a:solidFill>
                <a:prstDash val="solid"/>
              </a:ln>
            </c:spPr>
          </c:marker>
          <c:dPt>
            <c:idx val="0"/>
            <c:marker>
              <c:symbol val="none"/>
            </c:marker>
            <c:bubble3D val="0"/>
            <c:extLst>
              <c:ext xmlns:c16="http://schemas.microsoft.com/office/drawing/2014/chart" uri="{C3380CC4-5D6E-409C-BE32-E72D297353CC}">
                <c16:uniqueId val="{0000000A-ED9C-4DA3-BF25-5C80F968FC3F}"/>
              </c:ext>
            </c:extLst>
          </c:dPt>
          <c:dPt>
            <c:idx val="1"/>
            <c:marker>
              <c:symbol val="none"/>
            </c:marker>
            <c:bubble3D val="0"/>
            <c:extLst>
              <c:ext xmlns:c16="http://schemas.microsoft.com/office/drawing/2014/chart" uri="{C3380CC4-5D6E-409C-BE32-E72D297353CC}">
                <c16:uniqueId val="{0000000B-ED9C-4DA3-BF25-5C80F968FC3F}"/>
              </c:ext>
            </c:extLst>
          </c:dPt>
          <c:dPt>
            <c:idx val="2"/>
            <c:marker>
              <c:symbol val="none"/>
            </c:marker>
            <c:bubble3D val="0"/>
            <c:extLst>
              <c:ext xmlns:c16="http://schemas.microsoft.com/office/drawing/2014/chart" uri="{C3380CC4-5D6E-409C-BE32-E72D297353CC}">
                <c16:uniqueId val="{0000000C-ED9C-4DA3-BF25-5C80F968FC3F}"/>
              </c:ext>
            </c:extLst>
          </c:dPt>
          <c:dPt>
            <c:idx val="3"/>
            <c:marker>
              <c:symbol val="none"/>
            </c:marker>
            <c:bubble3D val="0"/>
            <c:extLst>
              <c:ext xmlns:c16="http://schemas.microsoft.com/office/drawing/2014/chart" uri="{C3380CC4-5D6E-409C-BE32-E72D297353CC}">
                <c16:uniqueId val="{0000000D-ED9C-4DA3-BF25-5C80F968FC3F}"/>
              </c:ext>
            </c:extLst>
          </c:dPt>
          <c:dPt>
            <c:idx val="4"/>
            <c:marker>
              <c:symbol val="none"/>
            </c:marker>
            <c:bubble3D val="0"/>
            <c:extLst>
              <c:ext xmlns:c16="http://schemas.microsoft.com/office/drawing/2014/chart" uri="{C3380CC4-5D6E-409C-BE32-E72D297353CC}">
                <c16:uniqueId val="{0000000E-ED9C-4DA3-BF25-5C80F968FC3F}"/>
              </c:ext>
            </c:extLst>
          </c:dPt>
          <c:dPt>
            <c:idx val="5"/>
            <c:marker>
              <c:symbol val="none"/>
            </c:marker>
            <c:bubble3D val="0"/>
            <c:extLst>
              <c:ext xmlns:c16="http://schemas.microsoft.com/office/drawing/2014/chart" uri="{C3380CC4-5D6E-409C-BE32-E72D297353CC}">
                <c16:uniqueId val="{0000000F-ED9C-4DA3-BF25-5C80F968FC3F}"/>
              </c:ext>
            </c:extLst>
          </c:dPt>
          <c:dPt>
            <c:idx val="6"/>
            <c:marker>
              <c:symbol val="none"/>
            </c:marker>
            <c:bubble3D val="0"/>
            <c:extLst>
              <c:ext xmlns:c16="http://schemas.microsoft.com/office/drawing/2014/chart" uri="{C3380CC4-5D6E-409C-BE32-E72D297353CC}">
                <c16:uniqueId val="{00000010-ED9C-4DA3-BF25-5C80F968FC3F}"/>
              </c:ext>
            </c:extLst>
          </c:dPt>
          <c:dPt>
            <c:idx val="7"/>
            <c:marker>
              <c:symbol val="none"/>
            </c:marker>
            <c:bubble3D val="0"/>
            <c:extLst>
              <c:ext xmlns:c16="http://schemas.microsoft.com/office/drawing/2014/chart" uri="{C3380CC4-5D6E-409C-BE32-E72D297353CC}">
                <c16:uniqueId val="{00000011-ED9C-4DA3-BF25-5C80F968FC3F}"/>
              </c:ext>
            </c:extLst>
          </c:dPt>
          <c:dPt>
            <c:idx val="8"/>
            <c:marker>
              <c:symbol val="none"/>
            </c:marker>
            <c:bubble3D val="0"/>
            <c:extLst>
              <c:ext xmlns:c16="http://schemas.microsoft.com/office/drawing/2014/chart" uri="{C3380CC4-5D6E-409C-BE32-E72D297353CC}">
                <c16:uniqueId val="{00000012-ED9C-4DA3-BF25-5C80F968FC3F}"/>
              </c:ext>
            </c:extLst>
          </c:dPt>
          <c:xVal>
            <c:numRef>
              <c:f>Sheet1!$A$1:$I$1</c:f>
              <c:numCache>
                <c:formatCode>General</c:formatCode>
                <c:ptCount val="9"/>
                <c:pt idx="0">
                  <c:v>0</c:v>
                </c:pt>
                <c:pt idx="1">
                  <c:v>0.5</c:v>
                </c:pt>
                <c:pt idx="2">
                  <c:v>1</c:v>
                </c:pt>
                <c:pt idx="3">
                  <c:v>1.5</c:v>
                </c:pt>
                <c:pt idx="4">
                  <c:v>2</c:v>
                </c:pt>
                <c:pt idx="5">
                  <c:v>2.5</c:v>
                </c:pt>
                <c:pt idx="6">
                  <c:v>3</c:v>
                </c:pt>
                <c:pt idx="7">
                  <c:v>3.5</c:v>
                </c:pt>
                <c:pt idx="8">
                  <c:v>4</c:v>
                </c:pt>
              </c:numCache>
            </c:numRef>
          </c:xVal>
          <c:yVal>
            <c:numRef>
              <c:f>Sheet1!$A$3:$I$3</c:f>
              <c:numCache>
                <c:formatCode>General</c:formatCode>
                <c:ptCount val="9"/>
                <c:pt idx="0">
                  <c:v>0</c:v>
                </c:pt>
                <c:pt idx="1">
                  <c:v>-3288.5</c:v>
                </c:pt>
                <c:pt idx="2">
                  <c:v>-6577</c:v>
                </c:pt>
                <c:pt idx="3">
                  <c:v>-9865.5</c:v>
                </c:pt>
                <c:pt idx="4">
                  <c:v>-13154</c:v>
                </c:pt>
                <c:pt idx="5">
                  <c:v>-16442.5</c:v>
                </c:pt>
                <c:pt idx="6">
                  <c:v>-19731</c:v>
                </c:pt>
                <c:pt idx="7">
                  <c:v>-23019.5</c:v>
                </c:pt>
                <c:pt idx="8">
                  <c:v>-26308</c:v>
                </c:pt>
              </c:numCache>
            </c:numRef>
          </c:yVal>
          <c:smooth val="0"/>
          <c:extLst>
            <c:ext xmlns:c16="http://schemas.microsoft.com/office/drawing/2014/chart" uri="{C3380CC4-5D6E-409C-BE32-E72D297353CC}">
              <c16:uniqueId val="{00000013-ED9C-4DA3-BF25-5C80F968FC3F}"/>
            </c:ext>
          </c:extLst>
        </c:ser>
        <c:dLbls>
          <c:showLegendKey val="0"/>
          <c:showVal val="0"/>
          <c:showCatName val="0"/>
          <c:showSerName val="0"/>
          <c:showPercent val="0"/>
          <c:showBubbleSize val="0"/>
        </c:dLbls>
        <c:axId val="768590752"/>
        <c:axId val="1"/>
      </c:scatterChart>
      <c:valAx>
        <c:axId val="768590752"/>
        <c:scaling>
          <c:orientation val="minMax"/>
          <c:max val="4"/>
          <c:min val="0"/>
        </c:scaling>
        <c:delete val="0"/>
        <c:axPos val="b"/>
        <c:majorGridlines>
          <c:spPr>
            <a:ln>
              <a:noFill/>
            </a:ln>
          </c:spPr>
        </c:majorGridlines>
        <c:numFmt formatCode="General" sourceLinked="1"/>
        <c:majorTickMark val="none"/>
        <c:minorTickMark val="none"/>
        <c:tickLblPos val="none"/>
        <c:spPr>
          <a:ln w="9525" algn="ctr">
            <a:solidFill>
              <a:srgbClr val="59B5DA"/>
            </a:solidFill>
            <a:prstDash val="solid"/>
          </a:ln>
        </c:spPr>
        <c:crossAx val="1"/>
        <c:crossesAt val="0"/>
        <c:crossBetween val="midCat"/>
      </c:valAx>
      <c:valAx>
        <c:axId val="1"/>
        <c:scaling>
          <c:orientation val="minMax"/>
          <c:max val="11836"/>
          <c:min val="-30000"/>
        </c:scaling>
        <c:delete val="0"/>
        <c:axPos val="l"/>
        <c:majorGridlines>
          <c:spPr>
            <a:ln>
              <a:noFill/>
            </a:ln>
          </c:spPr>
        </c:majorGridlines>
        <c:numFmt formatCode="General" sourceLinked="1"/>
        <c:majorTickMark val="none"/>
        <c:minorTickMark val="none"/>
        <c:tickLblPos val="none"/>
        <c:spPr>
          <a:ln w="9525" algn="ctr">
            <a:solidFill>
              <a:srgbClr val="FFFFFF"/>
            </a:solidFill>
            <a:prstDash val="solid"/>
          </a:ln>
        </c:spPr>
        <c:crossAx val="768590752"/>
        <c:crosses val="min"/>
        <c:crossBetween val="midCat"/>
        <c:majorUnit val="10000"/>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02299" cy="348711"/>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5231641" y="2"/>
            <a:ext cx="4002299" cy="348711"/>
          </a:xfrm>
          <a:prstGeom prst="rect">
            <a:avLst/>
          </a:prstGeom>
        </p:spPr>
        <p:txBody>
          <a:bodyPr vert="horz" lIns="92492" tIns="46246" rIns="92492" bIns="46246" rtlCol="0"/>
          <a:lstStyle>
            <a:lvl1pPr algn="r">
              <a:defRPr sz="1200"/>
            </a:lvl1pPr>
          </a:lstStyle>
          <a:p>
            <a:fld id="{57691E93-EF64-46CC-85E2-BBB5BEDB9501}" type="datetimeFigureOut">
              <a:rPr lang="en-US" sz="800"/>
              <a:t>9/30/2021</a:t>
            </a:fld>
            <a:endParaRPr lang="en-US" sz="800"/>
          </a:p>
        </p:txBody>
      </p:sp>
      <p:sp>
        <p:nvSpPr>
          <p:cNvPr id="4" name="Footer Placeholder 3"/>
          <p:cNvSpPr>
            <a:spLocks noGrp="1"/>
          </p:cNvSpPr>
          <p:nvPr>
            <p:ph type="ftr" sz="quarter" idx="2"/>
          </p:nvPr>
        </p:nvSpPr>
        <p:spPr>
          <a:xfrm>
            <a:off x="2" y="6601367"/>
            <a:ext cx="4002299" cy="348710"/>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5231641" y="6601367"/>
            <a:ext cx="4002299" cy="348710"/>
          </a:xfrm>
          <a:prstGeom prst="rect">
            <a:avLst/>
          </a:prstGeom>
        </p:spPr>
        <p:txBody>
          <a:bodyPr vert="horz" lIns="92492" tIns="46246" rIns="92492" bIns="46246" rtlCol="0" anchor="b"/>
          <a:lstStyle>
            <a:lvl1pPr algn="r">
              <a:defRPr sz="1200"/>
            </a:lvl1pPr>
          </a:lstStyle>
          <a:p>
            <a:fld id="{3DCECA85-2A7A-423F-89EA-6868CB52DF19}" type="slidenum">
              <a:rPr lang="en-US" sz="800"/>
              <a:t>‹Nr.›</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406893"/>
            <a:ext cx="9233938" cy="1543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eaLnBrk="1"/>
            <a:endParaRPr lang="en-US" dirty="0">
              <a:latin typeface="Trebuchet MS" panose="020B0603020202020204" pitchFamily="34" charset="0"/>
              <a:cs typeface="Calibri" panose="020F0502020204030204" pitchFamily="34" charset="0"/>
              <a:sym typeface="Trebuchet MS" panose="020B0603020202020204" pitchFamily="34" charset="0"/>
            </a:endParaRPr>
          </a:p>
        </p:txBody>
      </p:sp>
      <p:sp>
        <p:nvSpPr>
          <p:cNvPr id="2" name="Header Placeholder 1"/>
          <p:cNvSpPr>
            <a:spLocks noGrp="1"/>
          </p:cNvSpPr>
          <p:nvPr>
            <p:ph type="hdr" sz="quarter"/>
          </p:nvPr>
        </p:nvSpPr>
        <p:spPr>
          <a:xfrm>
            <a:off x="109538" y="2"/>
            <a:ext cx="3892763" cy="348711"/>
          </a:xfrm>
          <a:prstGeom prst="rect">
            <a:avLst/>
          </a:prstGeom>
        </p:spPr>
        <p:txBody>
          <a:bodyPr vert="horz" lIns="92492" tIns="46246" rIns="92492" bIns="46246" rtlCol="0"/>
          <a:lstStyle>
            <a:lvl1pPr algn="l" eaLnBrk="1">
              <a:defRPr sz="800">
                <a:latin typeface="Trebuchet MS" panose="020B0603020202020204" pitchFamily="34" charset="0"/>
                <a:cs typeface="Calibri" panose="020F0502020204030204" pitchFamily="34" charset="0"/>
                <a:sym typeface="Trebuchet MS" panose="020B0603020202020204" pitchFamily="34" charset="0"/>
              </a:defRPr>
            </a:lvl1pPr>
          </a:lstStyle>
          <a:p>
            <a:endParaRPr lang="en-US" dirty="0"/>
          </a:p>
        </p:txBody>
      </p:sp>
      <p:sp>
        <p:nvSpPr>
          <p:cNvPr id="3" name="Date Placeholder 2"/>
          <p:cNvSpPr>
            <a:spLocks noGrp="1"/>
          </p:cNvSpPr>
          <p:nvPr>
            <p:ph type="dt" idx="1"/>
          </p:nvPr>
        </p:nvSpPr>
        <p:spPr>
          <a:xfrm>
            <a:off x="5231641" y="2"/>
            <a:ext cx="3894897" cy="348711"/>
          </a:xfrm>
          <a:prstGeom prst="rect">
            <a:avLst/>
          </a:prstGeom>
        </p:spPr>
        <p:txBody>
          <a:bodyPr vert="horz" lIns="92492" tIns="46246" rIns="92492" bIns="46246" rtlCol="0"/>
          <a:lstStyle>
            <a:lvl1pPr algn="r">
              <a:defRPr sz="800">
                <a:latin typeface="Trebuchet MS" panose="020B0603020202020204" pitchFamily="34" charset="0"/>
                <a:cs typeface="Calibri" panose="020F0502020204030204" pitchFamily="34" charset="0"/>
                <a:sym typeface="Trebuchet MS" panose="020B0603020202020204" pitchFamily="34" charset="0"/>
              </a:defRPr>
            </a:lvl1pPr>
          </a:lstStyle>
          <a:p>
            <a:fld id="{3AD9BDA7-98EF-4344-B91C-30A07E8A84B0}" type="datetimeFigureOut">
              <a:rPr lang="en-US" smtClean="0"/>
              <a:t>9/30/2021</a:t>
            </a:fld>
            <a:endParaRPr lang="en-US" dirty="0"/>
          </a:p>
        </p:txBody>
      </p:sp>
      <p:sp>
        <p:nvSpPr>
          <p:cNvPr id="4" name="Slide Image Placeholder 3"/>
          <p:cNvSpPr>
            <a:spLocks noGrp="1" noRot="1" noChangeAspect="1"/>
          </p:cNvSpPr>
          <p:nvPr>
            <p:ph type="sldImg" idx="2"/>
          </p:nvPr>
        </p:nvSpPr>
        <p:spPr>
          <a:xfrm>
            <a:off x="954088" y="209550"/>
            <a:ext cx="7327900" cy="5072063"/>
          </a:xfrm>
          <a:prstGeom prst="rect">
            <a:avLst/>
          </a:prstGeom>
          <a:noFill/>
          <a:ln w="9525">
            <a:solidFill>
              <a:schemeClr val="bg2"/>
            </a:solidFill>
          </a:ln>
        </p:spPr>
      </p:sp>
      <p:sp>
        <p:nvSpPr>
          <p:cNvPr id="5" name="Notes Placeholder 4"/>
          <p:cNvSpPr>
            <a:spLocks noGrp="1"/>
          </p:cNvSpPr>
          <p:nvPr>
            <p:ph type="body" sz="quarter" idx="3"/>
          </p:nvPr>
        </p:nvSpPr>
        <p:spPr>
          <a:xfrm>
            <a:off x="124053" y="5490869"/>
            <a:ext cx="8987970" cy="674425"/>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9538" y="6601367"/>
            <a:ext cx="3892763" cy="348710"/>
          </a:xfrm>
          <a:prstGeom prst="rect">
            <a:avLst/>
          </a:prstGeom>
        </p:spPr>
        <p:txBody>
          <a:bodyPr vert="horz" lIns="92492" tIns="46246" rIns="92492" bIns="46246" rtlCol="0" anchor="b"/>
          <a:lstStyle>
            <a:lvl1pPr algn="l" eaLnBrk="1">
              <a:defRPr sz="800">
                <a:latin typeface="Trebuchet MS" panose="020B0603020202020204" pitchFamily="34" charset="0"/>
                <a:cs typeface="Calibri" panose="020F0502020204030204" pitchFamily="34" charset="0"/>
                <a:sym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5231642" y="6601367"/>
            <a:ext cx="3880382" cy="348710"/>
          </a:xfrm>
          <a:prstGeom prst="rect">
            <a:avLst/>
          </a:prstGeom>
        </p:spPr>
        <p:txBody>
          <a:bodyPr vert="horz" lIns="92492" tIns="46246" rIns="92492" bIns="46246" rtlCol="0" anchor="b"/>
          <a:lstStyle>
            <a:lvl1pPr algn="r">
              <a:defRPr sz="800">
                <a:latin typeface="Trebuchet MS" panose="020B0603020202020204" pitchFamily="34" charset="0"/>
                <a:cs typeface="Calibri" panose="020F0502020204030204" pitchFamily="34" charset="0"/>
                <a:sym typeface="Trebuchet MS" panose="020B0603020202020204" pitchFamily="34" charset="0"/>
              </a:defRPr>
            </a:lvl1pPr>
          </a:lstStyle>
          <a:p>
            <a:r>
              <a:rPr lang="en-US" dirty="0"/>
              <a:t>Notes view: </a:t>
            </a:r>
            <a:fld id="{128CEAFE-FA94-43E5-B0FF-D47E1CCDD1B4}" type="slidenum">
              <a:rPr lang="en-US" smtClean="0"/>
              <a:t>‹Nr.›</a:t>
            </a:fld>
            <a:endParaRPr lang="en-US" dirty="0"/>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90" userDrawn="1">
          <p15:clr>
            <a:srgbClr val="F26B43"/>
          </p15:clr>
        </p15:guide>
        <p15:guide id="2"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a:t>
            </a:fld>
            <a:endParaRPr lang="en-US" dirty="0"/>
          </a:p>
        </p:txBody>
      </p:sp>
    </p:spTree>
    <p:extLst>
      <p:ext uri="{BB962C8B-B14F-4D97-AF65-F5344CB8AC3E}">
        <p14:creationId xmlns:p14="http://schemas.microsoft.com/office/powerpoint/2010/main" val="78347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11</a:t>
            </a:fld>
            <a:endParaRPr lang="en-US" dirty="0"/>
          </a:p>
        </p:txBody>
      </p:sp>
    </p:spTree>
    <p:extLst>
      <p:ext uri="{BB962C8B-B14F-4D97-AF65-F5344CB8AC3E}">
        <p14:creationId xmlns:p14="http://schemas.microsoft.com/office/powerpoint/2010/main" val="235135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12</a:t>
            </a:fld>
            <a:endParaRPr lang="en-US" dirty="0"/>
          </a:p>
        </p:txBody>
      </p:sp>
    </p:spTree>
    <p:extLst>
      <p:ext uri="{BB962C8B-B14F-4D97-AF65-F5344CB8AC3E}">
        <p14:creationId xmlns:p14="http://schemas.microsoft.com/office/powerpoint/2010/main" val="244078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13</a:t>
            </a:fld>
            <a:endParaRPr lang="en-US" dirty="0"/>
          </a:p>
        </p:txBody>
      </p:sp>
    </p:spTree>
    <p:extLst>
      <p:ext uri="{BB962C8B-B14F-4D97-AF65-F5344CB8AC3E}">
        <p14:creationId xmlns:p14="http://schemas.microsoft.com/office/powerpoint/2010/main" val="315763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Trebuchet MS" panose="020B0603020202020204" pitchFamily="34" charset="0"/>
              </a:rPr>
              <a:t>Notes view: </a:t>
            </a:r>
            <a:fld id="{128CEAFE-FA94-43E5-B0FF-D47E1CCDD1B4}" type="slidenum">
              <a:rPr kumimoji="0" lang="en-US" sz="8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Trebuchet MS" panose="020B0603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15</a:t>
            </a:fld>
            <a:endParaRPr kumimoji="0" lang="en-US" sz="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75254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16</a:t>
            </a:fld>
            <a:endParaRPr lang="en-US" dirty="0"/>
          </a:p>
        </p:txBody>
      </p:sp>
    </p:spTree>
    <p:extLst>
      <p:ext uri="{BB962C8B-B14F-4D97-AF65-F5344CB8AC3E}">
        <p14:creationId xmlns:p14="http://schemas.microsoft.com/office/powerpoint/2010/main" val="60472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17</a:t>
            </a:fld>
            <a:endParaRPr lang="en-US" dirty="0"/>
          </a:p>
        </p:txBody>
      </p:sp>
    </p:spTree>
    <p:extLst>
      <p:ext uri="{BB962C8B-B14F-4D97-AF65-F5344CB8AC3E}">
        <p14:creationId xmlns:p14="http://schemas.microsoft.com/office/powerpoint/2010/main" val="302638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18</a:t>
            </a:fld>
            <a:endParaRPr lang="en-US" dirty="0"/>
          </a:p>
        </p:txBody>
      </p:sp>
    </p:spTree>
    <p:extLst>
      <p:ext uri="{BB962C8B-B14F-4D97-AF65-F5344CB8AC3E}">
        <p14:creationId xmlns:p14="http://schemas.microsoft.com/office/powerpoint/2010/main" val="350047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19</a:t>
            </a:fld>
            <a:endParaRPr lang="en-US" dirty="0"/>
          </a:p>
        </p:txBody>
      </p:sp>
    </p:spTree>
    <p:extLst>
      <p:ext uri="{BB962C8B-B14F-4D97-AF65-F5344CB8AC3E}">
        <p14:creationId xmlns:p14="http://schemas.microsoft.com/office/powerpoint/2010/main" val="172385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20</a:t>
            </a:fld>
            <a:endParaRPr lang="en-US" dirty="0"/>
          </a:p>
        </p:txBody>
      </p:sp>
    </p:spTree>
    <p:extLst>
      <p:ext uri="{BB962C8B-B14F-4D97-AF65-F5344CB8AC3E}">
        <p14:creationId xmlns:p14="http://schemas.microsoft.com/office/powerpoint/2010/main" val="3655483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21</a:t>
            </a:fld>
            <a:endParaRPr lang="en-US" dirty="0"/>
          </a:p>
        </p:txBody>
      </p:sp>
    </p:spTree>
    <p:extLst>
      <p:ext uri="{BB962C8B-B14F-4D97-AF65-F5344CB8AC3E}">
        <p14:creationId xmlns:p14="http://schemas.microsoft.com/office/powerpoint/2010/main" val="76316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a:t>
            </a:fld>
            <a:endParaRPr lang="en-US" dirty="0"/>
          </a:p>
        </p:txBody>
      </p:sp>
    </p:spTree>
    <p:extLst>
      <p:ext uri="{BB962C8B-B14F-4D97-AF65-F5344CB8AC3E}">
        <p14:creationId xmlns:p14="http://schemas.microsoft.com/office/powerpoint/2010/main" val="286282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195263"/>
            <a:ext cx="6853238" cy="4743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dirty="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22</a:t>
            </a:fld>
            <a:endParaRPr kumimoji="0" lang="en-US" sz="800" b="0" i="0" u="none" strike="noStrike" kern="1200" cap="none" spc="0" normalizeH="0" baseline="0" noProof="0" dirty="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1232768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23</a:t>
            </a:fld>
            <a:endParaRPr lang="en-US" dirty="0"/>
          </a:p>
        </p:txBody>
      </p:sp>
    </p:spTree>
    <p:extLst>
      <p:ext uri="{BB962C8B-B14F-4D97-AF65-F5344CB8AC3E}">
        <p14:creationId xmlns:p14="http://schemas.microsoft.com/office/powerpoint/2010/main" val="1605499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24</a:t>
            </a:fld>
            <a:endParaRPr lang="en-US" dirty="0"/>
          </a:p>
        </p:txBody>
      </p:sp>
    </p:spTree>
    <p:extLst>
      <p:ext uri="{BB962C8B-B14F-4D97-AF65-F5344CB8AC3E}">
        <p14:creationId xmlns:p14="http://schemas.microsoft.com/office/powerpoint/2010/main" val="3758153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25</a:t>
            </a:fld>
            <a:endParaRPr lang="en-US" dirty="0"/>
          </a:p>
        </p:txBody>
      </p:sp>
    </p:spTree>
    <p:extLst>
      <p:ext uri="{BB962C8B-B14F-4D97-AF65-F5344CB8AC3E}">
        <p14:creationId xmlns:p14="http://schemas.microsoft.com/office/powerpoint/2010/main" val="1060504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26</a:t>
            </a:fld>
            <a:endParaRPr lang="en-US" dirty="0"/>
          </a:p>
        </p:txBody>
      </p:sp>
    </p:spTree>
    <p:extLst>
      <p:ext uri="{BB962C8B-B14F-4D97-AF65-F5344CB8AC3E}">
        <p14:creationId xmlns:p14="http://schemas.microsoft.com/office/powerpoint/2010/main" val="2579215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27</a:t>
            </a:fld>
            <a:endParaRPr lang="en-US" dirty="0"/>
          </a:p>
        </p:txBody>
      </p:sp>
    </p:spTree>
    <p:extLst>
      <p:ext uri="{BB962C8B-B14F-4D97-AF65-F5344CB8AC3E}">
        <p14:creationId xmlns:p14="http://schemas.microsoft.com/office/powerpoint/2010/main" val="2933692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28</a:t>
            </a:fld>
            <a:endParaRPr lang="en-US" dirty="0"/>
          </a:p>
        </p:txBody>
      </p:sp>
    </p:spTree>
    <p:extLst>
      <p:ext uri="{BB962C8B-B14F-4D97-AF65-F5344CB8AC3E}">
        <p14:creationId xmlns:p14="http://schemas.microsoft.com/office/powerpoint/2010/main" val="408738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29</a:t>
            </a:fld>
            <a:endParaRPr lang="en-US" dirty="0"/>
          </a:p>
        </p:txBody>
      </p:sp>
    </p:spTree>
    <p:extLst>
      <p:ext uri="{BB962C8B-B14F-4D97-AF65-F5344CB8AC3E}">
        <p14:creationId xmlns:p14="http://schemas.microsoft.com/office/powerpoint/2010/main" val="361901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30</a:t>
            </a:fld>
            <a:endParaRPr lang="en-US" dirty="0"/>
          </a:p>
        </p:txBody>
      </p:sp>
    </p:spTree>
    <p:extLst>
      <p:ext uri="{BB962C8B-B14F-4D97-AF65-F5344CB8AC3E}">
        <p14:creationId xmlns:p14="http://schemas.microsoft.com/office/powerpoint/2010/main" val="2268077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Message</a:t>
            </a:r>
          </a:p>
          <a:p>
            <a:endParaRPr lang="de-DE"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Slide </a:t>
            </a:r>
            <a:r>
              <a:rPr lang="de-DE" b="0" baseline="0" dirty="0" err="1"/>
              <a:t>provides</a:t>
            </a:r>
            <a:r>
              <a:rPr lang="de-DE" b="0" baseline="0" dirty="0"/>
              <a:t> </a:t>
            </a:r>
            <a:r>
              <a:rPr lang="de-DE" b="0" baseline="0" dirty="0" err="1"/>
              <a:t>impression</a:t>
            </a:r>
            <a:r>
              <a:rPr lang="de-DE" b="0" baseline="0" dirty="0"/>
              <a:t> </a:t>
            </a:r>
            <a:r>
              <a:rPr lang="de-DE" b="0" baseline="0" dirty="0" err="1"/>
              <a:t>about</a:t>
            </a:r>
            <a:r>
              <a:rPr lang="de-DE" b="0" baseline="0" dirty="0"/>
              <a:t> </a:t>
            </a:r>
            <a:r>
              <a:rPr lang="de-DE" b="0" baseline="0" dirty="0" err="1"/>
              <a:t>current</a:t>
            </a:r>
            <a:r>
              <a:rPr lang="de-DE" b="0" baseline="0" dirty="0"/>
              <a:t> „</a:t>
            </a:r>
            <a:r>
              <a:rPr lang="de-DE" b="0" baseline="0" dirty="0" err="1"/>
              <a:t>performance</a:t>
            </a:r>
            <a:r>
              <a:rPr lang="de-DE" b="0" baseline="0" dirty="0"/>
              <a:t>“ </a:t>
            </a:r>
            <a:r>
              <a:rPr lang="de-DE" b="0" baseline="0" dirty="0" err="1"/>
              <a:t>of</a:t>
            </a:r>
            <a:r>
              <a:rPr lang="de-DE" b="0" baseline="0" dirty="0"/>
              <a:t> Dual VET in Germany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err="1"/>
              <a:t>Each</a:t>
            </a:r>
            <a:r>
              <a:rPr lang="de-DE" b="0" baseline="0" dirty="0"/>
              <a:t> </a:t>
            </a:r>
            <a:r>
              <a:rPr lang="de-DE" b="0" baseline="0" dirty="0" err="1"/>
              <a:t>stakeholder</a:t>
            </a:r>
            <a:r>
              <a:rPr lang="de-DE" b="0" baseline="0" dirty="0"/>
              <a:t> </a:t>
            </a:r>
            <a:r>
              <a:rPr lang="de-DE" b="0" baseline="0" dirty="0" err="1"/>
              <a:t>invests</a:t>
            </a:r>
            <a:r>
              <a:rPr lang="de-DE" b="0" baseline="0" dirty="0"/>
              <a:t> </a:t>
            </a:r>
            <a:r>
              <a:rPr lang="de-DE" b="0" baseline="0" dirty="0" err="1"/>
              <a:t>something</a:t>
            </a:r>
            <a:r>
              <a:rPr lang="de-DE" b="0" baseline="0" dirty="0"/>
              <a:t> but also </a:t>
            </a:r>
            <a:r>
              <a:rPr lang="de-DE" b="0" baseline="0" dirty="0" err="1"/>
              <a:t>gains</a:t>
            </a:r>
            <a:r>
              <a:rPr lang="de-DE" b="0" baseline="0" dirty="0"/>
              <a:t> </a:t>
            </a:r>
            <a:r>
              <a:rPr lang="de-DE" b="0" baseline="0" dirty="0" err="1"/>
              <a:t>something</a:t>
            </a:r>
            <a:r>
              <a:rPr lang="de-DE" b="0" baseline="0" dirty="0"/>
              <a:t> </a:t>
            </a:r>
            <a:r>
              <a:rPr lang="de-DE" b="0" baseline="0" dirty="0" err="1"/>
              <a:t>from</a:t>
            </a:r>
            <a:r>
              <a:rPr lang="de-DE" b="0" baseline="0" dirty="0"/>
              <a:t> Dual VET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FF0000"/>
                </a:solidFill>
                <a:cs typeface="Arial" panose="020B0604020202020204" pitchFamily="34" charset="0"/>
              </a:rPr>
              <a:t>55.7 %</a:t>
            </a:r>
            <a:r>
              <a:rPr lang="en-GB" sz="1200" i="1" dirty="0">
                <a:solidFill>
                  <a:srgbClr val="FF0000"/>
                </a:solidFill>
                <a:cs typeface="Arial" panose="020B0604020202020204" pitchFamily="34" charset="0"/>
              </a:rPr>
              <a:t> </a:t>
            </a:r>
            <a:r>
              <a:rPr lang="en-GB" sz="1200" dirty="0">
                <a:solidFill>
                  <a:srgbClr val="FF0000"/>
                </a:solidFill>
                <a:cs typeface="Arial" panose="020B0604020202020204" pitchFamily="34" charset="0"/>
              </a:rPr>
              <a:t>of an age cohort enters Dual VET, irrespective of the age in which</a:t>
            </a:r>
            <a:r>
              <a:rPr lang="en-GB" sz="1200" baseline="0" dirty="0">
                <a:solidFill>
                  <a:srgbClr val="FF0000"/>
                </a:solidFill>
                <a:cs typeface="Arial" panose="020B0604020202020204" pitchFamily="34" charset="0"/>
              </a:rPr>
              <a:t> Dual VET is started</a:t>
            </a:r>
            <a:endParaRPr lang="de-DE" b="0" dirty="0">
              <a:solidFill>
                <a:srgbClr val="FF0000"/>
              </a:solidFill>
            </a:endParaRPr>
          </a:p>
        </p:txBody>
      </p:sp>
      <p:sp>
        <p:nvSpPr>
          <p:cNvPr id="4" name="Foliennummernplatzhalter 3"/>
          <p:cNvSpPr>
            <a:spLocks noGrp="1"/>
          </p:cNvSpPr>
          <p:nvPr>
            <p:ph type="sldNum" sz="quarter" idx="10"/>
          </p:nvPr>
        </p:nvSpPr>
        <p:spPr/>
        <p:txBody>
          <a:bodyPr/>
          <a:lstStyle/>
          <a:p>
            <a:fld id="{7F00E79B-7A3D-4728-8EAA-1040FFB33322}" type="slidenum">
              <a:rPr lang="de-DE" smtClean="0">
                <a:solidFill>
                  <a:prstClr val="black"/>
                </a:solidFill>
              </a:rPr>
              <a:pPr/>
              <a:t>32</a:t>
            </a:fld>
            <a:endParaRPr lang="de-DE">
              <a:solidFill>
                <a:prstClr val="black"/>
              </a:solidFill>
            </a:endParaRPr>
          </a:p>
        </p:txBody>
      </p:sp>
    </p:spTree>
    <p:extLst>
      <p:ext uri="{BB962C8B-B14F-4D97-AF65-F5344CB8AC3E}">
        <p14:creationId xmlns:p14="http://schemas.microsoft.com/office/powerpoint/2010/main" val="240133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204788"/>
            <a:ext cx="7164388" cy="4960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4</a:t>
            </a:fld>
            <a:endParaRPr lang="en-US"/>
          </a:p>
        </p:txBody>
      </p:sp>
    </p:spTree>
    <p:extLst>
      <p:ext uri="{BB962C8B-B14F-4D97-AF65-F5344CB8AC3E}">
        <p14:creationId xmlns:p14="http://schemas.microsoft.com/office/powerpoint/2010/main" val="910476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Trebuchet MS" panose="020B0603020202020204" pitchFamily="34" charset="0"/>
              </a:rPr>
              <a:t>Notes view: </a:t>
            </a:r>
            <a:fld id="{128CEAFE-FA94-43E5-B0FF-D47E1CCDD1B4}" type="slidenum">
              <a:rPr kumimoji="0" lang="en-US" sz="800" b="0" i="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sym typeface="Trebuchet MS" panose="020B0603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33</a:t>
            </a:fld>
            <a:endParaRPr kumimoji="0" lang="en-US" sz="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326488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34</a:t>
            </a:fld>
            <a:endParaRPr lang="en-US" dirty="0"/>
          </a:p>
        </p:txBody>
      </p:sp>
    </p:spTree>
    <p:extLst>
      <p:ext uri="{BB962C8B-B14F-4D97-AF65-F5344CB8AC3E}">
        <p14:creationId xmlns:p14="http://schemas.microsoft.com/office/powerpoint/2010/main" val="333674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35</a:t>
            </a:fld>
            <a:endParaRPr lang="en-US" dirty="0"/>
          </a:p>
        </p:txBody>
      </p:sp>
    </p:spTree>
    <p:extLst>
      <p:ext uri="{BB962C8B-B14F-4D97-AF65-F5344CB8AC3E}">
        <p14:creationId xmlns:p14="http://schemas.microsoft.com/office/powerpoint/2010/main" val="438475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36</a:t>
            </a:fld>
            <a:endParaRPr lang="en-US" dirty="0"/>
          </a:p>
        </p:txBody>
      </p:sp>
    </p:spTree>
    <p:extLst>
      <p:ext uri="{BB962C8B-B14F-4D97-AF65-F5344CB8AC3E}">
        <p14:creationId xmlns:p14="http://schemas.microsoft.com/office/powerpoint/2010/main" val="3090765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37</a:t>
            </a:fld>
            <a:endParaRPr lang="en-US" dirty="0"/>
          </a:p>
        </p:txBody>
      </p:sp>
    </p:spTree>
    <p:extLst>
      <p:ext uri="{BB962C8B-B14F-4D97-AF65-F5344CB8AC3E}">
        <p14:creationId xmlns:p14="http://schemas.microsoft.com/office/powerpoint/2010/main" val="180377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38</a:t>
            </a:fld>
            <a:endParaRPr lang="en-US" dirty="0"/>
          </a:p>
        </p:txBody>
      </p:sp>
    </p:spTree>
    <p:extLst>
      <p:ext uri="{BB962C8B-B14F-4D97-AF65-F5344CB8AC3E}">
        <p14:creationId xmlns:p14="http://schemas.microsoft.com/office/powerpoint/2010/main" val="23661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39</a:t>
            </a:fld>
            <a:endParaRPr lang="en-US" dirty="0"/>
          </a:p>
        </p:txBody>
      </p:sp>
    </p:spTree>
    <p:extLst>
      <p:ext uri="{BB962C8B-B14F-4D97-AF65-F5344CB8AC3E}">
        <p14:creationId xmlns:p14="http://schemas.microsoft.com/office/powerpoint/2010/main" val="1126575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en-US" sz="1000" dirty="0"/>
              <a:t>++++++++++++++++++++++++++++++++++++++++++++++++++++++++++++++++++++++</a:t>
            </a:r>
          </a:p>
          <a:p>
            <a:pPr>
              <a:buNone/>
            </a:pPr>
            <a:r>
              <a:rPr lang="en-US" sz="1000" b="1" dirty="0"/>
              <a:t>€</a:t>
            </a:r>
            <a:r>
              <a:rPr lang="en-US" sz="1000" b="1" baseline="0" dirty="0"/>
              <a:t> </a:t>
            </a:r>
            <a:r>
              <a:rPr lang="en-US" sz="1000" b="1" dirty="0"/>
              <a:t>12.920 </a:t>
            </a:r>
            <a:r>
              <a:rPr lang="en-US" sz="1000" dirty="0"/>
              <a:t/>
            </a:r>
            <a:br>
              <a:rPr lang="en-US" sz="1000" dirty="0"/>
            </a:br>
            <a:r>
              <a:rPr lang="en-US" sz="1000" dirty="0"/>
              <a:t>=</a:t>
            </a:r>
            <a:r>
              <a:rPr lang="en-US" sz="1000" baseline="0" dirty="0"/>
              <a:t> (Pro-Kopf </a:t>
            </a:r>
            <a:r>
              <a:rPr lang="en-US" sz="1000" baseline="0" dirty="0" err="1"/>
              <a:t>Kosten</a:t>
            </a:r>
            <a:r>
              <a:rPr lang="en-US" sz="1000" baseline="0" dirty="0"/>
              <a:t> </a:t>
            </a:r>
            <a:r>
              <a:rPr lang="en-US" sz="1000" baseline="0" dirty="0" err="1"/>
              <a:t>für</a:t>
            </a:r>
            <a:r>
              <a:rPr lang="en-US" sz="1000" baseline="0" dirty="0"/>
              <a:t> die Ö-Hand </a:t>
            </a:r>
            <a:r>
              <a:rPr lang="en-US" sz="1000" u="sng" baseline="0" dirty="0" err="1"/>
              <a:t>FÜR</a:t>
            </a:r>
            <a:r>
              <a:rPr lang="en-US" sz="1000" u="sng" baseline="0" dirty="0"/>
              <a:t> und </a:t>
            </a:r>
            <a:r>
              <a:rPr lang="en-US" sz="1000" u="sng" baseline="0" dirty="0" err="1"/>
              <a:t>WÄHREND</a:t>
            </a:r>
            <a:r>
              <a:rPr lang="en-US" sz="1000" u="sng" baseline="0" dirty="0"/>
              <a:t> </a:t>
            </a:r>
            <a:r>
              <a:rPr lang="en-US" sz="1000" baseline="0" dirty="0"/>
              <a:t>der </a:t>
            </a:r>
            <a:r>
              <a:rPr lang="en-US" sz="1000" baseline="0" dirty="0" err="1"/>
              <a:t>Programmteilnahme</a:t>
            </a:r>
            <a:r>
              <a:rPr lang="en-US" sz="1000" baseline="0" dirty="0"/>
              <a:t>) x (Pro-Kopf </a:t>
            </a:r>
            <a:r>
              <a:rPr lang="en-US" sz="1000" baseline="0" dirty="0" err="1"/>
              <a:t>Erfolgsquote</a:t>
            </a:r>
            <a:r>
              <a:rPr lang="en-US" sz="1000" baseline="0" dirty="0"/>
              <a:t> der </a:t>
            </a:r>
            <a:r>
              <a:rPr lang="en-US" sz="1000" baseline="0" dirty="0" err="1"/>
              <a:t>erfolgreichen</a:t>
            </a:r>
            <a:r>
              <a:rPr lang="en-US" sz="1000" baseline="0" dirty="0"/>
              <a:t>, </a:t>
            </a:r>
            <a:r>
              <a:rPr lang="en-US" sz="1000" baseline="0" dirty="0" err="1"/>
              <a:t>langfristigen</a:t>
            </a:r>
            <a:r>
              <a:rPr lang="en-US" sz="1000" baseline="0" dirty="0"/>
              <a:t> Integration in den </a:t>
            </a:r>
            <a:r>
              <a:rPr lang="en-US" sz="1000" baseline="0" dirty="0" err="1"/>
              <a:t>Arbeitsmarkt</a:t>
            </a:r>
            <a:r>
              <a:rPr lang="en-US" sz="1000" baseline="0" dirty="0"/>
              <a:t>)</a:t>
            </a:r>
            <a:br>
              <a:rPr lang="en-US" sz="1000" baseline="0" dirty="0"/>
            </a:br>
            <a:r>
              <a:rPr lang="en-US" sz="1000" baseline="0" dirty="0"/>
              <a:t>= € 7.029 * 54,4%</a:t>
            </a:r>
            <a:br>
              <a:rPr lang="en-US" sz="1000" baseline="0" dirty="0"/>
            </a:br>
            <a:endParaRPr lang="en-US" sz="1000" baseline="0" dirty="0"/>
          </a:p>
          <a:p>
            <a:pPr>
              <a:buNone/>
            </a:pPr>
            <a:r>
              <a:rPr lang="en-US" sz="1000" baseline="0" dirty="0"/>
              <a:t>&gt;&gt; Pro-Kopf </a:t>
            </a:r>
            <a:r>
              <a:rPr lang="en-US" sz="1000" baseline="0" dirty="0" err="1"/>
              <a:t>Kosten</a:t>
            </a:r>
            <a:r>
              <a:rPr lang="en-US" sz="1000" baseline="0" dirty="0"/>
              <a:t> </a:t>
            </a:r>
            <a:r>
              <a:rPr lang="en-US" sz="1000" baseline="0" dirty="0" err="1"/>
              <a:t>für</a:t>
            </a:r>
            <a:r>
              <a:rPr lang="en-US" sz="1000" baseline="0" dirty="0"/>
              <a:t> die Ö-Hand </a:t>
            </a:r>
            <a:r>
              <a:rPr lang="en-US" sz="1000" u="sng" baseline="0" dirty="0" err="1"/>
              <a:t>FÜR</a:t>
            </a:r>
            <a:r>
              <a:rPr lang="en-US" sz="1000" u="sng" baseline="0" dirty="0"/>
              <a:t> und </a:t>
            </a:r>
            <a:r>
              <a:rPr lang="en-US" sz="1000" u="sng" baseline="0" dirty="0" err="1"/>
              <a:t>WÄHREND</a:t>
            </a:r>
            <a:r>
              <a:rPr lang="en-US" sz="1000" u="sng" baseline="0" dirty="0"/>
              <a:t> </a:t>
            </a:r>
            <a:r>
              <a:rPr lang="en-US" sz="1000" baseline="0" dirty="0"/>
              <a:t>der </a:t>
            </a:r>
            <a:r>
              <a:rPr lang="en-US" sz="1000" baseline="0" dirty="0" err="1"/>
              <a:t>Programmteilnahme</a:t>
            </a:r>
            <a:r>
              <a:rPr lang="en-US" sz="1000" baseline="0" dirty="0"/>
              <a:t> von €7.029:</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aseline="0" dirty="0" err="1"/>
              <a:t>Summe</a:t>
            </a:r>
            <a:r>
              <a:rPr lang="en-US" sz="1000" baseline="0" dirty="0"/>
              <a:t> </a:t>
            </a:r>
            <a:r>
              <a:rPr lang="en-US" sz="1000" baseline="0" dirty="0" err="1"/>
              <a:t>aus</a:t>
            </a:r>
            <a:r>
              <a:rPr lang="en-US" sz="1000" baseline="0" dirty="0"/>
              <a:t> =</a:t>
            </a:r>
            <a:br>
              <a:rPr lang="en-US" sz="1000" baseline="0" dirty="0"/>
            </a:br>
            <a:r>
              <a:rPr lang="en-US" sz="1000" baseline="0" dirty="0"/>
              <a:t>+ € 3.550 [</a:t>
            </a:r>
            <a:r>
              <a:rPr lang="en-US" sz="1000" baseline="0" dirty="0" err="1"/>
              <a:t>Anteil</a:t>
            </a:r>
            <a:r>
              <a:rPr lang="en-US" sz="1000" baseline="0" dirty="0"/>
              <a:t> der </a:t>
            </a:r>
            <a:r>
              <a:rPr lang="en-US" sz="1000" baseline="0" dirty="0" err="1"/>
              <a:t>öffentlich</a:t>
            </a:r>
            <a:r>
              <a:rPr lang="en-US" sz="1000" baseline="0" dirty="0"/>
              <a:t> </a:t>
            </a:r>
            <a:r>
              <a:rPr lang="en-US" sz="1000" baseline="0" dirty="0" err="1"/>
              <a:t>geförderten</a:t>
            </a:r>
            <a:r>
              <a:rPr lang="en-US" sz="1000" baseline="0" dirty="0"/>
              <a:t> </a:t>
            </a:r>
            <a:r>
              <a:rPr lang="en-US" sz="1000" baseline="0" dirty="0" err="1"/>
              <a:t>Programmkosten</a:t>
            </a:r>
            <a:r>
              <a:rPr lang="en-US" sz="1000" baseline="0" dirty="0"/>
              <a:t> pro </a:t>
            </a:r>
            <a:r>
              <a:rPr lang="en-US" sz="1000" baseline="0" dirty="0" err="1"/>
              <a:t>Teilnehmer</a:t>
            </a:r>
            <a:r>
              <a:rPr lang="en-US" sz="1000" baseline="0" dirty="0"/>
              <a:t>]</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aseline="0" dirty="0"/>
              <a:t>+ € 3.479 [</a:t>
            </a:r>
            <a:r>
              <a:rPr lang="en-US" sz="1000" baseline="0" dirty="0" err="1"/>
              <a:t>Netto-Sozialleistungen</a:t>
            </a:r>
            <a:r>
              <a:rPr lang="en-US" sz="1000" baseline="0" dirty="0"/>
              <a:t> </a:t>
            </a:r>
            <a:r>
              <a:rPr lang="en-US" sz="1000" baseline="0" dirty="0" err="1"/>
              <a:t>für</a:t>
            </a:r>
            <a:r>
              <a:rPr lang="en-US" sz="1000" baseline="0" dirty="0"/>
              <a:t> 6 </a:t>
            </a:r>
            <a:r>
              <a:rPr lang="en-US" sz="1000" baseline="0" dirty="0" err="1"/>
              <a:t>Monate</a:t>
            </a:r>
            <a:r>
              <a:rPr lang="en-US" sz="1000" baseline="0" dirty="0"/>
              <a:t> </a:t>
            </a:r>
            <a:r>
              <a:rPr lang="en-US" sz="1000" baseline="0" dirty="0" err="1"/>
              <a:t>bei</a:t>
            </a:r>
            <a:r>
              <a:rPr lang="en-US" sz="1000" baseline="0" dirty="0"/>
              <a:t> </a:t>
            </a:r>
            <a:r>
              <a:rPr lang="en-US" sz="1000" baseline="0" dirty="0" err="1"/>
              <a:t>ALG</a:t>
            </a:r>
            <a:r>
              <a:rPr lang="en-US" sz="1000" baseline="0" dirty="0"/>
              <a:t> II-</a:t>
            </a:r>
            <a:r>
              <a:rPr lang="en-US" sz="1000" baseline="0" dirty="0" err="1"/>
              <a:t>Bezug</a:t>
            </a:r>
            <a:r>
              <a:rPr lang="en-US" sz="1000" baseline="0" dirty="0"/>
              <a:t>]</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endParaRPr lang="en-US" sz="1000" baseline="0" dirty="0"/>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aseline="0" dirty="0"/>
              <a:t>&gt;&gt; Pro-Kopf </a:t>
            </a:r>
            <a:r>
              <a:rPr lang="en-US" sz="1000" baseline="0" dirty="0" err="1"/>
              <a:t>Erfolgsquote</a:t>
            </a:r>
            <a:r>
              <a:rPr lang="en-US" sz="1000" baseline="0" dirty="0"/>
              <a:t> der </a:t>
            </a:r>
            <a:r>
              <a:rPr lang="en-US" sz="1000" baseline="0" dirty="0" err="1"/>
              <a:t>erfolgreichen</a:t>
            </a:r>
            <a:r>
              <a:rPr lang="en-US" sz="1000" baseline="0" dirty="0"/>
              <a:t>, </a:t>
            </a:r>
            <a:r>
              <a:rPr lang="en-US" sz="1000" baseline="0" dirty="0" err="1"/>
              <a:t>langfristigen</a:t>
            </a:r>
            <a:r>
              <a:rPr lang="en-US" sz="1000" baseline="0" dirty="0"/>
              <a:t> Integration in den </a:t>
            </a:r>
            <a:r>
              <a:rPr lang="en-US" sz="1000" baseline="0" dirty="0" err="1"/>
              <a:t>Arbeitsmarkt</a:t>
            </a:r>
            <a:r>
              <a:rPr lang="en-US" sz="1000" baseline="0" dirty="0"/>
              <a:t> von 54,4%:</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aseline="0" dirty="0"/>
              <a:t>68% [Ǿ-</a:t>
            </a:r>
            <a:r>
              <a:rPr lang="en-US" sz="1000" baseline="0" dirty="0" err="1"/>
              <a:t>Vermittlungsquote</a:t>
            </a:r>
            <a:r>
              <a:rPr lang="en-US" sz="1000" baseline="0" dirty="0"/>
              <a:t> in 2015] x 80% [Ǿ-</a:t>
            </a:r>
            <a:r>
              <a:rPr lang="en-US" sz="1000" baseline="0" dirty="0" err="1"/>
              <a:t>Nachhaltigkeitsquote</a:t>
            </a:r>
            <a:r>
              <a:rPr lang="en-US" sz="1000" baseline="0" dirty="0"/>
              <a:t> in 2015]</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endParaRPr lang="en-US" sz="1000" baseline="0" dirty="0"/>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aseline="0" dirty="0"/>
              <a:t>+++++++++++++++++++++++++++++++++++++++++++++++++++++++++++++++++++++++</a:t>
            </a:r>
            <a:endParaRPr lang="en-US" sz="1000" dirty="0"/>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dirty="0"/>
              <a:t/>
            </a:r>
            <a:br>
              <a:rPr lang="en-US" sz="1000" dirty="0"/>
            </a:br>
            <a:r>
              <a:rPr lang="en-US" sz="1000" dirty="0"/>
              <a:t>~ </a:t>
            </a:r>
            <a:r>
              <a:rPr lang="en-US" sz="1000" b="1" dirty="0">
                <a:solidFill>
                  <a:srgbClr val="FF0000"/>
                </a:solidFill>
              </a:rPr>
              <a:t>€ 70.000 </a:t>
            </a:r>
            <a:r>
              <a:rPr lang="en-US" sz="1000" b="0" baseline="0" dirty="0" err="1"/>
              <a:t>staatlicher</a:t>
            </a:r>
            <a:r>
              <a:rPr lang="en-US" sz="1000" b="0" baseline="0" dirty="0"/>
              <a:t> pro-Kopf </a:t>
            </a:r>
            <a:r>
              <a:rPr lang="en-US" sz="1000" b="0" baseline="0" dirty="0" err="1"/>
              <a:t>Ausgaben</a:t>
            </a:r>
            <a:r>
              <a:rPr lang="en-US" sz="1000" b="0" baseline="0" dirty="0"/>
              <a:t> </a:t>
            </a:r>
            <a:r>
              <a:rPr lang="en-US" sz="1000" b="0" u="sng" baseline="0" dirty="0" err="1"/>
              <a:t>bei</a:t>
            </a:r>
            <a:r>
              <a:rPr lang="en-US" sz="1000" b="0" u="sng" baseline="0" dirty="0"/>
              <a:t> </a:t>
            </a:r>
            <a:r>
              <a:rPr lang="en-US" sz="1000" b="0" u="sng" baseline="0" dirty="0" err="1"/>
              <a:t>dauerhafter</a:t>
            </a:r>
            <a:r>
              <a:rPr lang="en-US" sz="1000" b="0" u="sng" baseline="0" dirty="0"/>
              <a:t> </a:t>
            </a:r>
            <a:r>
              <a:rPr lang="en-US" sz="1000" b="0" u="sng" baseline="0" dirty="0" err="1"/>
              <a:t>Arbeitslosigkeit</a:t>
            </a:r>
            <a:r>
              <a:rPr lang="en-US" sz="1000" b="0" u="sng" baseline="0" dirty="0"/>
              <a:t> von 10 </a:t>
            </a:r>
            <a:r>
              <a:rPr lang="en-US" sz="1000" b="0" u="sng" baseline="0" dirty="0" err="1"/>
              <a:t>Jahren</a:t>
            </a:r>
            <a:r>
              <a:rPr lang="en-US" sz="1000" b="0" baseline="0" dirty="0"/>
              <a:t> = € 65.770</a:t>
            </a:r>
            <a:br>
              <a:rPr lang="en-US" sz="1000" b="0" baseline="0" dirty="0"/>
            </a:br>
            <a:r>
              <a:rPr lang="en-US" sz="1000" b="0" baseline="0" dirty="0"/>
              <a:t>&gt;&gt; € 6.577 (p.a.) x 10 </a:t>
            </a:r>
            <a:r>
              <a:rPr lang="en-US" sz="1000" b="0" baseline="0" dirty="0" err="1"/>
              <a:t>Jahren</a:t>
            </a:r>
            <a:endParaRPr lang="en-US" sz="1000" b="0" baseline="0" dirty="0"/>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endParaRPr lang="en-US" sz="1000" b="0" baseline="0" dirty="0"/>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0" baseline="0" dirty="0"/>
              <a:t>&gt;&gt; € 6.577 </a:t>
            </a:r>
            <a:r>
              <a:rPr lang="en-US" sz="1000" b="0" baseline="0" dirty="0" err="1"/>
              <a:t>ein</a:t>
            </a:r>
            <a:r>
              <a:rPr lang="en-US" sz="1000" b="0" baseline="0" dirty="0"/>
              <a:t> </a:t>
            </a:r>
            <a:r>
              <a:rPr lang="en-US" sz="1000" b="0" baseline="0" dirty="0" err="1"/>
              <a:t>Saldo</a:t>
            </a:r>
            <a:r>
              <a:rPr lang="en-US" sz="1000" b="0" baseline="0" dirty="0"/>
              <a:t> </a:t>
            </a:r>
            <a:r>
              <a:rPr lang="en-US" sz="1000" b="0" baseline="0" dirty="0" err="1"/>
              <a:t>aus</a:t>
            </a:r>
            <a:r>
              <a:rPr lang="en-US" sz="1000" b="0" baseline="0" dirty="0"/>
              <a:t>:</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defRPr/>
            </a:pPr>
            <a:r>
              <a:rPr lang="en-US" sz="1000" b="0" dirty="0"/>
              <a:t>+ </a:t>
            </a:r>
            <a:r>
              <a:rPr lang="en-US" sz="1000" b="0" dirty="0" err="1"/>
              <a:t>Arbeitslosengeld</a:t>
            </a:r>
            <a:r>
              <a:rPr lang="en-US" sz="1000" b="0" baseline="0" dirty="0"/>
              <a:t> II (p.a.):  € 6.958 (= </a:t>
            </a:r>
            <a:r>
              <a:rPr lang="en-US" sz="1000" b="0" baseline="0" dirty="0" err="1"/>
              <a:t>Regelleistung</a:t>
            </a:r>
            <a:r>
              <a:rPr lang="en-US" sz="1000" b="0" baseline="0" dirty="0"/>
              <a:t> + </a:t>
            </a:r>
            <a:r>
              <a:rPr lang="en-US" sz="1000" b="0" baseline="0" dirty="0" err="1"/>
              <a:t>Unterkunft</a:t>
            </a:r>
            <a:r>
              <a:rPr lang="en-US" sz="1000" b="0" baseline="0" dirty="0"/>
              <a:t> und </a:t>
            </a:r>
            <a:r>
              <a:rPr lang="en-US" sz="1000" b="0" baseline="0" dirty="0" err="1"/>
              <a:t>Heizung</a:t>
            </a:r>
            <a:r>
              <a:rPr lang="en-US" sz="1000" b="0" baseline="0" dirty="0"/>
              <a:t> + </a:t>
            </a:r>
            <a:r>
              <a:rPr lang="en-US" sz="1000" b="0" baseline="0" dirty="0" err="1"/>
              <a:t>Sozialleistungen</a:t>
            </a:r>
            <a:r>
              <a:rPr lang="en-US" sz="1000" b="0" baseline="0" dirty="0"/>
              <a:t>)</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000" b="0" baseline="0" dirty="0" err="1"/>
              <a:t>Beitrag</a:t>
            </a:r>
            <a:r>
              <a:rPr lang="en-US" sz="1000" b="0" baseline="0" dirty="0"/>
              <a:t> </a:t>
            </a:r>
            <a:r>
              <a:rPr lang="en-US" sz="1000" b="0" baseline="0" dirty="0" err="1"/>
              <a:t>zur</a:t>
            </a:r>
            <a:r>
              <a:rPr lang="en-US" sz="1000" b="0" baseline="0" dirty="0"/>
              <a:t> </a:t>
            </a:r>
            <a:r>
              <a:rPr lang="en-US" sz="1000" b="0" baseline="0" dirty="0" err="1"/>
              <a:t>USt</a:t>
            </a:r>
            <a:r>
              <a:rPr lang="en-US" sz="1000" b="0" baseline="0" dirty="0"/>
              <a:t>: €381 (90% </a:t>
            </a:r>
            <a:r>
              <a:rPr lang="en-US" sz="1000" b="0" baseline="0" dirty="0" err="1"/>
              <a:t>Konsumquote</a:t>
            </a:r>
            <a:r>
              <a:rPr lang="en-US" sz="1000" b="0" baseline="0" dirty="0"/>
              <a:t> </a:t>
            </a:r>
            <a:r>
              <a:rPr lang="en-US" sz="1000" b="0" baseline="0" dirty="0" err="1"/>
              <a:t>bei</a:t>
            </a:r>
            <a:r>
              <a:rPr lang="en-US" sz="1000" b="0" baseline="0" dirty="0"/>
              <a:t> 7,2% </a:t>
            </a:r>
            <a:r>
              <a:rPr lang="en-US" sz="1000" baseline="0" dirty="0"/>
              <a:t>Ǿ-</a:t>
            </a:r>
            <a:r>
              <a:rPr lang="en-US" sz="1000" baseline="0" dirty="0" err="1"/>
              <a:t>Umsatzsteuersatz</a:t>
            </a:r>
            <a:r>
              <a:rPr lang="en-US" sz="1000" baseline="0" dirty="0"/>
              <a:t>)</a:t>
            </a:r>
          </a:p>
          <a:p>
            <a:pPr marL="0" marR="0" lvl="0" indent="0" algn="l" defTabSz="914400" rtl="0" eaLnBrk="1" fontAlgn="auto" latinLnBrk="0" hangingPunct="1">
              <a:lnSpc>
                <a:spcPct val="100000"/>
              </a:lnSpc>
              <a:spcBef>
                <a:spcPct val="0"/>
              </a:spcBef>
              <a:spcAft>
                <a:spcPts val="600"/>
              </a:spcAft>
              <a:buClrTx/>
              <a:buSzTx/>
              <a:buFontTx/>
              <a:buNone/>
              <a:defRPr/>
            </a:pPr>
            <a:r>
              <a:rPr lang="en-US" sz="1000" b="0" baseline="0" dirty="0"/>
              <a:t/>
            </a:r>
            <a:br>
              <a:rPr lang="en-US" sz="1000" b="0" baseline="0" dirty="0"/>
            </a:br>
            <a:r>
              <a:rPr lang="en-US" sz="1000" b="0" baseline="0" dirty="0"/>
              <a:t>+++++++++++++++++++++++++++++++++++++++++++</a:t>
            </a:r>
          </a:p>
          <a:p>
            <a:pPr marL="0" marR="0" lvl="0" indent="0" algn="l" defTabSz="914400" rtl="0" eaLnBrk="1" fontAlgn="auto" latinLnBrk="0" hangingPunct="1">
              <a:lnSpc>
                <a:spcPct val="100000"/>
              </a:lnSpc>
              <a:spcBef>
                <a:spcPct val="0"/>
              </a:spcBef>
              <a:spcAft>
                <a:spcPts val="600"/>
              </a:spcAft>
              <a:buClrTx/>
              <a:buSzTx/>
              <a:buFontTx/>
              <a:buNone/>
              <a:defRPr/>
            </a:pPr>
            <a:endParaRPr lang="en-US" sz="1000" b="0" baseline="0" dirty="0"/>
          </a:p>
          <a:p>
            <a:pPr marL="0" marR="0" lvl="0" indent="0" algn="l" defTabSz="914400" rtl="0" eaLnBrk="1" fontAlgn="auto" latinLnBrk="0" hangingPunct="1">
              <a:lnSpc>
                <a:spcPct val="100000"/>
              </a:lnSpc>
              <a:spcBef>
                <a:spcPct val="0"/>
              </a:spcBef>
              <a:spcAft>
                <a:spcPts val="600"/>
              </a:spcAft>
              <a:buClrTx/>
              <a:buSzTx/>
              <a:buFontTx/>
              <a:buNone/>
              <a:defRPr/>
            </a:pPr>
            <a:r>
              <a:rPr lang="en-US" sz="1000" b="1" baseline="0" dirty="0"/>
              <a:t>~139.000 €</a:t>
            </a:r>
            <a:r>
              <a:rPr lang="en-US" sz="1000" b="0" baseline="0" dirty="0"/>
              <a:t> in 10 </a:t>
            </a:r>
            <a:r>
              <a:rPr lang="en-US" sz="1000" b="0" baseline="0" dirty="0" err="1"/>
              <a:t>Jahren</a:t>
            </a:r>
            <a:r>
              <a:rPr lang="en-US" sz="1000" b="0" baseline="0" dirty="0"/>
              <a:t/>
            </a:r>
            <a:br>
              <a:rPr lang="en-US" sz="1000" b="0" baseline="0" dirty="0"/>
            </a:br>
            <a:r>
              <a:rPr lang="en-US" sz="1000" b="0" baseline="0" dirty="0"/>
              <a:t>(</a:t>
            </a:r>
            <a:r>
              <a:rPr lang="en-US" sz="1000" b="0" baseline="0" dirty="0" err="1"/>
              <a:t>Saldo</a:t>
            </a:r>
            <a:r>
              <a:rPr lang="en-US" sz="1000" b="0" baseline="0" dirty="0"/>
              <a:t> </a:t>
            </a:r>
            <a:r>
              <a:rPr lang="en-US" sz="1000" b="0" baseline="0" dirty="0" err="1"/>
              <a:t>aus</a:t>
            </a:r>
            <a:r>
              <a:rPr lang="en-US" sz="1000" b="0" baseline="0" dirty="0"/>
              <a:t> =)</a:t>
            </a:r>
          </a:p>
          <a:p>
            <a:pPr marL="0" marR="0" lvl="0" indent="0" algn="l" defTabSz="914400" rtl="0" eaLnBrk="1" fontAlgn="auto" latinLnBrk="0" hangingPunct="1">
              <a:lnSpc>
                <a:spcPct val="100000"/>
              </a:lnSpc>
              <a:spcBef>
                <a:spcPct val="0"/>
              </a:spcBef>
              <a:spcAft>
                <a:spcPts val="600"/>
              </a:spcAft>
              <a:buClrTx/>
              <a:buSzTx/>
              <a:buFontTx/>
              <a:buNone/>
              <a:defRPr/>
            </a:pPr>
            <a:r>
              <a:rPr lang="en-US" sz="1000" b="0" baseline="0" dirty="0"/>
              <a:t>+ </a:t>
            </a:r>
            <a:r>
              <a:rPr lang="en-US" sz="1000" b="0" baseline="0" dirty="0" err="1"/>
              <a:t>öffentliche</a:t>
            </a:r>
            <a:r>
              <a:rPr lang="en-US" sz="1000" b="0" baseline="0" dirty="0"/>
              <a:t> </a:t>
            </a:r>
            <a:r>
              <a:rPr lang="en-US" sz="1000" b="0" baseline="0" dirty="0" err="1"/>
              <a:t>Ausgabe</a:t>
            </a:r>
            <a:r>
              <a:rPr lang="en-US" sz="1000" b="0" baseline="0" dirty="0"/>
              <a:t> </a:t>
            </a:r>
            <a:r>
              <a:rPr lang="en-US" sz="1000" b="0" u="none" baseline="0" dirty="0" err="1"/>
              <a:t>bei</a:t>
            </a:r>
            <a:r>
              <a:rPr lang="en-US" sz="1000" b="0" u="none" baseline="0" dirty="0"/>
              <a:t> 6-monatiger </a:t>
            </a:r>
            <a:r>
              <a:rPr lang="en-US" sz="1000" b="0" baseline="0" dirty="0"/>
              <a:t>JOBLINGE-</a:t>
            </a:r>
            <a:r>
              <a:rPr lang="en-US" sz="1000" b="0" baseline="0" dirty="0" err="1"/>
              <a:t>Programmteilnahme</a:t>
            </a:r>
            <a:r>
              <a:rPr lang="en-US" sz="1000" b="0" baseline="0" dirty="0"/>
              <a:t>: € -12.920</a:t>
            </a:r>
          </a:p>
          <a:p>
            <a:pPr marL="0" marR="0" lvl="0" indent="0" algn="l" defTabSz="914400" rtl="0" eaLnBrk="1" fontAlgn="auto" latinLnBrk="0" hangingPunct="1">
              <a:lnSpc>
                <a:spcPct val="100000"/>
              </a:lnSpc>
              <a:spcBef>
                <a:spcPct val="0"/>
              </a:spcBef>
              <a:spcAft>
                <a:spcPts val="600"/>
              </a:spcAft>
              <a:buClrTx/>
              <a:buSzTx/>
              <a:buFontTx/>
              <a:buNone/>
              <a:defRPr/>
            </a:pPr>
            <a:r>
              <a:rPr lang="en-US" sz="1000" b="0" baseline="0" dirty="0"/>
              <a:t>+ </a:t>
            </a:r>
            <a:r>
              <a:rPr lang="en-US" sz="1000" b="0" baseline="0" dirty="0" err="1"/>
              <a:t>Nettobeitrag</a:t>
            </a:r>
            <a:r>
              <a:rPr lang="en-US" sz="1000" b="0" baseline="0" dirty="0"/>
              <a:t> (= </a:t>
            </a:r>
            <a:r>
              <a:rPr lang="en-US" sz="1000" baseline="0" dirty="0"/>
              <a:t>Ǿ-</a:t>
            </a:r>
            <a:r>
              <a:rPr lang="en-US" sz="1000" baseline="0" dirty="0" err="1"/>
              <a:t>Bruttoeinkommen</a:t>
            </a:r>
            <a:r>
              <a:rPr lang="en-US" sz="1000" baseline="0" dirty="0"/>
              <a:t> + </a:t>
            </a:r>
            <a:r>
              <a:rPr lang="en-US" sz="1000" baseline="0" dirty="0" err="1"/>
              <a:t>Beitrag</a:t>
            </a:r>
            <a:r>
              <a:rPr lang="en-US" sz="1000" baseline="0" dirty="0"/>
              <a:t> </a:t>
            </a:r>
            <a:r>
              <a:rPr lang="en-US" sz="1000" baseline="0" dirty="0" err="1"/>
              <a:t>zur</a:t>
            </a:r>
            <a:r>
              <a:rPr lang="en-US" sz="1000" baseline="0" dirty="0"/>
              <a:t> </a:t>
            </a:r>
            <a:r>
              <a:rPr lang="en-US" sz="1000" baseline="0" dirty="0" err="1"/>
              <a:t>USt</a:t>
            </a:r>
            <a:r>
              <a:rPr lang="en-US" sz="1000" baseline="0" dirty="0"/>
              <a:t>) </a:t>
            </a:r>
            <a:r>
              <a:rPr lang="en-US" sz="1000" b="0" baseline="0" dirty="0" err="1"/>
              <a:t>während</a:t>
            </a:r>
            <a:r>
              <a:rPr lang="en-US" sz="1000" b="0" baseline="0" dirty="0"/>
              <a:t> 3-jähriger </a:t>
            </a:r>
            <a:r>
              <a:rPr lang="en-US" sz="1000" b="0" baseline="0" dirty="0" err="1"/>
              <a:t>Ausbildungszeit</a:t>
            </a:r>
            <a:r>
              <a:rPr lang="en-US" sz="1000" b="0" baseline="0" dirty="0"/>
              <a:t>: 3 </a:t>
            </a:r>
            <a:r>
              <a:rPr lang="en-US" sz="1000" b="0" baseline="0" dirty="0" err="1"/>
              <a:t>Jahre</a:t>
            </a:r>
            <a:r>
              <a:rPr lang="en-US" sz="1000" b="0" baseline="0" dirty="0"/>
              <a:t> x € 4.719 </a:t>
            </a:r>
          </a:p>
          <a:p>
            <a:pPr marL="0" marR="0" lvl="0" indent="0" algn="l" defTabSz="914400" rtl="0" eaLnBrk="1" fontAlgn="auto" latinLnBrk="0" hangingPunct="1">
              <a:lnSpc>
                <a:spcPct val="100000"/>
              </a:lnSpc>
              <a:spcBef>
                <a:spcPct val="0"/>
              </a:spcBef>
              <a:spcAft>
                <a:spcPts val="600"/>
              </a:spcAft>
              <a:buClrTx/>
              <a:buSzTx/>
              <a:buFontTx/>
              <a:buNone/>
              <a:defRPr/>
            </a:pPr>
            <a:r>
              <a:rPr lang="en-US" sz="1000" b="0" baseline="0" dirty="0"/>
              <a:t>+ </a:t>
            </a:r>
            <a:r>
              <a:rPr lang="en-US" sz="1000" b="0" baseline="0" dirty="0" err="1"/>
              <a:t>Nettobeitrag</a:t>
            </a:r>
            <a:r>
              <a:rPr lang="en-US" sz="1000" b="0" baseline="0" dirty="0"/>
              <a:t> </a:t>
            </a:r>
            <a:r>
              <a:rPr lang="en-US" sz="1000" b="0" baseline="0" dirty="0" err="1"/>
              <a:t>bei</a:t>
            </a:r>
            <a:r>
              <a:rPr lang="en-US" sz="1000" b="0" baseline="0" dirty="0"/>
              <a:t> 6,5 </a:t>
            </a:r>
            <a:r>
              <a:rPr lang="en-US" sz="1000" b="0" baseline="0" dirty="0" err="1"/>
              <a:t>Jahren</a:t>
            </a:r>
            <a:r>
              <a:rPr lang="en-US" sz="1000" b="0" baseline="0" dirty="0"/>
              <a:t> </a:t>
            </a:r>
            <a:r>
              <a:rPr lang="en-US" sz="1000" b="0" baseline="0" dirty="0" err="1"/>
              <a:t>regulärer</a:t>
            </a:r>
            <a:r>
              <a:rPr lang="en-US" sz="1000" b="0" baseline="0" dirty="0"/>
              <a:t> </a:t>
            </a:r>
            <a:r>
              <a:rPr lang="en-US" sz="1000" b="0" baseline="0" dirty="0" err="1"/>
              <a:t>VZ-Beschäftigung</a:t>
            </a:r>
            <a:r>
              <a:rPr lang="en-US" sz="1000" b="0" baseline="0" dirty="0"/>
              <a:t> </a:t>
            </a:r>
            <a:r>
              <a:rPr lang="en-US" sz="1000" b="0" baseline="0" dirty="0" err="1"/>
              <a:t>nach</a:t>
            </a:r>
            <a:r>
              <a:rPr lang="en-US" sz="1000" b="0" baseline="0" dirty="0"/>
              <a:t> </a:t>
            </a:r>
            <a:r>
              <a:rPr lang="en-US" sz="1000" b="0" baseline="0" dirty="0" err="1"/>
              <a:t>erfolgreich</a:t>
            </a:r>
            <a:r>
              <a:rPr lang="en-US" sz="1000" b="0" baseline="0" dirty="0"/>
              <a:t> </a:t>
            </a:r>
            <a:r>
              <a:rPr lang="en-US" sz="1000" b="0" baseline="0" dirty="0" err="1"/>
              <a:t>abgeschlossener</a:t>
            </a:r>
            <a:r>
              <a:rPr lang="en-US" sz="1000" b="0" baseline="0" dirty="0"/>
              <a:t> </a:t>
            </a:r>
            <a:r>
              <a:rPr lang="en-US" sz="1000" b="0" baseline="0" dirty="0" err="1"/>
              <a:t>Ausbildung</a:t>
            </a:r>
            <a:r>
              <a:rPr lang="en-US" sz="1000" b="0" baseline="0" dirty="0"/>
              <a:t>: 6,5 </a:t>
            </a:r>
            <a:r>
              <a:rPr lang="en-US" sz="1000" b="0" baseline="0" dirty="0" err="1"/>
              <a:t>Jahre</a:t>
            </a:r>
            <a:r>
              <a:rPr lang="en-US" sz="1000" b="0" baseline="0" dirty="0"/>
              <a:t> x € 21.198</a:t>
            </a:r>
            <a:br>
              <a:rPr lang="en-US" sz="1000" b="0" baseline="0" dirty="0"/>
            </a:br>
            <a:endParaRPr lang="en-US" sz="1000" b="0" dirty="0"/>
          </a:p>
          <a:p>
            <a:pPr marL="0" marR="0" lvl="0" indent="0" algn="l" defTabSz="914400" rtl="0" eaLnBrk="1" fontAlgn="auto" latinLnBrk="0" hangingPunct="1">
              <a:lnSpc>
                <a:spcPct val="100000"/>
              </a:lnSpc>
              <a:spcBef>
                <a:spcPct val="0"/>
              </a:spcBef>
              <a:spcAft>
                <a:spcPts val="600"/>
              </a:spcAft>
              <a:buClrTx/>
              <a:buSzTx/>
              <a:buFontTx/>
              <a:buNone/>
              <a:defRPr/>
            </a:pPr>
            <a:r>
              <a:rPr lang="en-US" sz="1000" b="0" dirty="0"/>
              <a: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dirty="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800" b="0" i="0" u="none" strike="noStrike" kern="1200" cap="none" spc="0" normalizeH="0" baseline="0" noProof="0" dirty="0">
              <a:ln>
                <a:noFill/>
              </a:ln>
              <a:solidFill>
                <a:srgbClr val="6E6F73"/>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563497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41</a:t>
            </a:fld>
            <a:endParaRPr lang="en-US" dirty="0"/>
          </a:p>
        </p:txBody>
      </p:sp>
    </p:spTree>
    <p:extLst>
      <p:ext uri="{BB962C8B-B14F-4D97-AF65-F5344CB8AC3E}">
        <p14:creationId xmlns:p14="http://schemas.microsoft.com/office/powerpoint/2010/main" val="3045441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43</a:t>
            </a:fld>
            <a:endParaRPr lang="en-US" dirty="0"/>
          </a:p>
        </p:txBody>
      </p:sp>
    </p:spTree>
    <p:extLst>
      <p:ext uri="{BB962C8B-B14F-4D97-AF65-F5344CB8AC3E}">
        <p14:creationId xmlns:p14="http://schemas.microsoft.com/office/powerpoint/2010/main" val="184049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5</a:t>
            </a:fld>
            <a:endParaRPr lang="en-US" dirty="0"/>
          </a:p>
        </p:txBody>
      </p:sp>
    </p:spTree>
    <p:extLst>
      <p:ext uri="{BB962C8B-B14F-4D97-AF65-F5344CB8AC3E}">
        <p14:creationId xmlns:p14="http://schemas.microsoft.com/office/powerpoint/2010/main" val="347009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6</a:t>
            </a:fld>
            <a:endParaRPr lang="en-US" dirty="0"/>
          </a:p>
        </p:txBody>
      </p:sp>
    </p:spTree>
    <p:extLst>
      <p:ext uri="{BB962C8B-B14F-4D97-AF65-F5344CB8AC3E}">
        <p14:creationId xmlns:p14="http://schemas.microsoft.com/office/powerpoint/2010/main" val="100942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7</a:t>
            </a:fld>
            <a:endParaRPr lang="en-US" dirty="0"/>
          </a:p>
        </p:txBody>
      </p:sp>
    </p:spTree>
    <p:extLst>
      <p:ext uri="{BB962C8B-B14F-4D97-AF65-F5344CB8AC3E}">
        <p14:creationId xmlns:p14="http://schemas.microsoft.com/office/powerpoint/2010/main" val="197199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8</a:t>
            </a:fld>
            <a:endParaRPr lang="en-US" dirty="0"/>
          </a:p>
        </p:txBody>
      </p:sp>
    </p:spTree>
    <p:extLst>
      <p:ext uri="{BB962C8B-B14F-4D97-AF65-F5344CB8AC3E}">
        <p14:creationId xmlns:p14="http://schemas.microsoft.com/office/powerpoint/2010/main" val="35108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9</a:t>
            </a:fld>
            <a:endParaRPr lang="en-US" dirty="0"/>
          </a:p>
        </p:txBody>
      </p:sp>
    </p:spTree>
    <p:extLst>
      <p:ext uri="{BB962C8B-B14F-4D97-AF65-F5344CB8AC3E}">
        <p14:creationId xmlns:p14="http://schemas.microsoft.com/office/powerpoint/2010/main" val="75407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t>10</a:t>
            </a:fld>
            <a:endParaRPr lang="en-US" dirty="0"/>
          </a:p>
        </p:txBody>
      </p:sp>
    </p:spTree>
    <p:extLst>
      <p:ext uri="{BB962C8B-B14F-4D97-AF65-F5344CB8AC3E}">
        <p14:creationId xmlns:p14="http://schemas.microsoft.com/office/powerpoint/2010/main" val="4104871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1.xml"/><Relationship Id="rId4" Type="http://schemas.openxmlformats.org/officeDocument/2006/relationships/tags" Target="../tags/tag2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1.emf"/><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Master" Target="../slideMasters/slideMaster1.xml"/><Relationship Id="rId4" Type="http://schemas.openxmlformats.org/officeDocument/2006/relationships/tags" Target="../tags/tag3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slideMaster" Target="../slideMasters/slideMaster1.xml"/><Relationship Id="rId4"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9.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slideMaster" Target="../slideMasters/slideMaster1.xml"/><Relationship Id="rId4" Type="http://schemas.openxmlformats.org/officeDocument/2006/relationships/tags" Target="../tags/tag40.xml"/><Relationship Id="rId9" Type="http://schemas.microsoft.com/office/2007/relationships/hdphoto" Target="../media/hdphoto1.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slideMaster" Target="../slideMasters/slideMaster1.xml"/><Relationship Id="rId4" Type="http://schemas.openxmlformats.org/officeDocument/2006/relationships/tags" Target="../tags/tag46.xml"/><Relationship Id="rId9" Type="http://schemas.microsoft.com/office/2007/relationships/hdphoto" Target="../media/hdphoto2.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8.xml"/><Relationship Id="rId7" Type="http://schemas.openxmlformats.org/officeDocument/2006/relationships/image" Target="../media/image1.emf"/><Relationship Id="rId2" Type="http://schemas.openxmlformats.org/officeDocument/2006/relationships/tags" Target="../tags/tag47.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slideMaster" Target="../slideMasters/slideMaster1.xml"/><Relationship Id="rId4" Type="http://schemas.openxmlformats.org/officeDocument/2006/relationships/tags" Target="../tags/tag49.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1.xml"/><Relationship Id="rId7" Type="http://schemas.openxmlformats.org/officeDocument/2006/relationships/image" Target="../media/image1.emf"/><Relationship Id="rId2" Type="http://schemas.openxmlformats.org/officeDocument/2006/relationships/tags" Target="../tags/tag50.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slideMaster" Target="../slideMasters/slideMaster1.xml"/><Relationship Id="rId4" Type="http://schemas.openxmlformats.org/officeDocument/2006/relationships/tags" Target="../tags/tag52.xml"/><Relationship Id="rId9" Type="http://schemas.microsoft.com/office/2007/relationships/hdphoto" Target="../media/hdphoto3.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4.xml"/><Relationship Id="rId7" Type="http://schemas.openxmlformats.org/officeDocument/2006/relationships/image" Target="../media/image1.emf"/><Relationship Id="rId2" Type="http://schemas.openxmlformats.org/officeDocument/2006/relationships/tags" Target="../tags/tag53.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slideMaster" Target="../slideMasters/slideMaster1.xml"/><Relationship Id="rId4" Type="http://schemas.openxmlformats.org/officeDocument/2006/relationships/tags" Target="../tags/tag58.xml"/><Relationship Id="rId9" Type="http://schemas.microsoft.com/office/2007/relationships/hdphoto" Target="../media/hdphoto3.wdp"/></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vmlDrawing" Target="../drawings/vmlDrawing27.v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slideMaster" Target="../slideMasters/slideMaster1.xml"/><Relationship Id="rId4" Type="http://schemas.openxmlformats.org/officeDocument/2006/relationships/tags" Target="../tags/tag64.xml"/><Relationship Id="rId9"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emf"/><Relationship Id="rId2" Type="http://schemas.openxmlformats.org/officeDocument/2006/relationships/tags" Target="../tags/tag65.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slideMaster" Target="../slideMasters/slideMaster1.xml"/><Relationship Id="rId4" Type="http://schemas.openxmlformats.org/officeDocument/2006/relationships/tags" Target="../tags/tag67.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70.xml"/><Relationship Id="rId1" Type="http://schemas.openxmlformats.org/officeDocument/2006/relationships/vmlDrawing" Target="../drawings/vmlDrawing31.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5.xml"/><Relationship Id="rId7"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emf"/><Relationship Id="rId2" Type="http://schemas.openxmlformats.org/officeDocument/2006/relationships/tags" Target="../tags/tag77.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20.png"/><Relationship Id="rId2" Type="http://schemas.openxmlformats.org/officeDocument/2006/relationships/tags" Target="../tags/tag80.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055"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19050"/>
            <a:ext cx="9906000" cy="687705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199024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1271"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
        <p:nvSpPr>
          <p:cNvPr id="3" name="Title 2"/>
          <p:cNvSpPr>
            <a:spLocks noGrp="1"/>
          </p:cNvSpPr>
          <p:nvPr>
            <p:ph type="title"/>
          </p:nvPr>
        </p:nvSpPr>
        <p:spPr/>
        <p:txBody>
          <a:bodyPr/>
          <a:lstStyle>
            <a:lvl1pPr>
              <a:defRPr>
                <a:latin typeface="Merriweather" panose="00000500000000000000" pitchFamily="2" charset="0"/>
              </a:defRPr>
            </a:lvl1pPr>
          </a:lstStyle>
          <a:p>
            <a:r>
              <a:rPr lang="en-US" dirty="0"/>
              <a:t>Click to edit Master title style</a:t>
            </a:r>
            <a:endParaRPr lang="de-DE" dirty="0"/>
          </a:p>
        </p:txBody>
      </p:sp>
    </p:spTree>
    <p:extLst>
      <p:ext uri="{BB962C8B-B14F-4D97-AF65-F5344CB8AC3E}">
        <p14:creationId xmlns:p14="http://schemas.microsoft.com/office/powerpoint/2010/main" val="49298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2295"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2"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V="1">
            <a:off x="3346050" y="0"/>
            <a:ext cx="417600" cy="6858000"/>
          </a:xfrm>
          <a:prstGeom prst="rect">
            <a:avLst/>
          </a:prstGeom>
        </p:spPr>
      </p:pic>
      <p:sp>
        <p:nvSpPr>
          <p:cNvPr id="65" name="PanelGray"/>
          <p:cNvSpPr/>
          <p:nvPr userDrawn="1"/>
        </p:nvSpPr>
        <p:spPr bwMode="white">
          <a:xfrm>
            <a:off x="0" y="0"/>
            <a:ext cx="33578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endParaRPr>
          </a:p>
        </p:txBody>
      </p:sp>
      <p:sp>
        <p:nvSpPr>
          <p:cNvPr id="20"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8" name="Date Placeholder 1"/>
          <p:cNvSpPr>
            <a:spLocks noGrp="1"/>
          </p:cNvSpPr>
          <p:nvPr>
            <p:ph type="dt" sz="half" idx="31"/>
          </p:nvPr>
        </p:nvSpPr>
        <p:spPr>
          <a:xfrm>
            <a:off x="7912800" y="6405036"/>
            <a:ext cx="1033200" cy="153888"/>
          </a:xfrm>
          <a:prstGeom prst="rect">
            <a:avLst/>
          </a:prstGeo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5" name="Title 4"/>
          <p:cNvSpPr>
            <a:spLocks noGrp="1"/>
          </p:cNvSpPr>
          <p:nvPr>
            <p:ph type="title" hasCustomPrompt="1"/>
          </p:nvPr>
        </p:nvSpPr>
        <p:spPr>
          <a:xfrm>
            <a:off x="630000" y="2681103"/>
            <a:ext cx="2473200" cy="1495794"/>
          </a:xfrm>
          <a:prstGeom prst="rect">
            <a:avLst/>
          </a:prstGeom>
        </p:spPr>
        <p:txBody>
          <a:bodyPr anchor="ctr">
            <a:noAutofit/>
          </a:bodyPr>
          <a:lstStyle>
            <a:lvl1pPr>
              <a:defRPr sz="2400">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1585793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0088C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3319" name="think-cell Folie" r:id="rId6" imgW="270" imgH="270" progId="TCLayout.ActiveDocument.1">
                  <p:embed/>
                </p:oleObj>
              </mc:Choice>
              <mc:Fallback>
                <p:oleObj name="think-cell Folie" r:id="rId6" imgW="270" imgH="270" progId="TCLayout.ActiveDocument.1">
                  <p:embed/>
                  <p:pic>
                    <p:nvPicPr>
                      <p:cNvPr id="3" name="Object 2"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1"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V="1">
            <a:off x="5805575" y="0"/>
            <a:ext cx="417600" cy="6858000"/>
          </a:xfrm>
          <a:prstGeom prst="rect">
            <a:avLst/>
          </a:prstGeom>
        </p:spPr>
      </p:pic>
      <p:sp>
        <p:nvSpPr>
          <p:cNvPr id="64" name="PanelWhite"/>
          <p:cNvSpPr/>
          <p:nvPr userDrawn="1"/>
        </p:nvSpPr>
        <p:spPr bwMode="white">
          <a:xfrm>
            <a:off x="1" y="0"/>
            <a:ext cx="58117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9"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8" name="Date Placeholder 2"/>
          <p:cNvSpPr>
            <a:spLocks noGrp="1"/>
          </p:cNvSpPr>
          <p:nvPr>
            <p:ph type="dt" sz="half" idx="10"/>
          </p:nvPr>
        </p:nvSpPr>
        <p:spPr>
          <a:xfrm>
            <a:off x="7912800" y="6405036"/>
            <a:ext cx="1033200" cy="153888"/>
          </a:xfrm>
          <a:prstGeom prst="rect">
            <a:avLst/>
          </a:prstGeo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 name="Title 1"/>
          <p:cNvSpPr>
            <a:spLocks noGrp="1"/>
          </p:cNvSpPr>
          <p:nvPr>
            <p:ph type="title" hasCustomPrompt="1"/>
          </p:nvPr>
        </p:nvSpPr>
        <p:spPr>
          <a:xfrm>
            <a:off x="630000" y="622800"/>
            <a:ext cx="4943372" cy="332399"/>
          </a:xfrm>
          <a:prstGeom prst="rect">
            <a:avLst/>
          </a:prstGeom>
        </p:spPr>
        <p:txBody>
          <a:bodyPr/>
          <a:lstStyle>
            <a:lvl1pPr>
              <a:defRPr>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2335490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0088C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4343" name="think-cell Folie" r:id="rId6" imgW="270" imgH="270" progId="TCLayout.ActiveDocument.1">
                  <p:embed/>
                </p:oleObj>
              </mc:Choice>
              <mc:Fallback>
                <p:oleObj name="think-cell Folie" r:id="rId6" imgW="270" imgH="270" progId="TCLayout.ActiveDocument.1">
                  <p:embed/>
                  <p:pic>
                    <p:nvPicPr>
                      <p:cNvPr id="3" name="Object 2"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15"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pic>
        <p:nvPicPr>
          <p:cNvPr id="62"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V="1">
            <a:off x="7280524" y="0"/>
            <a:ext cx="417600" cy="6858000"/>
          </a:xfrm>
          <a:prstGeom prst="rect">
            <a:avLst/>
          </a:prstGeom>
        </p:spPr>
      </p:pic>
      <p:sp>
        <p:nvSpPr>
          <p:cNvPr id="63" name="PanelWhite"/>
          <p:cNvSpPr/>
          <p:nvPr userDrawn="1"/>
        </p:nvSpPr>
        <p:spPr bwMode="white">
          <a:xfrm>
            <a:off x="0" y="0"/>
            <a:ext cx="728667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3" name="Date Placeholder 4"/>
          <p:cNvSpPr>
            <a:spLocks noGrp="1"/>
          </p:cNvSpPr>
          <p:nvPr userDrawn="1">
            <p:ph type="dt" sz="half" idx="10"/>
          </p:nvPr>
        </p:nvSpPr>
        <p:spPr>
          <a:xfrm>
            <a:off x="7912800" y="6405036"/>
            <a:ext cx="1033200" cy="153888"/>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 name="Title 1"/>
          <p:cNvSpPr>
            <a:spLocks noGrp="1"/>
          </p:cNvSpPr>
          <p:nvPr userDrawn="1">
            <p:ph type="title" hasCustomPrompt="1"/>
          </p:nvPr>
        </p:nvSpPr>
        <p:spPr>
          <a:xfrm>
            <a:off x="630000" y="622800"/>
            <a:ext cx="6426622" cy="332399"/>
          </a:xfrm>
          <a:prstGeom prst="rect">
            <a:avLst/>
          </a:prstGeom>
        </p:spPr>
        <p:txBody>
          <a:bodyPr/>
          <a:lstStyle>
            <a:lvl1pPr>
              <a:defRPr>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1793262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5367"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2"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H="1">
            <a:off x="2942757" y="0"/>
            <a:ext cx="416951" cy="6858000"/>
          </a:xfrm>
          <a:prstGeom prst="rect">
            <a:avLst/>
          </a:prstGeom>
        </p:spPr>
      </p:pic>
      <p:sp>
        <p:nvSpPr>
          <p:cNvPr id="65" name="PanelWhite"/>
          <p:cNvSpPr/>
          <p:nvPr userDrawn="1"/>
        </p:nvSpPr>
        <p:spPr bwMode="white">
          <a:xfrm>
            <a:off x="3360801" y="-1309"/>
            <a:ext cx="6545199" cy="6859309"/>
          </a:xfrm>
          <a:custGeom>
            <a:avLst/>
            <a:gdLst>
              <a:gd name="connsiteX0" fmla="*/ 0 w 6553548"/>
              <a:gd name="connsiteY0" fmla="*/ 0 h 6859309"/>
              <a:gd name="connsiteX1" fmla="*/ 6553548 w 6553548"/>
              <a:gd name="connsiteY1" fmla="*/ 0 h 6859309"/>
              <a:gd name="connsiteX2" fmla="*/ 6553548 w 6553548"/>
              <a:gd name="connsiteY2" fmla="*/ 6859309 h 6859309"/>
              <a:gd name="connsiteX3" fmla="*/ 0 w 6553548"/>
              <a:gd name="connsiteY3" fmla="*/ 6859309 h 6859309"/>
            </a:gdLst>
            <a:ahLst/>
            <a:cxnLst>
              <a:cxn ang="0">
                <a:pos x="connsiteX0" y="connsiteY0"/>
              </a:cxn>
              <a:cxn ang="0">
                <a:pos x="connsiteX1" y="connsiteY1"/>
              </a:cxn>
              <a:cxn ang="0">
                <a:pos x="connsiteX2" y="connsiteY2"/>
              </a:cxn>
              <a:cxn ang="0">
                <a:pos x="connsiteX3" y="connsiteY3"/>
              </a:cxn>
            </a:cxnLst>
            <a:rect l="l" t="t" r="r" b="b"/>
            <a:pathLst>
              <a:path w="6553548" h="6859309">
                <a:moveTo>
                  <a:pt x="0" y="0"/>
                </a:moveTo>
                <a:lnTo>
                  <a:pt x="6553548" y="0"/>
                </a:lnTo>
                <a:lnTo>
                  <a:pt x="6553548" y="6859309"/>
                </a:lnTo>
                <a:lnTo>
                  <a:pt x="0" y="68593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28"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25" name="Date Placeholder 1"/>
          <p:cNvSpPr>
            <a:spLocks noGrp="1"/>
          </p:cNvSpPr>
          <p:nvPr>
            <p:ph type="dt" sz="half" idx="29"/>
          </p:nvPr>
        </p:nvSpPr>
        <p:spPr>
          <a:xfrm>
            <a:off x="7912800" y="6405036"/>
            <a:ext cx="1033200" cy="153888"/>
          </a:xfrm>
          <a:prstGeom prst="rect">
            <a:avLst/>
          </a:prstGeom>
        </p:spPr>
        <p:txBody>
          <a:bodyPr/>
          <a:lstStyle>
            <a:lvl1pPr>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4" name="Title 4"/>
          <p:cNvSpPr>
            <a:spLocks noGrp="1"/>
          </p:cNvSpPr>
          <p:nvPr>
            <p:ph type="title" hasCustomPrompt="1"/>
          </p:nvPr>
        </p:nvSpPr>
        <p:spPr>
          <a:xfrm>
            <a:off x="630000" y="2681103"/>
            <a:ext cx="2473200" cy="1495794"/>
          </a:xfrm>
          <a:prstGeom prst="rect">
            <a:avLst/>
          </a:prstGeom>
        </p:spPr>
        <p:txBody>
          <a:bodyPr anchor="ctr">
            <a:noAutofit/>
          </a:bodyPr>
          <a:lstStyle>
            <a:lvl1pPr>
              <a:defRPr sz="2400">
                <a:solidFill>
                  <a:schemeClr val="bg1"/>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1183911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6391"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32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4"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H="1">
            <a:off x="4543959" y="0"/>
            <a:ext cx="417600" cy="6858000"/>
          </a:xfrm>
          <a:prstGeom prst="rect">
            <a:avLst/>
          </a:prstGeom>
        </p:spPr>
      </p:pic>
      <p:sp>
        <p:nvSpPr>
          <p:cNvPr id="65" name="PanelWhite"/>
          <p:cNvSpPr/>
          <p:nvPr userDrawn="1"/>
        </p:nvSpPr>
        <p:spPr>
          <a:xfrm>
            <a:off x="4953000" y="0"/>
            <a:ext cx="4953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2" name="Picture Placeholder 18"/>
          <p:cNvSpPr>
            <a:spLocks noGrp="1"/>
          </p:cNvSpPr>
          <p:nvPr>
            <p:ph type="pic" sz="quarter" idx="14" hasCustomPrompt="1"/>
          </p:nvPr>
        </p:nvSpPr>
        <p:spPr>
          <a:xfrm>
            <a:off x="4952400" y="0"/>
            <a:ext cx="4953600" cy="6858000"/>
          </a:xfrm>
          <a:prstGeom prst="rect">
            <a:avLst/>
          </a:prstGeom>
          <a:noFill/>
        </p:spPr>
        <p:txBody>
          <a:bodyPr lIns="914400" tIns="914400" rIns="914400" bIns="914400"/>
          <a:lstStyle>
            <a:lvl1pPr algn="ctr">
              <a:defRPr sz="1800" baseline="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5" name="Date Placeholder 2"/>
          <p:cNvSpPr>
            <a:spLocks noGrp="1"/>
          </p:cNvSpPr>
          <p:nvPr>
            <p:ph type="dt" sz="half" idx="15"/>
          </p:nvPr>
        </p:nvSpPr>
        <p:spPr>
          <a:xfrm>
            <a:off x="7912800" y="6405036"/>
            <a:ext cx="1033200" cy="153888"/>
          </a:xfrm>
          <a:prstGeom prst="rect">
            <a:avLst/>
          </a:prstGeom>
        </p:spPr>
        <p:txBody>
          <a:bodyPr/>
          <a:lstStyle>
            <a:lvl1pPr>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13" name="Title 1"/>
          <p:cNvSpPr>
            <a:spLocks noGrp="1"/>
          </p:cNvSpPr>
          <p:nvPr>
            <p:ph type="title" hasCustomPrompt="1"/>
          </p:nvPr>
        </p:nvSpPr>
        <p:spPr bwMode="blackWhite">
          <a:xfrm>
            <a:off x="630000" y="1785600"/>
            <a:ext cx="3470400" cy="3286800"/>
          </a:xfrm>
          <a:prstGeom prst="rect">
            <a:avLst/>
          </a:prstGeom>
          <a:noFill/>
        </p:spPr>
        <p:txBody>
          <a:bodyPr wrap="square" lIns="0" tIns="0" rIns="320040" bIns="0" anchor="ctr">
            <a:noAutofit/>
          </a:bodyPr>
          <a:lstStyle>
            <a:lvl1pPr>
              <a:defRPr sz="3200">
                <a:solidFill>
                  <a:schemeClr val="bg1"/>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1222854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7415"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32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4" name="Shadow"/>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flipH="1">
            <a:off x="5907106" y="0"/>
            <a:ext cx="416951" cy="6858000"/>
          </a:xfrm>
          <a:prstGeom prst="rect">
            <a:avLst/>
          </a:prstGeom>
        </p:spPr>
      </p:pic>
      <p:sp>
        <p:nvSpPr>
          <p:cNvPr id="65" name="PanelWhite"/>
          <p:cNvSpPr/>
          <p:nvPr userDrawn="1"/>
        </p:nvSpPr>
        <p:spPr bwMode="gray">
          <a:xfrm>
            <a:off x="6316800" y="0"/>
            <a:ext cx="3589200" cy="6858000"/>
          </a:xfrm>
          <a:custGeom>
            <a:avLst/>
            <a:gdLst>
              <a:gd name="connsiteX0" fmla="*/ 0 w 3584692"/>
              <a:gd name="connsiteY0" fmla="*/ 0 h 6858000"/>
              <a:gd name="connsiteX1" fmla="*/ 3584692 w 3584692"/>
              <a:gd name="connsiteY1" fmla="*/ 0 h 6858000"/>
              <a:gd name="connsiteX2" fmla="*/ 3584692 w 3584692"/>
              <a:gd name="connsiteY2" fmla="*/ 6858000 h 6858000"/>
              <a:gd name="connsiteX3" fmla="*/ 0 w 35846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4692" h="6858000">
                <a:moveTo>
                  <a:pt x="0" y="0"/>
                </a:moveTo>
                <a:lnTo>
                  <a:pt x="3584692" y="0"/>
                </a:lnTo>
                <a:lnTo>
                  <a:pt x="358469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
        <p:nvSpPr>
          <p:cNvPr id="66" name="Picture Placeholder 5"/>
          <p:cNvSpPr>
            <a:spLocks noGrp="1"/>
          </p:cNvSpPr>
          <p:nvPr>
            <p:ph type="pic" sz="quarter" idx="11" hasCustomPrompt="1"/>
          </p:nvPr>
        </p:nvSpPr>
        <p:spPr>
          <a:xfrm>
            <a:off x="6318000" y="0"/>
            <a:ext cx="3588000" cy="6858000"/>
          </a:xfrm>
          <a:prstGeom prst="rect">
            <a:avLst/>
          </a:prstGeom>
          <a:noFill/>
        </p:spPr>
        <p:txBody>
          <a:bodyPr lIns="182880" tIns="914400" rIns="182880" bIns="914400"/>
          <a:lstStyle>
            <a:lvl1pPr algn="ctr">
              <a:defRPr sz="18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Trebuchet MS" panose="020B0603020202020204" pitchFamily="34" charset="0"/>
                <a:ea typeface="+mn-ea"/>
                <a:cs typeface="Calibri" panose="020F050202020403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dirty="0">
              <a:solidFill>
                <a:schemeClr val="bg1">
                  <a:lumMod val="50000"/>
                </a:schemeClr>
              </a:solidFill>
              <a:latin typeface="Trebuchet MS" panose="020B0603020202020204" pitchFamily="34" charset="0"/>
              <a:ea typeface="+mn-ea"/>
              <a:cs typeface="Calibri" panose="020F0502020204030204" pitchFamily="34" charset="0"/>
              <a:sym typeface="Trebuchet MS" panose="020B0603020202020204" pitchFamily="34" charset="0"/>
            </a:endParaRPr>
          </a:p>
        </p:txBody>
      </p:sp>
      <p:sp>
        <p:nvSpPr>
          <p:cNvPr id="13" name="Date Placeholder 2"/>
          <p:cNvSpPr>
            <a:spLocks noGrp="1"/>
          </p:cNvSpPr>
          <p:nvPr>
            <p:ph type="dt" sz="half" idx="12"/>
          </p:nvPr>
        </p:nvSpPr>
        <p:spPr>
          <a:xfrm>
            <a:off x="7912800" y="6405036"/>
            <a:ext cx="1033200"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a:p>
        </p:txBody>
      </p:sp>
      <p:sp>
        <p:nvSpPr>
          <p:cNvPr id="15" name="Title 1"/>
          <p:cNvSpPr>
            <a:spLocks noGrp="1"/>
          </p:cNvSpPr>
          <p:nvPr>
            <p:ph type="title" hasCustomPrompt="1"/>
          </p:nvPr>
        </p:nvSpPr>
        <p:spPr bwMode="black">
          <a:xfrm>
            <a:off x="630000" y="1785600"/>
            <a:ext cx="4946400" cy="3286800"/>
          </a:xfrm>
          <a:prstGeom prst="rect">
            <a:avLst/>
          </a:prstGeom>
        </p:spPr>
        <p:txBody>
          <a:bodyPr anchor="ctr">
            <a:noAutofit/>
          </a:bodyPr>
          <a:lstStyle>
            <a:lvl1pPr>
              <a:defRPr sz="3200">
                <a:solidFill>
                  <a:schemeClr val="bg1"/>
                </a:solidFill>
                <a:latin typeface="Merriweather" panose="00000500000000000000" pitchFamily="2"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374036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8439"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4" name="Shadow"/>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2376252"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65" name="ArrowPanelWhite"/>
          <p:cNvSpPr/>
          <p:nvPr userDrawn="1"/>
        </p:nvSpPr>
        <p:spPr bwMode="ltGray">
          <a:xfrm>
            <a:off x="0" y="0"/>
            <a:ext cx="3357450"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8"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3" name="Date Placeholder 4"/>
          <p:cNvSpPr>
            <a:spLocks noGrp="1"/>
          </p:cNvSpPr>
          <p:nvPr>
            <p:ph type="dt" sz="half" idx="10"/>
          </p:nvPr>
        </p:nvSpPr>
        <p:spPr>
          <a:xfrm>
            <a:off x="7912800" y="6405036"/>
            <a:ext cx="1033200" cy="153888"/>
          </a:xfrm>
          <a:prstGeom prst="rect">
            <a:avLst/>
          </a:prstGeo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0" name="Title 2"/>
          <p:cNvSpPr>
            <a:spLocks noGrp="1"/>
          </p:cNvSpPr>
          <p:nvPr>
            <p:ph type="title" hasCustomPrompt="1"/>
          </p:nvPr>
        </p:nvSpPr>
        <p:spPr>
          <a:xfrm>
            <a:off x="630000" y="2771845"/>
            <a:ext cx="1983600" cy="1314311"/>
          </a:xfrm>
          <a:prstGeom prst="rect">
            <a:avLst/>
          </a:prstGeom>
        </p:spPr>
        <p:txBody>
          <a:bodyPr anchor="ctr">
            <a:noAutofit/>
          </a:bodyPr>
          <a:lstStyle>
            <a:lvl1pPr>
              <a:defRPr sz="2400">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302378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9463"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5" name="ArrowPanelWhite"/>
          <p:cNvSpPr/>
          <p:nvPr userDrawn="1"/>
        </p:nvSpPr>
        <p:spPr bwMode="ltGray">
          <a:xfrm>
            <a:off x="0" y="0"/>
            <a:ext cx="3357450" cy="6859310"/>
          </a:xfrm>
          <a:custGeom>
            <a:avLst/>
            <a:gdLst>
              <a:gd name="connsiteX0" fmla="*/ 0 w 3357450"/>
              <a:gd name="connsiteY0" fmla="*/ 0 h 6859310"/>
              <a:gd name="connsiteX1" fmla="*/ 255600 w 3357450"/>
              <a:gd name="connsiteY1" fmla="*/ 0 h 6859310"/>
              <a:gd name="connsiteX2" fmla="*/ 255600 w 3357450"/>
              <a:gd name="connsiteY2" fmla="*/ 1310 h 6859310"/>
              <a:gd name="connsiteX3" fmla="*/ 2534071 w 3357450"/>
              <a:gd name="connsiteY3" fmla="*/ 1310 h 6859310"/>
              <a:gd name="connsiteX4" fmla="*/ 3357450 w 3357450"/>
              <a:gd name="connsiteY4" fmla="*/ 3430310 h 6859310"/>
              <a:gd name="connsiteX5" fmla="*/ 2534071 w 3357450"/>
              <a:gd name="connsiteY5" fmla="*/ 6859310 h 6859310"/>
              <a:gd name="connsiteX6" fmla="*/ 3600 w 3357450"/>
              <a:gd name="connsiteY6" fmla="*/ 6859310 h 6859310"/>
              <a:gd name="connsiteX7" fmla="*/ 3600 w 3357450"/>
              <a:gd name="connsiteY7" fmla="*/ 6858000 h 6859310"/>
              <a:gd name="connsiteX8" fmla="*/ 0 w 3357450"/>
              <a:gd name="connsiteY8" fmla="*/ 6858000 h 685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7450" h="6859310">
                <a:moveTo>
                  <a:pt x="0" y="0"/>
                </a:moveTo>
                <a:lnTo>
                  <a:pt x="255600" y="0"/>
                </a:lnTo>
                <a:lnTo>
                  <a:pt x="255600" y="1310"/>
                </a:lnTo>
                <a:lnTo>
                  <a:pt x="2534071" y="1310"/>
                </a:lnTo>
                <a:lnTo>
                  <a:pt x="3357450" y="3430310"/>
                </a:lnTo>
                <a:lnTo>
                  <a:pt x="2534071" y="6859310"/>
                </a:lnTo>
                <a:lnTo>
                  <a:pt x="3600" y="6859310"/>
                </a:lnTo>
                <a:lnTo>
                  <a:pt x="3600" y="6858000"/>
                </a:lnTo>
                <a:lnTo>
                  <a:pt x="0" y="6858000"/>
                </a:lnTo>
                <a:close/>
              </a:path>
            </a:pathLst>
          </a:custGeom>
          <a:solidFill>
            <a:srgbClr val="008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5" name="Title 4"/>
          <p:cNvSpPr>
            <a:spLocks noGrp="1"/>
          </p:cNvSpPr>
          <p:nvPr>
            <p:ph type="title" hasCustomPrompt="1"/>
          </p:nvPr>
        </p:nvSpPr>
        <p:spPr>
          <a:xfrm>
            <a:off x="630000" y="2771845"/>
            <a:ext cx="1983600" cy="1314311"/>
          </a:xfrm>
        </p:spPr>
        <p:txBody>
          <a:bodyPr anchor="ctr" anchorCtr="0">
            <a:noAutofit/>
          </a:bodyPr>
          <a:lstStyle>
            <a:lvl1pPr>
              <a:defRPr sz="2400">
                <a:solidFill>
                  <a:srgbClr val="FFFFFF"/>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4"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5" name="Date Placeholder 3"/>
          <p:cNvSpPr>
            <a:spLocks noGrp="1"/>
          </p:cNvSpPr>
          <p:nvPr>
            <p:ph type="dt" sz="half" idx="2"/>
          </p:nvPr>
        </p:nvSpPr>
        <p:spPr>
          <a:xfrm>
            <a:off x="7912800" y="6405036"/>
            <a:ext cx="1033200" cy="153888"/>
          </a:xfrm>
          <a:prstGeom prst="rect">
            <a:avLst/>
          </a:prstGeom>
        </p:spPr>
        <p:txBody>
          <a:bodyPr vert="horz" wrap="square" lIns="0" tIns="0" rIns="0" bIns="0" rtlCol="0" anchor="b">
            <a:spAutoFit/>
          </a:bodyP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16"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pic>
        <p:nvPicPr>
          <p:cNvPr id="11" name="Picture 10"/>
          <p:cNvPicPr>
            <a:picLocks noChangeAspect="1"/>
          </p:cNvPicPr>
          <p:nvPr userDrawn="1"/>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rot="120000">
            <a:off x="1409470" y="3402828"/>
            <a:ext cx="2694666" cy="3461745"/>
          </a:xfrm>
          <a:prstGeom prst="rect">
            <a:avLst/>
          </a:prstGeom>
        </p:spPr>
      </p:pic>
    </p:spTree>
    <p:extLst>
      <p:ext uri="{BB962C8B-B14F-4D97-AF65-F5344CB8AC3E}">
        <p14:creationId xmlns:p14="http://schemas.microsoft.com/office/powerpoint/2010/main" val="34743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0487"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32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1" name="Shadow"/>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3568437"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64" name="ArrowPanelWhite"/>
          <p:cNvSpPr>
            <a:spLocks noChangeArrowheads="1"/>
          </p:cNvSpPr>
          <p:nvPr userDrawn="1"/>
        </p:nvSpPr>
        <p:spPr bwMode="auto">
          <a:xfrm>
            <a:off x="-1" y="0"/>
            <a:ext cx="4461458"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0" name="Date Placeholder 7"/>
          <p:cNvSpPr>
            <a:spLocks noGrp="1"/>
          </p:cNvSpPr>
          <p:nvPr>
            <p:ph type="dt" sz="half" idx="11"/>
          </p:nvPr>
        </p:nvSpPr>
        <p:spPr>
          <a:xfrm>
            <a:off x="7912800" y="6405036"/>
            <a:ext cx="1033200" cy="153888"/>
          </a:xfrm>
          <a:prstGeom prst="rect">
            <a:avLst/>
          </a:prstGeo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0" name="Title 1"/>
          <p:cNvSpPr>
            <a:spLocks noGrp="1"/>
          </p:cNvSpPr>
          <p:nvPr>
            <p:ph type="title" hasCustomPrompt="1"/>
          </p:nvPr>
        </p:nvSpPr>
        <p:spPr>
          <a:xfrm>
            <a:off x="630000" y="1785600"/>
            <a:ext cx="3214800" cy="3286800"/>
          </a:xfrm>
          <a:prstGeom prst="rect">
            <a:avLst/>
          </a:prstGeom>
        </p:spPr>
        <p:txBody>
          <a:bodyPr anchor="ctr">
            <a:noAutofit/>
          </a:bodyPr>
          <a:lstStyle>
            <a:lvl1pPr>
              <a:defRPr sz="3200" b="0">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830385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079"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 y="0"/>
            <a:ext cx="9906000"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384860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1511"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32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4" name="ArrowPanelWhite"/>
          <p:cNvSpPr>
            <a:spLocks noChangeArrowheads="1"/>
          </p:cNvSpPr>
          <p:nvPr userDrawn="1"/>
        </p:nvSpPr>
        <p:spPr bwMode="auto">
          <a:xfrm>
            <a:off x="-1" y="0"/>
            <a:ext cx="4461458" cy="6858000"/>
          </a:xfrm>
          <a:custGeom>
            <a:avLst/>
            <a:gdLst>
              <a:gd name="connsiteX0" fmla="*/ 0 w 4461458"/>
              <a:gd name="connsiteY0" fmla="*/ 0 h 6858000"/>
              <a:gd name="connsiteX1" fmla="*/ 7374 w 4461458"/>
              <a:gd name="connsiteY1" fmla="*/ 0 h 6858000"/>
              <a:gd name="connsiteX2" fmla="*/ 267399 w 4461458"/>
              <a:gd name="connsiteY2" fmla="*/ 0 h 6858000"/>
              <a:gd name="connsiteX3" fmla="*/ 3759269 w 4461458"/>
              <a:gd name="connsiteY3" fmla="*/ 0 h 6858000"/>
              <a:gd name="connsiteX4" fmla="*/ 4461458 w 4461458"/>
              <a:gd name="connsiteY4" fmla="*/ 3429000 h 6858000"/>
              <a:gd name="connsiteX5" fmla="*/ 3759269 w 4461458"/>
              <a:gd name="connsiteY5" fmla="*/ 6858000 h 6858000"/>
              <a:gd name="connsiteX6" fmla="*/ 267399 w 4461458"/>
              <a:gd name="connsiteY6" fmla="*/ 6858000 h 6858000"/>
              <a:gd name="connsiteX7" fmla="*/ 7374 w 4461458"/>
              <a:gd name="connsiteY7" fmla="*/ 6858000 h 6858000"/>
              <a:gd name="connsiteX8" fmla="*/ 0 w 446145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458" h="6858000">
                <a:moveTo>
                  <a:pt x="0" y="0"/>
                </a:moveTo>
                <a:lnTo>
                  <a:pt x="7374" y="0"/>
                </a:lnTo>
                <a:lnTo>
                  <a:pt x="267399" y="0"/>
                </a:lnTo>
                <a:lnTo>
                  <a:pt x="3759269" y="0"/>
                </a:lnTo>
                <a:lnTo>
                  <a:pt x="4461458" y="3429000"/>
                </a:lnTo>
                <a:lnTo>
                  <a:pt x="3759269" y="6858000"/>
                </a:lnTo>
                <a:lnTo>
                  <a:pt x="267399" y="6858000"/>
                </a:lnTo>
                <a:lnTo>
                  <a:pt x="7374" y="6858000"/>
                </a:lnTo>
                <a:lnTo>
                  <a:pt x="0" y="6858000"/>
                </a:lnTo>
                <a:close/>
              </a:path>
            </a:pathLst>
          </a:custGeom>
          <a:solidFill>
            <a:srgbClr val="008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endParaRPr>
          </a:p>
        </p:txBody>
      </p:sp>
      <p:sp>
        <p:nvSpPr>
          <p:cNvPr id="20" name="Title 1"/>
          <p:cNvSpPr>
            <a:spLocks noGrp="1"/>
          </p:cNvSpPr>
          <p:nvPr>
            <p:ph type="title" hasCustomPrompt="1"/>
          </p:nvPr>
        </p:nvSpPr>
        <p:spPr>
          <a:xfrm>
            <a:off x="630000" y="1785600"/>
            <a:ext cx="3214800" cy="3286800"/>
          </a:xfrm>
          <a:prstGeom prst="rect">
            <a:avLst/>
          </a:prstGeom>
        </p:spPr>
        <p:txBody>
          <a:bodyPr anchor="ctr">
            <a:noAutofit/>
          </a:bodyPr>
          <a:lstStyle>
            <a:lvl1pPr>
              <a:defRPr sz="3200" b="0">
                <a:solidFill>
                  <a:srgbClr val="FFFFFF"/>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3"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4" name="Date Placeholder 3"/>
          <p:cNvSpPr>
            <a:spLocks noGrp="1"/>
          </p:cNvSpPr>
          <p:nvPr>
            <p:ph type="dt" sz="half" idx="2"/>
          </p:nvPr>
        </p:nvSpPr>
        <p:spPr>
          <a:xfrm>
            <a:off x="7912800" y="6405036"/>
            <a:ext cx="1033200" cy="153888"/>
          </a:xfrm>
          <a:prstGeom prst="rect">
            <a:avLst/>
          </a:prstGeom>
        </p:spPr>
        <p:txBody>
          <a:bodyPr vert="horz" wrap="square" lIns="0" tIns="0" rIns="0" bIns="0" rtlCol="0" anchor="b">
            <a:spAutoFit/>
          </a:bodyP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16"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pic>
        <p:nvPicPr>
          <p:cNvPr id="12" name="Picture 11"/>
          <p:cNvPicPr>
            <a:picLocks noChangeAspect="1"/>
          </p:cNvPicPr>
          <p:nvPr userDrawn="1"/>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2584622" y="3416300"/>
            <a:ext cx="2694666" cy="3441700"/>
          </a:xfrm>
          <a:prstGeom prst="rect">
            <a:avLst/>
          </a:prstGeom>
        </p:spPr>
      </p:pic>
    </p:spTree>
    <p:extLst>
      <p:ext uri="{BB962C8B-B14F-4D97-AF65-F5344CB8AC3E}">
        <p14:creationId xmlns:p14="http://schemas.microsoft.com/office/powerpoint/2010/main" val="2218705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0088C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2535"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1" name="Shadow"/>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4236264" y="358557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62" name="ArrowPanelWhite"/>
          <p:cNvSpPr/>
          <p:nvPr userDrawn="1"/>
        </p:nvSpPr>
        <p:spPr bwMode="white">
          <a:xfrm>
            <a:off x="2" y="0"/>
            <a:ext cx="5221051"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6"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3" name="Date Placeholder 4"/>
          <p:cNvSpPr>
            <a:spLocks noGrp="1"/>
          </p:cNvSpPr>
          <p:nvPr>
            <p:ph type="dt" sz="half" idx="10"/>
          </p:nvPr>
        </p:nvSpPr>
        <p:spPr>
          <a:xfrm>
            <a:off x="7912800" y="6405036"/>
            <a:ext cx="1033200" cy="153888"/>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3" name="Title 2"/>
          <p:cNvSpPr>
            <a:spLocks noGrp="1"/>
          </p:cNvSpPr>
          <p:nvPr>
            <p:ph type="title" hasCustomPrompt="1"/>
          </p:nvPr>
        </p:nvSpPr>
        <p:spPr>
          <a:xfrm>
            <a:off x="630001" y="622800"/>
            <a:ext cx="3697150" cy="332399"/>
          </a:xfrm>
          <a:prstGeom prst="rect">
            <a:avLst/>
          </a:prstGeom>
        </p:spPr>
        <p:txBody>
          <a:bodyPr/>
          <a:lstStyle>
            <a:lvl1pPr>
              <a:defRPr>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2762061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3559"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2" name="ArrowPanelWhite"/>
          <p:cNvSpPr/>
          <p:nvPr userDrawn="1"/>
        </p:nvSpPr>
        <p:spPr bwMode="white">
          <a:xfrm>
            <a:off x="2" y="0"/>
            <a:ext cx="5221051" cy="6858000"/>
          </a:xfrm>
          <a:custGeom>
            <a:avLst/>
            <a:gdLst>
              <a:gd name="connsiteX0" fmla="*/ 0 w 5221051"/>
              <a:gd name="connsiteY0" fmla="*/ 0 h 6858000"/>
              <a:gd name="connsiteX1" fmla="*/ 4397672 w 5221051"/>
              <a:gd name="connsiteY1" fmla="*/ 0 h 6858000"/>
              <a:gd name="connsiteX2" fmla="*/ 5221051 w 5221051"/>
              <a:gd name="connsiteY2" fmla="*/ 3429000 h 6858000"/>
              <a:gd name="connsiteX3" fmla="*/ 4397672 w 5221051"/>
              <a:gd name="connsiteY3" fmla="*/ 6858000 h 6858000"/>
              <a:gd name="connsiteX4" fmla="*/ 0 w 522105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051" h="6858000">
                <a:moveTo>
                  <a:pt x="0" y="0"/>
                </a:moveTo>
                <a:lnTo>
                  <a:pt x="4397672" y="0"/>
                </a:lnTo>
                <a:lnTo>
                  <a:pt x="5221051" y="3429000"/>
                </a:lnTo>
                <a:lnTo>
                  <a:pt x="4397672" y="6858000"/>
                </a:lnTo>
                <a:lnTo>
                  <a:pt x="0" y="6858000"/>
                </a:lnTo>
                <a:close/>
              </a:path>
            </a:pathLst>
          </a:custGeom>
          <a:solidFill>
            <a:srgbClr val="008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3" name="Title 2"/>
          <p:cNvSpPr>
            <a:spLocks noGrp="1"/>
          </p:cNvSpPr>
          <p:nvPr>
            <p:ph type="title" hasCustomPrompt="1"/>
          </p:nvPr>
        </p:nvSpPr>
        <p:spPr>
          <a:xfrm>
            <a:off x="630001" y="622800"/>
            <a:ext cx="3697150" cy="332399"/>
          </a:xfrm>
          <a:prstGeom prst="rect">
            <a:avLst/>
          </a:prstGeom>
        </p:spPr>
        <p:txBody>
          <a:bodyPr/>
          <a:lstStyle>
            <a:lvl1pPr>
              <a:defRPr>
                <a:solidFill>
                  <a:srgbClr val="FFFFFF"/>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2"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4" name="Date Placeholder 3"/>
          <p:cNvSpPr>
            <a:spLocks noGrp="1"/>
          </p:cNvSpPr>
          <p:nvPr>
            <p:ph type="dt" sz="half" idx="2"/>
          </p:nvPr>
        </p:nvSpPr>
        <p:spPr>
          <a:xfrm>
            <a:off x="7912800" y="6405036"/>
            <a:ext cx="1033200" cy="153888"/>
          </a:xfrm>
          <a:prstGeom prst="rect">
            <a:avLst/>
          </a:prstGeom>
        </p:spPr>
        <p:txBody>
          <a:bodyPr vert="horz" wrap="square" lIns="0" tIns="0" rIns="0" bIns="0" rtlCol="0" anchor="b">
            <a:spAutoFit/>
          </a:bodyP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15"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pic>
        <p:nvPicPr>
          <p:cNvPr id="11" name="Picture 10"/>
          <p:cNvPicPr>
            <a:picLocks noChangeAspect="1"/>
          </p:cNvPicPr>
          <p:nvPr userDrawn="1"/>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rot="120000">
            <a:off x="3286096" y="3407803"/>
            <a:ext cx="2694666" cy="3456551"/>
          </a:xfrm>
          <a:prstGeom prst="rect">
            <a:avLst/>
          </a:prstGeom>
        </p:spPr>
      </p:pic>
    </p:spTree>
    <p:extLst>
      <p:ext uri="{BB962C8B-B14F-4D97-AF65-F5344CB8AC3E}">
        <p14:creationId xmlns:p14="http://schemas.microsoft.com/office/powerpoint/2010/main" val="253624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0088C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4583" name="think-cell Folie" r:id="rId6" imgW="270" imgH="270" progId="TCLayout.ActiveDocument.1">
                  <p:embed/>
                </p:oleObj>
              </mc:Choice>
              <mc:Fallback>
                <p:oleObj name="think-cell Folie" r:id="rId6" imgW="270" imgH="270" progId="TCLayout.ActiveDocument.1">
                  <p:embed/>
                  <p:pic>
                    <p:nvPicPr>
                      <p:cNvPr id="3" name="Object 2"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1" name="Shadow"/>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5846452" y="358557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62" name="ArrowPanelWhite"/>
          <p:cNvSpPr/>
          <p:nvPr userDrawn="1"/>
        </p:nvSpPr>
        <p:spPr bwMode="white">
          <a:xfrm>
            <a:off x="0" y="0"/>
            <a:ext cx="6802350"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5"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3" name="Date Placeholder 4"/>
          <p:cNvSpPr>
            <a:spLocks noGrp="1"/>
          </p:cNvSpPr>
          <p:nvPr>
            <p:ph type="dt" sz="half" idx="10"/>
          </p:nvPr>
        </p:nvSpPr>
        <p:spPr>
          <a:xfrm>
            <a:off x="7912800" y="6405036"/>
            <a:ext cx="1033200" cy="153888"/>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2" name="Title 1"/>
          <p:cNvSpPr>
            <a:spLocks noGrp="1"/>
          </p:cNvSpPr>
          <p:nvPr>
            <p:ph type="title" hasCustomPrompt="1"/>
          </p:nvPr>
        </p:nvSpPr>
        <p:spPr>
          <a:xfrm>
            <a:off x="630000" y="622800"/>
            <a:ext cx="4948249" cy="332399"/>
          </a:xfrm>
          <a:prstGeom prst="rect">
            <a:avLst/>
          </a:prstGeom>
        </p:spPr>
        <p:txBody>
          <a:bodyPr/>
          <a:lstStyle>
            <a:lvl1pPr>
              <a:defRPr>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3567667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5607" name="think-cell Folie" r:id="rId6" imgW="270" imgH="270" progId="TCLayout.ActiveDocument.1">
                  <p:embed/>
                </p:oleObj>
              </mc:Choice>
              <mc:Fallback>
                <p:oleObj name="think-cell Folie" r:id="rId6" imgW="270" imgH="270" progId="TCLayout.ActiveDocument.1">
                  <p:embed/>
                  <p:pic>
                    <p:nvPicPr>
                      <p:cNvPr id="3" name="Object 2"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2" name="ArrowPanelWhite"/>
          <p:cNvSpPr/>
          <p:nvPr userDrawn="1"/>
        </p:nvSpPr>
        <p:spPr bwMode="white">
          <a:xfrm>
            <a:off x="0" y="0"/>
            <a:ext cx="6802350"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solidFill>
            <a:srgbClr val="0088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2" name="Title 1"/>
          <p:cNvSpPr>
            <a:spLocks noGrp="1"/>
          </p:cNvSpPr>
          <p:nvPr>
            <p:ph type="title" hasCustomPrompt="1"/>
          </p:nvPr>
        </p:nvSpPr>
        <p:spPr>
          <a:xfrm>
            <a:off x="630000" y="622800"/>
            <a:ext cx="4948249" cy="332399"/>
          </a:xfrm>
          <a:prstGeom prst="rect">
            <a:avLst/>
          </a:prstGeom>
        </p:spPr>
        <p:txBody>
          <a:bodyPr/>
          <a:lstStyle>
            <a:lvl1pPr>
              <a:defRPr>
                <a:solidFill>
                  <a:srgbClr val="FFFFFF"/>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2"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4" name="Date Placeholder 3"/>
          <p:cNvSpPr>
            <a:spLocks noGrp="1"/>
          </p:cNvSpPr>
          <p:nvPr>
            <p:ph type="dt" sz="half" idx="2"/>
          </p:nvPr>
        </p:nvSpPr>
        <p:spPr>
          <a:xfrm>
            <a:off x="7912800" y="6405036"/>
            <a:ext cx="1033200" cy="153888"/>
          </a:xfrm>
          <a:prstGeom prst="rect">
            <a:avLst/>
          </a:prstGeom>
        </p:spPr>
        <p:txBody>
          <a:bodyPr vert="horz" wrap="square" lIns="0" tIns="0" rIns="0" bIns="0" rtlCol="0" anchor="b">
            <a:spAutoFit/>
          </a:bodyP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15"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pic>
        <p:nvPicPr>
          <p:cNvPr id="18" name="Picture 17"/>
          <p:cNvPicPr>
            <a:picLocks noChangeAspect="1"/>
          </p:cNvPicPr>
          <p:nvPr userDrawn="1"/>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rot="120000">
            <a:off x="4880687" y="3407803"/>
            <a:ext cx="2694666" cy="3456551"/>
          </a:xfrm>
          <a:prstGeom prst="rect">
            <a:avLst/>
          </a:prstGeom>
        </p:spPr>
      </p:pic>
    </p:spTree>
    <p:extLst>
      <p:ext uri="{BB962C8B-B14F-4D97-AF65-F5344CB8AC3E}">
        <p14:creationId xmlns:p14="http://schemas.microsoft.com/office/powerpoint/2010/main" val="3563802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6631" name="think-cell Folie" r:id="rId5" imgW="270" imgH="270" progId="TCLayout.ActiveDocument.1">
                  <p:embed/>
                </p:oleObj>
              </mc:Choice>
              <mc:Fallback>
                <p:oleObj name="think-cell Folie" r:id="rId5" imgW="270" imgH="270" progId="TCLayout.ActiveDocument.1">
                  <p:embed/>
                  <p:pic>
                    <p:nvPicPr>
                      <p:cNvPr id="2" name="Object 1" hidden="1"/>
                      <p:cNvPicPr/>
                      <p:nvPr/>
                    </p:nvPicPr>
                    <p:blipFill>
                      <a:blip r:embed="rId6"/>
                      <a:stretch>
                        <a:fillRect/>
                      </a:stretch>
                    </p:blipFill>
                    <p:spPr>
                      <a:xfrm>
                        <a:off x="1291" y="1589"/>
                        <a:ext cx="1289"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a:p>
        </p:txBody>
      </p:sp>
      <p:sp>
        <p:nvSpPr>
          <p:cNvPr id="6" name="FooterSimple" hidden="1"/>
          <p:cNvSpPr txBox="1"/>
          <p:nvPr userDrawn="1">
            <p:custDataLst>
              <p:tags r:id="rId3"/>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2011508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 Kontakt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7655" name="think-cell Folie" r:id="rId4" imgW="270" imgH="270" progId="TCLayout.ActiveDocument.1">
                  <p:embed/>
                </p:oleObj>
              </mc:Choice>
              <mc:Fallback>
                <p:oleObj name="think-cell Folie" r:id="rId4" imgW="270" imgH="270" progId="TCLayout.ActiveDocument.1">
                  <p:embed/>
                  <p:pic>
                    <p:nvPicPr>
                      <p:cNvPr id="2" name="Object 1" hidden="1"/>
                      <p:cNvPicPr/>
                      <p:nvPr/>
                    </p:nvPicPr>
                    <p:blipFill>
                      <a:blip r:embed="rId5"/>
                      <a:stretch>
                        <a:fillRect/>
                      </a:stretch>
                    </p:blipFill>
                    <p:spPr>
                      <a:xfrm>
                        <a:off x="1291" y="1589"/>
                        <a:ext cx="1289" cy="1587"/>
                      </a:xfrm>
                      <a:prstGeom prst="rect">
                        <a:avLst/>
                      </a:prstGeom>
                    </p:spPr>
                  </p:pic>
                </p:oleObj>
              </mc:Fallback>
            </mc:AlternateContent>
          </a:graphicData>
        </a:graphic>
      </p:graphicFrame>
      <p:sp>
        <p:nvSpPr>
          <p:cNvPr id="6" name="Text Placeholder 5"/>
          <p:cNvSpPr>
            <a:spLocks noGrp="1"/>
          </p:cNvSpPr>
          <p:nvPr>
            <p:ph type="body" sz="quarter" idx="12" hasCustomPrompt="1"/>
          </p:nvPr>
        </p:nvSpPr>
        <p:spPr>
          <a:xfrm>
            <a:off x="630000" y="1626429"/>
            <a:ext cx="4276760" cy="345246"/>
          </a:xfrm>
        </p:spPr>
        <p:txBody>
          <a:bodyPr/>
          <a:lstStyle>
            <a:lvl1pPr>
              <a:defRPr sz="1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Vorname Nachname</a:t>
            </a:r>
          </a:p>
        </p:txBody>
      </p:sp>
      <p:sp>
        <p:nvSpPr>
          <p:cNvPr id="14" name="Text Placeholder 5"/>
          <p:cNvSpPr>
            <a:spLocks noGrp="1"/>
          </p:cNvSpPr>
          <p:nvPr>
            <p:ph type="body" sz="quarter" idx="13" hasCustomPrompt="1"/>
          </p:nvPr>
        </p:nvSpPr>
        <p:spPr>
          <a:xfrm>
            <a:off x="5000440" y="1626429"/>
            <a:ext cx="4276760" cy="345246"/>
          </a:xfrm>
        </p:spPr>
        <p:txBody>
          <a:bodyPr/>
          <a:lstStyle>
            <a:lvl1pPr>
              <a:defRPr sz="1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Vorname Nachname</a:t>
            </a:r>
          </a:p>
        </p:txBody>
      </p:sp>
      <p:sp>
        <p:nvSpPr>
          <p:cNvPr id="20" name="Text Placeholder 17"/>
          <p:cNvSpPr>
            <a:spLocks noGrp="1"/>
          </p:cNvSpPr>
          <p:nvPr>
            <p:ph type="body" sz="quarter" idx="15" hasCustomPrompt="1"/>
          </p:nvPr>
        </p:nvSpPr>
        <p:spPr>
          <a:xfrm>
            <a:off x="5231024" y="2076449"/>
            <a:ext cx="4046176" cy="2219325"/>
          </a:xfrm>
        </p:spPr>
        <p:txBody>
          <a:bodyPr/>
          <a:lstStyle>
            <a:lvl1pPr>
              <a:lnSpc>
                <a:spcPct val="100000"/>
              </a:lnSpc>
              <a:spcAft>
                <a:spcPts val="0"/>
              </a:spcAft>
              <a:defRPr sz="1400">
                <a:latin typeface="Open Sans" panose="020B0606030504020204" pitchFamily="34" charset="0"/>
                <a:ea typeface="Open Sans" panose="020B0606030504020204" pitchFamily="34" charset="0"/>
                <a:cs typeface="Open Sans" panose="020B0606030504020204" pitchFamily="34" charset="0"/>
              </a:defRPr>
            </a:lvl1pPr>
            <a:lvl5pPr>
              <a:lnSpc>
                <a:spcPct val="100000"/>
              </a:lnSpc>
              <a:spcAft>
                <a:spcPts val="0"/>
              </a:spcAft>
              <a:defRPr sz="1400"/>
            </a:lvl5pPr>
          </a:lstStyle>
          <a:p>
            <a:pPr lvl="0"/>
            <a:r>
              <a:rPr lang="de-DE" dirty="0"/>
              <a:t>Funktion </a:t>
            </a:r>
          </a:p>
          <a:p>
            <a:pPr lvl="0"/>
            <a:r>
              <a:rPr lang="de-DE" dirty="0"/>
              <a:t>Organisationseinheit (z. B. JOBLINGE </a:t>
            </a:r>
            <a:r>
              <a:rPr lang="de-DE" dirty="0" err="1"/>
              <a:t>gAG</a:t>
            </a:r>
            <a:r>
              <a:rPr lang="de-DE" dirty="0"/>
              <a:t>, Do)</a:t>
            </a:r>
          </a:p>
          <a:p>
            <a:pPr lvl="0"/>
            <a:r>
              <a:rPr lang="de-DE" dirty="0"/>
              <a:t>Straße, Nr.</a:t>
            </a:r>
          </a:p>
          <a:p>
            <a:pPr lvl="0"/>
            <a:r>
              <a:rPr lang="de-DE" dirty="0"/>
              <a:t>PLZ Stadt</a:t>
            </a:r>
          </a:p>
          <a:p>
            <a:pPr lvl="0"/>
            <a:r>
              <a:rPr lang="de-DE" dirty="0"/>
              <a:t>Tel.</a:t>
            </a:r>
          </a:p>
          <a:p>
            <a:pPr lvl="0"/>
            <a:r>
              <a:rPr lang="de-DE" dirty="0"/>
              <a:t>Mobil</a:t>
            </a:r>
          </a:p>
          <a:p>
            <a:pPr lvl="0"/>
            <a:r>
              <a:rPr lang="de-DE" dirty="0"/>
              <a:t>Email </a:t>
            </a:r>
          </a:p>
          <a:p>
            <a:pPr lvl="4"/>
            <a:endParaRPr lang="de-DE" dirty="0"/>
          </a:p>
        </p:txBody>
      </p:sp>
      <p:grpSp>
        <p:nvGrpSpPr>
          <p:cNvPr id="21" name="Gruppierung 8"/>
          <p:cNvGrpSpPr/>
          <p:nvPr userDrawn="1"/>
        </p:nvGrpSpPr>
        <p:grpSpPr>
          <a:xfrm flipV="1">
            <a:off x="630936" y="4666946"/>
            <a:ext cx="9275064" cy="335359"/>
            <a:chOff x="647700" y="4388678"/>
            <a:chExt cx="6604000" cy="0"/>
          </a:xfrm>
        </p:grpSpPr>
        <p:cxnSp>
          <p:nvCxnSpPr>
            <p:cNvPr id="22" name="Gerade Verbindung 9"/>
            <p:cNvCxnSpPr/>
            <p:nvPr/>
          </p:nvCxnSpPr>
          <p:spPr>
            <a:xfrm>
              <a:off x="647700" y="4388678"/>
              <a:ext cx="825500" cy="0"/>
            </a:xfrm>
            <a:prstGeom prst="line">
              <a:avLst/>
            </a:prstGeom>
            <a:ln w="19050" cap="rnd">
              <a:solidFill>
                <a:srgbClr val="59B5DA"/>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Gerade Verbindung 10"/>
            <p:cNvCxnSpPr/>
            <p:nvPr/>
          </p:nvCxnSpPr>
          <p:spPr>
            <a:xfrm>
              <a:off x="1473200" y="4388678"/>
              <a:ext cx="5778500" cy="0"/>
            </a:xfrm>
            <a:prstGeom prst="line">
              <a:avLst/>
            </a:prstGeom>
            <a:ln w="19050" cap="rnd">
              <a:solidFill>
                <a:srgbClr val="E3E3DA"/>
              </a:solidFill>
              <a:prstDash val="solid"/>
              <a:round/>
            </a:ln>
          </p:spPr>
          <p:style>
            <a:lnRef idx="1">
              <a:schemeClr val="accent1"/>
            </a:lnRef>
            <a:fillRef idx="0">
              <a:schemeClr val="accent1"/>
            </a:fillRef>
            <a:effectRef idx="0">
              <a:schemeClr val="accent1"/>
            </a:effectRef>
            <a:fontRef idx="minor">
              <a:schemeClr val="tx1"/>
            </a:fontRef>
          </p:style>
        </p:cxnSp>
      </p:grpSp>
      <p:sp>
        <p:nvSpPr>
          <p:cNvPr id="24" name="Rectangle 23"/>
          <p:cNvSpPr/>
          <p:nvPr userDrawn="1"/>
        </p:nvSpPr>
        <p:spPr bwMode="auto">
          <a:xfrm>
            <a:off x="630000" y="4617418"/>
            <a:ext cx="8647200" cy="383665"/>
          </a:xfrm>
          <a:prstGeom prst="rect">
            <a:avLst/>
          </a:prstGeom>
          <a:noFill/>
          <a:ln w="9525" cap="flat" cmpd="sng" algn="ctr">
            <a:noFill/>
            <a:prstDash val="solid"/>
            <a:round/>
            <a:headEnd type="none" w="lg" len="lg"/>
            <a:tailEnd type="none" w="lg" len="lg"/>
          </a:ln>
          <a:effectLst/>
          <a:extLst>
            <a:ext uri="{909E8E84-426E-40DD-AFC4-6F175D3DCCD1}">
              <a14:hiddenFill xmlns:a14="http://schemas.microsoft.com/office/drawing/2010/main">
                <a:solidFill>
                  <a:srgbClr val="D2E0E6"/>
                </a:solidFill>
              </a14:hiddenFill>
            </a:ext>
            <a:ext uri="{91240B29-F687-4F45-9708-019B960494DF}">
              <a14:hiddenLine xmlns:a14="http://schemas.microsoft.com/office/drawing/2010/main" w="9525" cap="flat" cmpd="sng" algn="ctr">
                <a:solidFill>
                  <a:srgbClr val="D2E0E6"/>
                </a:solidFill>
                <a:prstDash val="solid"/>
                <a:round/>
                <a:headEnd type="none" w="lg" len="lg"/>
                <a:tailEnd type="none" w="lg" len="lg"/>
              </a14:hiddenLine>
            </a:ext>
          </a:extLst>
        </p:spPr>
        <p:txBody>
          <a:bodyPr vert="horz" wrap="none" lIns="91440" tIns="91440" rIns="91440" bIns="91440" numCol="1" rtlCol="0" anchor="ctr" anchorCtr="0" compatLnSpc="1">
            <a:prstTxWarp prst="textNoShape">
              <a:avLst/>
            </a:prstTxWarp>
          </a:bodyPr>
          <a:lstStyle/>
          <a:p>
            <a:pPr marL="1588" algn="l">
              <a:spcAft>
                <a:spcPts val="1200"/>
              </a:spcAft>
              <a:tabLst>
                <a:tab pos="3230563" algn="l"/>
              </a:tabLst>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Spendenkonto</a:t>
            </a:r>
            <a:endPar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3"/>
          <p:cNvSpPr txBox="1">
            <a:spLocks noChangeArrowheads="1"/>
          </p:cNvSpPr>
          <p:nvPr userDrawn="1"/>
        </p:nvSpPr>
        <p:spPr>
          <a:xfrm>
            <a:off x="868724" y="5058405"/>
            <a:ext cx="1097236" cy="1099508"/>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nSpc>
                <a:spcPct val="100000"/>
              </a:lnSpc>
              <a:spcBef>
                <a:spcPts val="0"/>
              </a:spcBef>
              <a:spcAft>
                <a:spcPts val="300"/>
              </a:spcAft>
              <a:tabLst>
                <a:tab pos="1438275" algn="l"/>
                <a:tab pos="3230563" algn="l"/>
              </a:tabLst>
            </a:pPr>
            <a:r>
              <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Empfänger:</a:t>
            </a:r>
          </a:p>
          <a:p>
            <a:pPr>
              <a:lnSpc>
                <a:spcPct val="100000"/>
              </a:lnSpc>
              <a:spcBef>
                <a:spcPts val="0"/>
              </a:spcBef>
              <a:spcAft>
                <a:spcPts val="300"/>
              </a:spcAft>
              <a:tabLst>
                <a:tab pos="1438275" algn="l"/>
                <a:tab pos="3230563" algn="l"/>
              </a:tabLst>
            </a:pPr>
            <a:r>
              <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Kontonummer:</a:t>
            </a:r>
          </a:p>
          <a:p>
            <a:pPr>
              <a:lnSpc>
                <a:spcPct val="100000"/>
              </a:lnSpc>
              <a:spcBef>
                <a:spcPts val="0"/>
              </a:spcBef>
              <a:spcAft>
                <a:spcPts val="300"/>
              </a:spcAft>
              <a:tabLst>
                <a:tab pos="1438275" algn="l"/>
                <a:tab pos="3230563" algn="l"/>
              </a:tabLst>
            </a:pPr>
            <a:r>
              <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Bankleitzahl:</a:t>
            </a:r>
          </a:p>
          <a:p>
            <a:pPr>
              <a:lnSpc>
                <a:spcPct val="100000"/>
              </a:lnSpc>
              <a:spcBef>
                <a:spcPts val="0"/>
              </a:spcBef>
              <a:spcAft>
                <a:spcPts val="300"/>
              </a:spcAft>
              <a:tabLst>
                <a:tab pos="1438275" algn="l"/>
                <a:tab pos="3230563" algn="l"/>
              </a:tabLst>
            </a:pPr>
            <a:r>
              <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IBAN:</a:t>
            </a:r>
          </a:p>
          <a:p>
            <a:pPr>
              <a:lnSpc>
                <a:spcPct val="100000"/>
              </a:lnSpc>
              <a:spcBef>
                <a:spcPts val="0"/>
              </a:spcBef>
              <a:spcAft>
                <a:spcPts val="300"/>
              </a:spcAft>
              <a:tabLst>
                <a:tab pos="1438275" algn="l"/>
                <a:tab pos="3230563" algn="l"/>
              </a:tabLst>
            </a:pPr>
            <a:r>
              <a:rPr lang="de-DE"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BIC:</a:t>
            </a:r>
          </a:p>
        </p:txBody>
      </p:sp>
      <p:sp>
        <p:nvSpPr>
          <p:cNvPr id="26" name="Text Placeholder 17"/>
          <p:cNvSpPr>
            <a:spLocks noGrp="1"/>
          </p:cNvSpPr>
          <p:nvPr>
            <p:ph type="body" sz="quarter" idx="16" hasCustomPrompt="1"/>
          </p:nvPr>
        </p:nvSpPr>
        <p:spPr>
          <a:xfrm>
            <a:off x="2286000" y="5058405"/>
            <a:ext cx="2628901" cy="1099508"/>
          </a:xfrm>
        </p:spPr>
        <p:txBody>
          <a:bodyPr/>
          <a:lstStyle>
            <a:lvl1pPr>
              <a:lnSpc>
                <a:spcPct val="100000"/>
              </a:lnSpc>
              <a:spcAft>
                <a:spcPts val="300"/>
              </a:spcAft>
              <a:defRPr sz="1200">
                <a:latin typeface="Open Sans" panose="020B0606030504020204" pitchFamily="34" charset="0"/>
                <a:ea typeface="Open Sans" panose="020B0606030504020204" pitchFamily="34" charset="0"/>
                <a:cs typeface="Open Sans" panose="020B0606030504020204" pitchFamily="34" charset="0"/>
              </a:defRPr>
            </a:lvl1pPr>
            <a:lvl5pPr>
              <a:lnSpc>
                <a:spcPct val="100000"/>
              </a:lnSpc>
              <a:spcAft>
                <a:spcPts val="300"/>
              </a:spcAft>
              <a:defRPr sz="1200"/>
            </a:lvl5pPr>
          </a:lstStyle>
          <a:p>
            <a:pPr>
              <a:spcBef>
                <a:spcPts val="0"/>
              </a:spcBef>
              <a:tabLst>
                <a:tab pos="1438275" algn="l"/>
                <a:tab pos="3230563" algn="l"/>
              </a:tabLst>
            </a:pPr>
            <a:r>
              <a:rPr lang="de-DE" dirty="0">
                <a:solidFill>
                  <a:srgbClr val="000000"/>
                </a:solidFill>
                <a:ea typeface="MS PGothic" pitchFamily="34" charset="-128"/>
              </a:rPr>
              <a:t>JOBLINGE Stiftung</a:t>
            </a:r>
          </a:p>
          <a:p>
            <a:pPr>
              <a:spcBef>
                <a:spcPts val="0"/>
              </a:spcBef>
              <a:tabLst>
                <a:tab pos="1438275" algn="l"/>
                <a:tab pos="3230563" algn="l"/>
              </a:tabLst>
            </a:pPr>
            <a:r>
              <a:rPr lang="de-DE" dirty="0">
                <a:solidFill>
                  <a:srgbClr val="000000"/>
                </a:solidFill>
                <a:ea typeface="MS PGothic" pitchFamily="34" charset="-128"/>
              </a:rPr>
              <a:t>16542466</a:t>
            </a:r>
          </a:p>
          <a:p>
            <a:pPr>
              <a:spcBef>
                <a:spcPts val="0"/>
              </a:spcBef>
              <a:tabLst>
                <a:tab pos="1438275" algn="l"/>
                <a:tab pos="3230563" algn="l"/>
              </a:tabLst>
            </a:pPr>
            <a:r>
              <a:rPr lang="de-DE" dirty="0">
                <a:solidFill>
                  <a:srgbClr val="000000"/>
                </a:solidFill>
                <a:ea typeface="MS PGothic" pitchFamily="34" charset="-128"/>
              </a:rPr>
              <a:t>30220190</a:t>
            </a:r>
          </a:p>
          <a:p>
            <a:pPr>
              <a:spcBef>
                <a:spcPts val="0"/>
              </a:spcBef>
              <a:tabLst>
                <a:tab pos="1438275" algn="l"/>
                <a:tab pos="3230563" algn="l"/>
              </a:tabLst>
            </a:pPr>
            <a:r>
              <a:rPr lang="de-DE" dirty="0">
                <a:solidFill>
                  <a:srgbClr val="000000"/>
                </a:solidFill>
                <a:ea typeface="ＭＳ Ｐゴシック"/>
              </a:rPr>
              <a:t>DE68302201900016542466 </a:t>
            </a:r>
            <a:endParaRPr lang="de-DE" dirty="0">
              <a:solidFill>
                <a:srgbClr val="000000"/>
              </a:solidFill>
              <a:ea typeface="MS PGothic" pitchFamily="34" charset="-128"/>
            </a:endParaRPr>
          </a:p>
          <a:p>
            <a:pPr>
              <a:spcBef>
                <a:spcPts val="0"/>
              </a:spcBef>
              <a:tabLst>
                <a:tab pos="1438275" algn="l"/>
                <a:tab pos="3230563" algn="l"/>
              </a:tabLst>
            </a:pPr>
            <a:r>
              <a:rPr lang="de-DE" dirty="0">
                <a:solidFill>
                  <a:srgbClr val="000000"/>
                </a:solidFill>
                <a:ea typeface="ＭＳ Ｐゴシック"/>
              </a:rPr>
              <a:t>HYVEDEMM414</a:t>
            </a:r>
          </a:p>
          <a:p>
            <a:pPr lvl="4"/>
            <a:endParaRPr lang="de-DE" dirty="0"/>
          </a:p>
        </p:txBody>
      </p:sp>
      <p:pic>
        <p:nvPicPr>
          <p:cNvPr id="30"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820322" y="5094119"/>
            <a:ext cx="1456878" cy="101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7"/>
          <p:cNvSpPr>
            <a:spLocks noGrp="1"/>
          </p:cNvSpPr>
          <p:nvPr>
            <p:ph type="body" sz="quarter" idx="17" hasCustomPrompt="1"/>
          </p:nvPr>
        </p:nvSpPr>
        <p:spPr>
          <a:xfrm>
            <a:off x="860584" y="2076449"/>
            <a:ext cx="4046176" cy="2219325"/>
          </a:xfrm>
        </p:spPr>
        <p:txBody>
          <a:bodyPr/>
          <a:lstStyle>
            <a:lvl1pPr>
              <a:lnSpc>
                <a:spcPct val="100000"/>
              </a:lnSpc>
              <a:spcAft>
                <a:spcPts val="0"/>
              </a:spcAft>
              <a:defRPr sz="1400">
                <a:latin typeface="Open Sans" panose="020B0606030504020204" pitchFamily="34" charset="0"/>
                <a:ea typeface="Open Sans" panose="020B0606030504020204" pitchFamily="34" charset="0"/>
                <a:cs typeface="Open Sans" panose="020B0606030504020204" pitchFamily="34" charset="0"/>
              </a:defRPr>
            </a:lvl1pPr>
            <a:lvl5pPr>
              <a:lnSpc>
                <a:spcPct val="100000"/>
              </a:lnSpc>
              <a:spcAft>
                <a:spcPts val="0"/>
              </a:spcAft>
              <a:defRPr sz="1400"/>
            </a:lvl5pPr>
          </a:lstStyle>
          <a:p>
            <a:pPr lvl="0"/>
            <a:r>
              <a:rPr lang="de-DE" dirty="0"/>
              <a:t>Funktion </a:t>
            </a:r>
          </a:p>
          <a:p>
            <a:pPr lvl="0"/>
            <a:r>
              <a:rPr lang="de-DE" dirty="0"/>
              <a:t>Organisationseinheit (z. B. JOBLINGE </a:t>
            </a:r>
            <a:r>
              <a:rPr lang="de-DE" dirty="0" err="1"/>
              <a:t>gAG</a:t>
            </a:r>
            <a:r>
              <a:rPr lang="de-DE" dirty="0"/>
              <a:t>, Do)</a:t>
            </a:r>
          </a:p>
          <a:p>
            <a:pPr lvl="0"/>
            <a:r>
              <a:rPr lang="de-DE" dirty="0"/>
              <a:t>Straße, Nr.</a:t>
            </a:r>
          </a:p>
          <a:p>
            <a:pPr lvl="0"/>
            <a:r>
              <a:rPr lang="de-DE" dirty="0"/>
              <a:t>PLZ Stadt</a:t>
            </a:r>
          </a:p>
          <a:p>
            <a:pPr lvl="0"/>
            <a:r>
              <a:rPr lang="de-DE" dirty="0"/>
              <a:t>Tel.</a:t>
            </a:r>
          </a:p>
          <a:p>
            <a:pPr lvl="0"/>
            <a:r>
              <a:rPr lang="de-DE" dirty="0"/>
              <a:t>Mobil</a:t>
            </a:r>
          </a:p>
          <a:p>
            <a:pPr lvl="0"/>
            <a:r>
              <a:rPr lang="de-DE" dirty="0"/>
              <a:t>Email </a:t>
            </a:r>
          </a:p>
          <a:p>
            <a:pPr lvl="4"/>
            <a:endParaRPr lang="de-DE" dirty="0"/>
          </a:p>
        </p:txBody>
      </p:sp>
      <p:sp>
        <p:nvSpPr>
          <p:cNvPr id="18" name="TextBox 17"/>
          <p:cNvSpPr txBox="1"/>
          <p:nvPr userDrawn="1"/>
        </p:nvSpPr>
        <p:spPr>
          <a:xfrm>
            <a:off x="629632" y="620841"/>
            <a:ext cx="8647568" cy="664797"/>
          </a:xfrm>
          <a:prstGeom prst="rect">
            <a:avLst/>
          </a:prstGeom>
          <a:extLst>
            <a:ext uri="{53640926-AAD7-44D8-BBD7-CCE9431645EC}">
              <a14:shadowObscured xmlns:a14="http://schemas.microsoft.com/office/drawing/2010/main"/>
            </a:ext>
          </a:extLst>
        </p:spPr>
        <p:txBody>
          <a:bodyPr vert="horz" wrap="square" lIns="0" tIns="0" rIns="0" bIns="0" rtlCol="0" anchor="t">
            <a:spAutoFit/>
          </a:bodyPr>
          <a:lstStyle>
            <a:lvl1pPr>
              <a:lnSpc>
                <a:spcPct val="90000"/>
              </a:lnSpc>
              <a:spcBef>
                <a:spcPct val="0"/>
              </a:spcBef>
              <a:buNone/>
              <a:defRPr sz="24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lvl="0"/>
            <a:r>
              <a:rPr lang="de-DE" dirty="0">
                <a:latin typeface="Merriweather" panose="00000500000000000000" pitchFamily="2" charset="0"/>
                <a:ea typeface="Open Sans" panose="020B0606030504020204" pitchFamily="34" charset="0"/>
                <a:cs typeface="Open Sans" panose="020B0606030504020204" pitchFamily="34" charset="0"/>
              </a:rPr>
              <a:t>JOBLINGE – </a:t>
            </a:r>
          </a:p>
          <a:p>
            <a:pPr lvl="0"/>
            <a:r>
              <a:rPr lang="de-DE" dirty="0">
                <a:latin typeface="Merriweather" panose="00000500000000000000" pitchFamily="2" charset="0"/>
                <a:ea typeface="Open Sans" panose="020B0606030504020204" pitchFamily="34" charset="0"/>
                <a:cs typeface="Open Sans" panose="020B0606030504020204" pitchFamily="34" charset="0"/>
              </a:rPr>
              <a:t>Kontakte für weitere Informationen und Fragen</a:t>
            </a:r>
            <a:endParaRPr lang="en-GB" dirty="0">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endParaRPr>
          </a:p>
        </p:txBody>
      </p:sp>
    </p:spTree>
    <p:extLst>
      <p:ext uri="{BB962C8B-B14F-4D97-AF65-F5344CB8AC3E}">
        <p14:creationId xmlns:p14="http://schemas.microsoft.com/office/powerpoint/2010/main" val="3889890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8679"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Date Placeholder 2"/>
          <p:cNvSpPr>
            <a:spLocks noGrp="1"/>
          </p:cNvSpPr>
          <p:nvPr>
            <p:ph type="dt" sz="half" idx="10"/>
          </p:nvPr>
        </p:nvSpPr>
        <p:spPr>
          <a:xfrm>
            <a:off x="7912800" y="6405036"/>
            <a:ext cx="1033200" cy="1538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8" name="FooterSimple" hidden="1"/>
          <p:cNvSpPr txBox="1"/>
          <p:nvPr userDrawn="1">
            <p:custDataLst>
              <p:tags r:id="rId3"/>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de-DE"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pic>
        <p:nvPicPr>
          <p:cNvPr id="9" name="Picture 9"/>
          <p:cNvPicPr>
            <a:picLocks noChangeAspect="1"/>
          </p:cNvPicPr>
          <p:nvPr userDrawn="1">
            <p:custDataLst>
              <p:tags r:id="rId4"/>
            </p:custDataLst>
          </p:nvPr>
        </p:nvPicPr>
        <p:blipFill>
          <a:blip r:embed="rId8" cstate="print">
            <a:extLst>
              <a:ext uri="{28A0092B-C50C-407E-A947-70E740481C1C}">
                <a14:useLocalDpi xmlns:a14="http://schemas.microsoft.com/office/drawing/2010/main"/>
              </a:ext>
            </a:extLst>
          </a:blip>
          <a:srcRect/>
          <a:stretch>
            <a:fillRect/>
          </a:stretch>
        </p:blipFill>
        <p:spPr bwMode="auto">
          <a:xfrm>
            <a:off x="6841873" y="2990753"/>
            <a:ext cx="1823290" cy="1976677"/>
          </a:xfrm>
          <a:prstGeom prst="rect">
            <a:avLst/>
          </a:prstGeom>
          <a:noFill/>
          <a:ln w="9525">
            <a:noFill/>
            <a:miter lim="800000"/>
            <a:headEnd/>
            <a:tailEnd/>
          </a:ln>
        </p:spPr>
      </p:pic>
      <p:sp>
        <p:nvSpPr>
          <p:cNvPr id="11" name="TextBox 10"/>
          <p:cNvSpPr txBox="1"/>
          <p:nvPr userDrawn="1"/>
        </p:nvSpPr>
        <p:spPr>
          <a:xfrm>
            <a:off x="629632" y="620841"/>
            <a:ext cx="8647200" cy="332399"/>
          </a:xfrm>
          <a:prstGeom prst="rect">
            <a:avLst/>
          </a:prstGeom>
          <a:extLst>
            <a:ext uri="{53640926-AAD7-44D8-BBD7-CCE9431645EC}">
              <a14:shadowObscured xmlns:a14="http://schemas.microsoft.com/office/drawing/2010/main"/>
            </a:ext>
          </a:extLst>
        </p:spPr>
        <p:txBody>
          <a:bodyPr vert="horz" wrap="square" lIns="0" tIns="0" rIns="0" bIns="0" rtlCol="0" anchor="t">
            <a:spAutoFit/>
          </a:bodyPr>
          <a:lstStyle>
            <a:lvl1pPr>
              <a:lnSpc>
                <a:spcPct val="90000"/>
              </a:lnSpc>
              <a:spcBef>
                <a:spcPct val="0"/>
              </a:spcBef>
              <a:buNone/>
              <a:defRPr sz="24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lvl="0"/>
            <a:r>
              <a:rPr lang="de-DE" dirty="0">
                <a:latin typeface="Merriweather" panose="00000500000000000000" pitchFamily="2" charset="0"/>
                <a:ea typeface="Open Sans" panose="020B0606030504020204" pitchFamily="34" charset="0"/>
                <a:cs typeface="Open Sans" panose="020B0606030504020204" pitchFamily="34" charset="0"/>
              </a:rPr>
              <a:t>JOBLINGE – eine gemeinsame Initiative von</a:t>
            </a:r>
            <a:endParaRPr lang="en-GB" dirty="0">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endParaRPr>
          </a:p>
        </p:txBody>
      </p:sp>
      <p:pic>
        <p:nvPicPr>
          <p:cNvPr id="12" name="Picture 165" descr="Z:\02_Daten\Marketing_Kommunikation\Kommunikation und Marketing\Jahresbericht\Jahresbericht 2018\Logos\Premiumpartner\2. BCG neu.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28600" y="2700763"/>
            <a:ext cx="5776704" cy="255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91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29703"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7" name="PanelGray"/>
          <p:cNvSpPr/>
          <p:nvPr userDrawn="1"/>
        </p:nvSpPr>
        <p:spPr bwMode="white">
          <a:xfrm>
            <a:off x="1" y="-1309"/>
            <a:ext cx="3848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8" name="Subtitle 2"/>
          <p:cNvSpPr>
            <a:spLocks noGrp="1"/>
          </p:cNvSpPr>
          <p:nvPr>
            <p:ph type="subTitle" idx="13" hasCustomPrompt="1"/>
          </p:nvPr>
        </p:nvSpPr>
        <p:spPr>
          <a:xfrm>
            <a:off x="630000" y="2158988"/>
            <a:ext cx="2957600" cy="541687"/>
          </a:xfrm>
          <a:prstGeom prst="rect">
            <a:avLst/>
          </a:prstGeom>
        </p:spPr>
        <p:txBody>
          <a:bodyPr>
            <a:noAutofit/>
          </a:bodyPr>
          <a:lstStyle>
            <a:lvl1pPr marL="0" indent="0" algn="l">
              <a:buNone/>
              <a:defRPr sz="16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9"/>
            <a:ext cx="2957600" cy="664797"/>
          </a:xfrm>
        </p:spPr>
        <p:txBody>
          <a:bodyPr anchor="t">
            <a:noAutofit/>
          </a:bodyPr>
          <a:lstStyle>
            <a:lvl1pPr>
              <a:defRPr sz="2400">
                <a:solidFill>
                  <a:srgbClr val="0088C2"/>
                </a:solidFill>
                <a:latin typeface="+mj-lt"/>
                <a:ea typeface="Open Sans" panose="020B0606030504020204" pitchFamily="34" charset="0"/>
                <a:cs typeface="Open Sans" panose="020B0606030504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4273948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0727" name="think-cell Folie" r:id="rId5" imgW="270" imgH="270" progId="TCLayout.ActiveDocument.1">
                  <p:embed/>
                </p:oleObj>
              </mc:Choice>
              <mc:Fallback>
                <p:oleObj name="think-cell Folie" r:id="rId5" imgW="270" imgH="270" progId="TCLayout.ActiveDocument.1">
                  <p:embed/>
                  <p:pic>
                    <p:nvPicPr>
                      <p:cNvPr id="3" name="Object 2" hidden="1"/>
                      <p:cNvPicPr/>
                      <p:nvPr/>
                    </p:nvPicPr>
                    <p:blipFill>
                      <a:blip r:embed="rId6"/>
                      <a:stretch>
                        <a:fillRect/>
                      </a:stretch>
                    </p:blipFill>
                    <p:spPr>
                      <a:xfrm>
                        <a:off x="1291" y="1589"/>
                        <a:ext cx="1289" cy="1587"/>
                      </a:xfrm>
                      <a:prstGeom prst="rect">
                        <a:avLst/>
                      </a:prstGeom>
                    </p:spPr>
                  </p:pic>
                </p:oleObj>
              </mc:Fallback>
            </mc:AlternateContent>
          </a:graphicData>
        </a:graphic>
      </p:graphicFrame>
      <p:grpSp>
        <p:nvGrpSpPr>
          <p:cNvPr id="52" name="A4Grid"/>
          <p:cNvGrpSpPr/>
          <p:nvPr userDrawn="1"/>
        </p:nvGrpSpPr>
        <p:grpSpPr>
          <a:xfrm>
            <a:off x="0" y="0"/>
            <a:ext cx="9906000" cy="6858000"/>
            <a:chOff x="0" y="0"/>
            <a:chExt cx="9906000" cy="6858000"/>
          </a:xfrm>
        </p:grpSpPr>
        <p:sp>
          <p:nvSpPr>
            <p:cNvPr id="53" name="Slide edges"/>
            <p:cNvSpPr>
              <a:spLocks noChangeAspect="1"/>
            </p:cNvSpPr>
            <p:nvPr/>
          </p:nvSpPr>
          <p:spPr bwMode="auto">
            <a:xfrm>
              <a:off x="0" y="0"/>
              <a:ext cx="9905999"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US" sz="1200" b="0" i="0" u="none" strike="noStrike"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54" name="No-fly zone"/>
            <p:cNvSpPr/>
            <p:nvPr userDrawn="1"/>
          </p:nvSpPr>
          <p:spPr>
            <a:xfrm>
              <a:off x="0" y="0"/>
              <a:ext cx="9906000" cy="6858000"/>
            </a:xfrm>
            <a:custGeom>
              <a:avLst/>
              <a:gdLst>
                <a:gd name="connsiteX0" fmla="*/ 629400 w 9906000"/>
                <a:gd name="connsiteY0" fmla="*/ 622800 h 6858000"/>
                <a:gd name="connsiteX1" fmla="*/ 629400 w 9906000"/>
                <a:gd name="connsiteY1" fmla="*/ 6156000 h 6858000"/>
                <a:gd name="connsiteX2" fmla="*/ 9276600 w 9906000"/>
                <a:gd name="connsiteY2" fmla="*/ 6156000 h 6858000"/>
                <a:gd name="connsiteX3" fmla="*/ 9276600 w 9906000"/>
                <a:gd name="connsiteY3" fmla="*/ 622800 h 6858000"/>
                <a:gd name="connsiteX4" fmla="*/ 0 w 9906000"/>
                <a:gd name="connsiteY4" fmla="*/ 0 h 6858000"/>
                <a:gd name="connsiteX5" fmla="*/ 629400 w 9906000"/>
                <a:gd name="connsiteY5" fmla="*/ 0 h 6858000"/>
                <a:gd name="connsiteX6" fmla="*/ 629400 w 9906000"/>
                <a:gd name="connsiteY6" fmla="*/ 0 h 6858000"/>
                <a:gd name="connsiteX7" fmla="*/ 9276600 w 9906000"/>
                <a:gd name="connsiteY7" fmla="*/ 0 h 6858000"/>
                <a:gd name="connsiteX8" fmla="*/ 9906000 w 9906000"/>
                <a:gd name="connsiteY8" fmla="*/ 0 h 6858000"/>
                <a:gd name="connsiteX9" fmla="*/ 9906000 w 9906000"/>
                <a:gd name="connsiteY9" fmla="*/ 622800 h 6858000"/>
                <a:gd name="connsiteX10" fmla="*/ 9906000 w 9906000"/>
                <a:gd name="connsiteY10" fmla="*/ 6156000 h 6858000"/>
                <a:gd name="connsiteX11" fmla="*/ 9906000 w 9906000"/>
                <a:gd name="connsiteY11" fmla="*/ 6858000 h 6858000"/>
                <a:gd name="connsiteX12" fmla="*/ 9276600 w 9906000"/>
                <a:gd name="connsiteY12" fmla="*/ 6858000 h 6858000"/>
                <a:gd name="connsiteX13" fmla="*/ 629400 w 9906000"/>
                <a:gd name="connsiteY13" fmla="*/ 6858000 h 6858000"/>
                <a:gd name="connsiteX14" fmla="*/ 0 w 9906000"/>
                <a:gd name="connsiteY14" fmla="*/ 6858000 h 6858000"/>
                <a:gd name="connsiteX15" fmla="*/ 0 w 9906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8000">
                  <a:moveTo>
                    <a:pt x="629400" y="622800"/>
                  </a:moveTo>
                  <a:lnTo>
                    <a:pt x="629400" y="6156000"/>
                  </a:lnTo>
                  <a:lnTo>
                    <a:pt x="9276600" y="6156000"/>
                  </a:lnTo>
                  <a:lnTo>
                    <a:pt x="9276600" y="622800"/>
                  </a:lnTo>
                  <a:close/>
                  <a:moveTo>
                    <a:pt x="0" y="0"/>
                  </a:moveTo>
                  <a:lnTo>
                    <a:pt x="629400" y="0"/>
                  </a:lnTo>
                  <a:lnTo>
                    <a:pt x="629400" y="0"/>
                  </a:lnTo>
                  <a:lnTo>
                    <a:pt x="9276600" y="0"/>
                  </a:lnTo>
                  <a:lnTo>
                    <a:pt x="9906000" y="0"/>
                  </a:lnTo>
                  <a:lnTo>
                    <a:pt x="9906000" y="622800"/>
                  </a:lnTo>
                  <a:lnTo>
                    <a:pt x="9906000" y="6156000"/>
                  </a:lnTo>
                  <a:lnTo>
                    <a:pt x="9906000" y="6858000"/>
                  </a:lnTo>
                  <a:lnTo>
                    <a:pt x="9276600" y="6858000"/>
                  </a:lnTo>
                  <a:lnTo>
                    <a:pt x="629400" y="6858000"/>
                  </a:lnTo>
                  <a:lnTo>
                    <a:pt x="0" y="6858000"/>
                  </a:lnTo>
                  <a:lnTo>
                    <a:pt x="0" y="6858000"/>
                  </a:lnTo>
                  <a:close/>
                </a:path>
              </a:pathLst>
            </a:custGeom>
            <a:solidFill>
              <a:srgbClr val="FFEFEF">
                <a:alpha val="40000"/>
              </a:srgbClr>
            </a:solidFill>
            <a:ln>
              <a:noFill/>
            </a:ln>
          </p:spPr>
          <p:txBody>
            <a:bodyPr vert="horz" wrap="square" lIns="91440" tIns="45720" rIns="91440" bIns="45720" numCol="1" anchor="t" anchorCtr="0" compatLnSpc="1">
              <a:prstTxWarp prst="textNoShape">
                <a:avLst/>
              </a:prstTxWarp>
            </a:bodyPr>
            <a:lstStyle/>
            <a:p>
              <a:pPr lvl="0"/>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57" name="Footnote measure"/>
            <p:cNvSpPr>
              <a:spLocks noChangeArrowheads="1"/>
            </p:cNvSpPr>
            <p:nvPr/>
          </p:nvSpPr>
          <p:spPr bwMode="auto">
            <a:xfrm>
              <a:off x="629400" y="6156016"/>
              <a:ext cx="8647200" cy="378303"/>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58" name="Whitespace measure"/>
            <p:cNvSpPr>
              <a:spLocks noChangeArrowheads="1"/>
            </p:cNvSpPr>
            <p:nvPr/>
          </p:nvSpPr>
          <p:spPr bwMode="auto">
            <a:xfrm>
              <a:off x="629400" y="1496705"/>
              <a:ext cx="8647200"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grpSp>
          <p:nvGrpSpPr>
            <p:cNvPr id="59" name="Gutter space"/>
            <p:cNvGrpSpPr/>
            <p:nvPr userDrawn="1"/>
          </p:nvGrpSpPr>
          <p:grpSpPr>
            <a:xfrm>
              <a:off x="1140950" y="623086"/>
              <a:ext cx="7624100" cy="5532930"/>
              <a:chOff x="1140950" y="623086"/>
              <a:chExt cx="7624100" cy="5532930"/>
            </a:xfrm>
          </p:grpSpPr>
          <p:sp>
            <p:nvSpPr>
              <p:cNvPr id="89" name="Gutter 11"/>
              <p:cNvSpPr>
                <a:spLocks noChangeArrowheads="1"/>
              </p:cNvSpPr>
              <p:nvPr/>
            </p:nvSpPr>
            <p:spPr bwMode="auto">
              <a:xfrm>
                <a:off x="85364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0" name="Gutter 10"/>
              <p:cNvSpPr>
                <a:spLocks noChangeArrowheads="1"/>
              </p:cNvSpPr>
              <p:nvPr/>
            </p:nvSpPr>
            <p:spPr bwMode="auto">
              <a:xfrm>
                <a:off x="77969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1" name="Gutter 9"/>
              <p:cNvSpPr>
                <a:spLocks noChangeArrowheads="1"/>
              </p:cNvSpPr>
              <p:nvPr/>
            </p:nvSpPr>
            <p:spPr bwMode="auto">
              <a:xfrm>
                <a:off x="70573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2" name="Gutter 8"/>
              <p:cNvSpPr>
                <a:spLocks noChangeArrowheads="1"/>
              </p:cNvSpPr>
              <p:nvPr/>
            </p:nvSpPr>
            <p:spPr bwMode="auto">
              <a:xfrm>
                <a:off x="63178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3" name="Gutter 7"/>
              <p:cNvSpPr>
                <a:spLocks noChangeArrowheads="1"/>
              </p:cNvSpPr>
              <p:nvPr/>
            </p:nvSpPr>
            <p:spPr bwMode="auto">
              <a:xfrm>
                <a:off x="55782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4" name="Gutter 6"/>
              <p:cNvSpPr>
                <a:spLocks noChangeArrowheads="1"/>
              </p:cNvSpPr>
              <p:nvPr/>
            </p:nvSpPr>
            <p:spPr bwMode="auto">
              <a:xfrm>
                <a:off x="48387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5" name="Gutter 5"/>
              <p:cNvSpPr>
                <a:spLocks noChangeArrowheads="1"/>
              </p:cNvSpPr>
              <p:nvPr/>
            </p:nvSpPr>
            <p:spPr bwMode="auto">
              <a:xfrm>
                <a:off x="40991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6" name="Gutter 4"/>
              <p:cNvSpPr>
                <a:spLocks noChangeArrowheads="1"/>
              </p:cNvSpPr>
              <p:nvPr/>
            </p:nvSpPr>
            <p:spPr bwMode="auto">
              <a:xfrm>
                <a:off x="33596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7" name="Gutter 3"/>
              <p:cNvSpPr>
                <a:spLocks noChangeArrowheads="1"/>
              </p:cNvSpPr>
              <p:nvPr/>
            </p:nvSpPr>
            <p:spPr bwMode="auto">
              <a:xfrm>
                <a:off x="26200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8" name="Gutter 2"/>
              <p:cNvSpPr>
                <a:spLocks noChangeArrowheads="1"/>
              </p:cNvSpPr>
              <p:nvPr/>
            </p:nvSpPr>
            <p:spPr bwMode="auto">
              <a:xfrm>
                <a:off x="188050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99" name="Gutter 1"/>
              <p:cNvSpPr>
                <a:spLocks noChangeArrowheads="1"/>
              </p:cNvSpPr>
              <p:nvPr/>
            </p:nvSpPr>
            <p:spPr bwMode="auto">
              <a:xfrm>
                <a:off x="1140950" y="623086"/>
                <a:ext cx="228600" cy="5532930"/>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grpSp>
        <p:grpSp>
          <p:nvGrpSpPr>
            <p:cNvPr id="60" name="Baselines/Anchors"/>
            <p:cNvGrpSpPr>
              <a:grpSpLocks noChangeAspect="1"/>
            </p:cNvGrpSpPr>
            <p:nvPr userDrawn="1"/>
          </p:nvGrpSpPr>
          <p:grpSpPr>
            <a:xfrm>
              <a:off x="0" y="623086"/>
              <a:ext cx="9906000" cy="5532931"/>
              <a:chOff x="0" y="623086"/>
              <a:chExt cx="9906000" cy="5532931"/>
            </a:xfrm>
          </p:grpSpPr>
          <p:sp>
            <p:nvSpPr>
              <p:cNvPr id="69" name="Line 20"/>
              <p:cNvSpPr>
                <a:spLocks noChangeShapeType="1"/>
              </p:cNvSpPr>
              <p:nvPr/>
            </p:nvSpPr>
            <p:spPr bwMode="auto">
              <a:xfrm>
                <a:off x="975" y="615601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0" name="Line 19"/>
              <p:cNvSpPr>
                <a:spLocks noChangeShapeType="1"/>
              </p:cNvSpPr>
              <p:nvPr/>
            </p:nvSpPr>
            <p:spPr bwMode="auto">
              <a:xfrm>
                <a:off x="975" y="586481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1" name="Line 18"/>
              <p:cNvSpPr>
                <a:spLocks noChangeShapeType="1"/>
              </p:cNvSpPr>
              <p:nvPr/>
            </p:nvSpPr>
            <p:spPr bwMode="auto">
              <a:xfrm>
                <a:off x="975" y="557360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2" name="Line 17"/>
              <p:cNvSpPr>
                <a:spLocks noChangeShapeType="1"/>
              </p:cNvSpPr>
              <p:nvPr/>
            </p:nvSpPr>
            <p:spPr bwMode="auto">
              <a:xfrm>
                <a:off x="975" y="528239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3" name="Line 16"/>
              <p:cNvSpPr>
                <a:spLocks noChangeShapeType="1"/>
              </p:cNvSpPr>
              <p:nvPr/>
            </p:nvSpPr>
            <p:spPr bwMode="auto">
              <a:xfrm>
                <a:off x="975" y="499119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4" name="Line 15"/>
              <p:cNvSpPr>
                <a:spLocks noChangeShapeType="1"/>
              </p:cNvSpPr>
              <p:nvPr/>
            </p:nvSpPr>
            <p:spPr bwMode="auto">
              <a:xfrm>
                <a:off x="975" y="469998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5" name="Line 14"/>
              <p:cNvSpPr>
                <a:spLocks noChangeShapeType="1"/>
              </p:cNvSpPr>
              <p:nvPr/>
            </p:nvSpPr>
            <p:spPr bwMode="auto">
              <a:xfrm>
                <a:off x="975" y="440877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6" name="Line 13"/>
              <p:cNvSpPr>
                <a:spLocks noChangeShapeType="1"/>
              </p:cNvSpPr>
              <p:nvPr/>
            </p:nvSpPr>
            <p:spPr bwMode="auto">
              <a:xfrm>
                <a:off x="975" y="411757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7" name="Line 12"/>
              <p:cNvSpPr>
                <a:spLocks noChangeShapeType="1"/>
              </p:cNvSpPr>
              <p:nvPr/>
            </p:nvSpPr>
            <p:spPr bwMode="auto">
              <a:xfrm>
                <a:off x="975" y="382636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8" name="Line 11"/>
              <p:cNvSpPr>
                <a:spLocks noChangeShapeType="1"/>
              </p:cNvSpPr>
              <p:nvPr/>
            </p:nvSpPr>
            <p:spPr bwMode="auto">
              <a:xfrm>
                <a:off x="975" y="3535156"/>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79" name="Line 10"/>
              <p:cNvSpPr>
                <a:spLocks noChangeShapeType="1"/>
              </p:cNvSpPr>
              <p:nvPr/>
            </p:nvSpPr>
            <p:spPr bwMode="auto">
              <a:xfrm>
                <a:off x="975" y="3243949"/>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0" name="Line 9"/>
              <p:cNvSpPr>
                <a:spLocks noChangeShapeType="1"/>
              </p:cNvSpPr>
              <p:nvPr/>
            </p:nvSpPr>
            <p:spPr bwMode="auto">
              <a:xfrm>
                <a:off x="975" y="2952742"/>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1" name="Line 8"/>
              <p:cNvSpPr>
                <a:spLocks noChangeShapeType="1"/>
              </p:cNvSpPr>
              <p:nvPr/>
            </p:nvSpPr>
            <p:spPr bwMode="auto">
              <a:xfrm>
                <a:off x="975" y="2661535"/>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2" name="Line 7"/>
              <p:cNvSpPr>
                <a:spLocks noChangeShapeType="1"/>
              </p:cNvSpPr>
              <p:nvPr/>
            </p:nvSpPr>
            <p:spPr bwMode="auto">
              <a:xfrm>
                <a:off x="975" y="2370328"/>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3" name="Line 6"/>
              <p:cNvSpPr>
                <a:spLocks noChangeShapeType="1"/>
              </p:cNvSpPr>
              <p:nvPr/>
            </p:nvSpPr>
            <p:spPr bwMode="auto">
              <a:xfrm>
                <a:off x="975" y="2079121"/>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4" name="Line 5"/>
              <p:cNvSpPr>
                <a:spLocks noChangeShapeType="1"/>
              </p:cNvSpPr>
              <p:nvPr/>
            </p:nvSpPr>
            <p:spPr bwMode="auto">
              <a:xfrm>
                <a:off x="975" y="1787914"/>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5" name="Line 4"/>
              <p:cNvSpPr>
                <a:spLocks noChangeShapeType="1"/>
              </p:cNvSpPr>
              <p:nvPr/>
            </p:nvSpPr>
            <p:spPr bwMode="auto">
              <a:xfrm>
                <a:off x="975" y="1496707"/>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6" name="Line 3"/>
              <p:cNvSpPr>
                <a:spLocks noChangeShapeType="1"/>
              </p:cNvSpPr>
              <p:nvPr/>
            </p:nvSpPr>
            <p:spPr bwMode="auto">
              <a:xfrm>
                <a:off x="975" y="1205500"/>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7" name="Line 2"/>
              <p:cNvSpPr>
                <a:spLocks noChangeShapeType="1"/>
              </p:cNvSpPr>
              <p:nvPr/>
            </p:nvSpPr>
            <p:spPr bwMode="auto">
              <a:xfrm>
                <a:off x="975" y="914293"/>
                <a:ext cx="9905025"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88" name="Line 1"/>
              <p:cNvSpPr>
                <a:spLocks noChangeShapeType="1"/>
              </p:cNvSpPr>
              <p:nvPr/>
            </p:nvSpPr>
            <p:spPr bwMode="auto">
              <a:xfrm>
                <a:off x="0" y="623086"/>
                <a:ext cx="99060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grpSp>
        <p:grpSp>
          <p:nvGrpSpPr>
            <p:cNvPr id="61" name="Five column measure"/>
            <p:cNvGrpSpPr/>
            <p:nvPr userDrawn="1"/>
          </p:nvGrpSpPr>
          <p:grpSpPr>
            <a:xfrm>
              <a:off x="629400" y="5977077"/>
              <a:ext cx="8647200" cy="66674"/>
              <a:chOff x="629400" y="5977077"/>
              <a:chExt cx="8647200" cy="66674"/>
            </a:xfrm>
          </p:grpSpPr>
          <p:sp>
            <p:nvSpPr>
              <p:cNvPr id="64" name="Column 5"/>
              <p:cNvSpPr>
                <a:spLocks/>
              </p:cNvSpPr>
              <p:nvPr/>
            </p:nvSpPr>
            <p:spPr bwMode="auto">
              <a:xfrm>
                <a:off x="77466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65" name="Column 4"/>
              <p:cNvSpPr>
                <a:spLocks/>
              </p:cNvSpPr>
              <p:nvPr/>
            </p:nvSpPr>
            <p:spPr bwMode="auto">
              <a:xfrm>
                <a:off x="5967300" y="5977077"/>
                <a:ext cx="1530000" cy="66674"/>
              </a:xfrm>
              <a:custGeom>
                <a:avLst/>
                <a:gdLst>
                  <a:gd name="T0" fmla="*/ 0 w 1104"/>
                  <a:gd name="T1" fmla="*/ 0 h 42"/>
                  <a:gd name="T2" fmla="*/ 0 w 1104"/>
                  <a:gd name="T3" fmla="*/ 42 h 42"/>
                  <a:gd name="T4" fmla="*/ 1104 w 1104"/>
                  <a:gd name="T5" fmla="*/ 42 h 42"/>
                  <a:gd name="T6" fmla="*/ 1104 w 1104"/>
                  <a:gd name="T7" fmla="*/ 0 h 42"/>
                  <a:gd name="T8" fmla="*/ 0 w 1104"/>
                  <a:gd name="T9" fmla="*/ 0 h 42"/>
                  <a:gd name="T10" fmla="*/ 0 w 1104"/>
                  <a:gd name="T11" fmla="*/ 0 h 42"/>
                </a:gdLst>
                <a:ahLst/>
                <a:cxnLst>
                  <a:cxn ang="0">
                    <a:pos x="T0" y="T1"/>
                  </a:cxn>
                  <a:cxn ang="0">
                    <a:pos x="T2" y="T3"/>
                  </a:cxn>
                  <a:cxn ang="0">
                    <a:pos x="T4" y="T5"/>
                  </a:cxn>
                  <a:cxn ang="0">
                    <a:pos x="T6" y="T7"/>
                  </a:cxn>
                  <a:cxn ang="0">
                    <a:pos x="T8" y="T9"/>
                  </a:cxn>
                  <a:cxn ang="0">
                    <a:pos x="T10" y="T11"/>
                  </a:cxn>
                </a:cxnLst>
                <a:rect l="0" t="0" r="r" b="b"/>
                <a:pathLst>
                  <a:path w="1104" h="42">
                    <a:moveTo>
                      <a:pt x="0" y="0"/>
                    </a:moveTo>
                    <a:lnTo>
                      <a:pt x="0" y="42"/>
                    </a:lnTo>
                    <a:lnTo>
                      <a:pt x="1104" y="42"/>
                    </a:lnTo>
                    <a:lnTo>
                      <a:pt x="1104"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66" name="Column 3"/>
              <p:cNvSpPr>
                <a:spLocks/>
              </p:cNvSpPr>
              <p:nvPr/>
            </p:nvSpPr>
            <p:spPr bwMode="auto">
              <a:xfrm>
                <a:off x="4188000" y="5977077"/>
                <a:ext cx="1530000" cy="66674"/>
              </a:xfrm>
              <a:custGeom>
                <a:avLst/>
                <a:gdLst>
                  <a:gd name="T0" fmla="*/ 0 w 1102"/>
                  <a:gd name="T1" fmla="*/ 0 h 42"/>
                  <a:gd name="T2" fmla="*/ 0 w 1102"/>
                  <a:gd name="T3" fmla="*/ 42 h 42"/>
                  <a:gd name="T4" fmla="*/ 1102 w 1102"/>
                  <a:gd name="T5" fmla="*/ 42 h 42"/>
                  <a:gd name="T6" fmla="*/ 1102 w 1102"/>
                  <a:gd name="T7" fmla="*/ 0 h 42"/>
                  <a:gd name="T8" fmla="*/ 0 w 1102"/>
                  <a:gd name="T9" fmla="*/ 0 h 42"/>
                  <a:gd name="T10" fmla="*/ 0 w 1102"/>
                  <a:gd name="T11" fmla="*/ 0 h 42"/>
                </a:gdLst>
                <a:ahLst/>
                <a:cxnLst>
                  <a:cxn ang="0">
                    <a:pos x="T0" y="T1"/>
                  </a:cxn>
                  <a:cxn ang="0">
                    <a:pos x="T2" y="T3"/>
                  </a:cxn>
                  <a:cxn ang="0">
                    <a:pos x="T4" y="T5"/>
                  </a:cxn>
                  <a:cxn ang="0">
                    <a:pos x="T6" y="T7"/>
                  </a:cxn>
                  <a:cxn ang="0">
                    <a:pos x="T8" y="T9"/>
                  </a:cxn>
                  <a:cxn ang="0">
                    <a:pos x="T10" y="T11"/>
                  </a:cxn>
                </a:cxnLst>
                <a:rect l="0" t="0" r="r" b="b"/>
                <a:pathLst>
                  <a:path w="1102" h="42">
                    <a:moveTo>
                      <a:pt x="0" y="0"/>
                    </a:moveTo>
                    <a:lnTo>
                      <a:pt x="0" y="42"/>
                    </a:lnTo>
                    <a:lnTo>
                      <a:pt x="1102" y="42"/>
                    </a:lnTo>
                    <a:lnTo>
                      <a:pt x="1102"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67" name="Column 2"/>
              <p:cNvSpPr>
                <a:spLocks/>
              </p:cNvSpPr>
              <p:nvPr/>
            </p:nvSpPr>
            <p:spPr bwMode="auto">
              <a:xfrm>
                <a:off x="2408700" y="5977077"/>
                <a:ext cx="1530000" cy="66674"/>
              </a:xfrm>
              <a:custGeom>
                <a:avLst/>
                <a:gdLst>
                  <a:gd name="T0" fmla="*/ 0 w 1103"/>
                  <a:gd name="T1" fmla="*/ 0 h 42"/>
                  <a:gd name="T2" fmla="*/ 1103 w 1103"/>
                  <a:gd name="T3" fmla="*/ 0 h 42"/>
                  <a:gd name="T4" fmla="*/ 1103 w 1103"/>
                  <a:gd name="T5" fmla="*/ 42 h 42"/>
                  <a:gd name="T6" fmla="*/ 0 w 1103"/>
                  <a:gd name="T7" fmla="*/ 42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1103" y="0"/>
                    </a:lnTo>
                    <a:lnTo>
                      <a:pt x="1103" y="42"/>
                    </a:lnTo>
                    <a:lnTo>
                      <a:pt x="0" y="42"/>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68" name="Column 1"/>
              <p:cNvSpPr>
                <a:spLocks/>
              </p:cNvSpPr>
              <p:nvPr/>
            </p:nvSpPr>
            <p:spPr bwMode="auto">
              <a:xfrm>
                <a:off x="629400" y="5977077"/>
                <a:ext cx="1530000" cy="66674"/>
              </a:xfrm>
              <a:custGeom>
                <a:avLst/>
                <a:gdLst>
                  <a:gd name="T0" fmla="*/ 0 w 1103"/>
                  <a:gd name="T1" fmla="*/ 0 h 42"/>
                  <a:gd name="T2" fmla="*/ 0 w 1103"/>
                  <a:gd name="T3" fmla="*/ 42 h 42"/>
                  <a:gd name="T4" fmla="*/ 1103 w 1103"/>
                  <a:gd name="T5" fmla="*/ 42 h 42"/>
                  <a:gd name="T6" fmla="*/ 1103 w 1103"/>
                  <a:gd name="T7" fmla="*/ 0 h 42"/>
                  <a:gd name="T8" fmla="*/ 0 w 1103"/>
                  <a:gd name="T9" fmla="*/ 0 h 42"/>
                  <a:gd name="T10" fmla="*/ 0 w 1103"/>
                  <a:gd name="T11" fmla="*/ 0 h 42"/>
                </a:gdLst>
                <a:ahLst/>
                <a:cxnLst>
                  <a:cxn ang="0">
                    <a:pos x="T0" y="T1"/>
                  </a:cxn>
                  <a:cxn ang="0">
                    <a:pos x="T2" y="T3"/>
                  </a:cxn>
                  <a:cxn ang="0">
                    <a:pos x="T4" y="T5"/>
                  </a:cxn>
                  <a:cxn ang="0">
                    <a:pos x="T6" y="T7"/>
                  </a:cxn>
                  <a:cxn ang="0">
                    <a:pos x="T8" y="T9"/>
                  </a:cxn>
                  <a:cxn ang="0">
                    <a:pos x="T10" y="T11"/>
                  </a:cxn>
                </a:cxnLst>
                <a:rect l="0" t="0" r="r" b="b"/>
                <a:pathLst>
                  <a:path w="1103" h="42">
                    <a:moveTo>
                      <a:pt x="0" y="0"/>
                    </a:moveTo>
                    <a:lnTo>
                      <a:pt x="0" y="42"/>
                    </a:lnTo>
                    <a:lnTo>
                      <a:pt x="1103" y="42"/>
                    </a:lnTo>
                    <a:lnTo>
                      <a:pt x="1103" y="0"/>
                    </a:lnTo>
                    <a:lnTo>
                      <a:pt x="0" y="0"/>
                    </a:lnTo>
                    <a:lnTo>
                      <a:pt x="0" y="0"/>
                    </a:lnTo>
                    <a:close/>
                  </a:path>
                </a:pathLst>
              </a:custGeom>
              <a:solidFill>
                <a:schemeClr val="accent5">
                  <a:alpha val="15000"/>
                </a:schemeClr>
              </a:solidFill>
              <a:ln>
                <a:noFill/>
              </a:ln>
            </p:spPr>
            <p:txBody>
              <a:bodyPr vert="horz" wrap="square" lIns="91440" tIns="45720" rIns="91440" bIns="45720" numCol="1" anchor="t" anchorCtr="0" compatLnSpc="1">
                <a:prstTxWarp prst="textNoShape">
                  <a:avLst/>
                </a:prstTxWarp>
              </a:bodyPr>
              <a:lstStyle/>
              <a:p>
                <a:endParaRPr lang="en-US" sz="120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grpSp>
        <p:sp>
          <p:nvSpPr>
            <p:cNvPr id="62" name="Live space"/>
            <p:cNvSpPr>
              <a:spLocks/>
            </p:cNvSpPr>
            <p:nvPr userDrawn="1"/>
          </p:nvSpPr>
          <p:spPr>
            <a:xfrm>
              <a:off x="629400" y="2079120"/>
              <a:ext cx="8647200" cy="4078877"/>
            </a:xfrm>
            <a:prstGeom prst="rect">
              <a:avLst/>
            </a:pr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63" name="Footnote example"/>
            <p:cNvSpPr txBox="1">
              <a:spLocks noChangeAspect="1"/>
            </p:cNvSpPr>
            <p:nvPr userDrawn="1"/>
          </p:nvSpPr>
          <p:spPr>
            <a:xfrm>
              <a:off x="629398" y="6191366"/>
              <a:ext cx="7283401" cy="369332"/>
            </a:xfrm>
            <a:prstGeom prst="rect">
              <a:avLst/>
            </a:prstGeom>
            <a:noFill/>
          </p:spPr>
          <p:txBody>
            <a:bodyPr wrap="square" lIns="0" tIns="0" rIns="0" bIns="0" rtlCol="0" anchor="b">
              <a:spAutoFit/>
            </a:bodyPr>
            <a:lstStyle/>
            <a:p>
              <a:r>
                <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1. </a:t>
              </a:r>
              <a:r>
                <a:rPr lang="en-GB" sz="80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xxxx</a:t>
              </a:r>
              <a:r>
                <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  2. </a:t>
              </a:r>
              <a:r>
                <a:rPr lang="en-GB" sz="80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xxxx</a:t>
              </a:r>
              <a:r>
                <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  3. </a:t>
              </a:r>
              <a:r>
                <a:rPr lang="en-GB" sz="800"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xxxx</a:t>
              </a:r>
              <a:endPar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a:p>
              <a:r>
                <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Note: List footnotes in numerical order. Footnote numbers are not bracketed. Use 10pt font. Do not put a period at the end of the note or the source</a:t>
              </a:r>
            </a:p>
            <a:p>
              <a:r>
                <a:rPr lang="en-GB" sz="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Source: Include a source for every chart that you use. Separate sources with a semicolon; BCG-related sources go at the end</a:t>
              </a:r>
              <a:endParaRPr kumimoji="0" lang="en-US" sz="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100" name="FooterSimple" hidden="1"/>
          <p:cNvSpPr txBox="1"/>
          <p:nvPr userDrawn="1">
            <p:custDataLst>
              <p:tags r:id="rId3"/>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Presentation1</a:t>
            </a:r>
            <a:endParaRPr lang="en-US"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3012223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103"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7"/>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2" y="0"/>
            <a:ext cx="9908929"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1066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 Title Slide Regulär">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1751"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p:cNvPicPr>
            <a:picLocks noChangeAspect="1"/>
          </p:cNvPicPr>
          <p:nvPr userDrawn="1"/>
        </p:nvPicPr>
        <p:blipFill rotWithShape="1">
          <a:blip r:embed="rId6" cstate="email">
            <a:extLst>
              <a:ext uri="{28A0092B-C50C-407E-A947-70E740481C1C}">
                <a14:useLocalDpi xmlns:a14="http://schemas.microsoft.com/office/drawing/2010/main"/>
              </a:ext>
            </a:extLst>
          </a:blip>
          <a:srcRect t="3267" r="16859" b="10327"/>
          <a:stretch/>
        </p:blipFill>
        <p:spPr>
          <a:xfrm>
            <a:off x="1" y="0"/>
            <a:ext cx="9906000" cy="6858000"/>
          </a:xfrm>
          <a:prstGeom prst="rect">
            <a:avLst/>
          </a:prstGeom>
        </p:spPr>
      </p:pic>
      <p:sp>
        <p:nvSpPr>
          <p:cNvPr id="11"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14"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a:t>
            </a:r>
            <a:r>
              <a:rPr lang="de-DE" dirty="0" err="1">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Together</a:t>
            </a:r>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 for Youth</a:t>
            </a:r>
            <a:r>
              <a:rPr lang="de-DE" baseline="0"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 </a:t>
            </a:r>
            <a:r>
              <a:rPr lang="de-DE" baseline="0" dirty="0" err="1">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Employment</a:t>
            </a:r>
            <a:endPar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6"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17"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18" name="Grafik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4203206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85827926"/>
              </p:ext>
            </p:ext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2775" name="think-cell Folie" r:id="rId5" imgW="270" imgH="270" progId="TCLayout.ActiveDocument.1">
                  <p:embed/>
                </p:oleObj>
              </mc:Choice>
              <mc:Fallback>
                <p:oleObj name="think-cell Folie" r:id="rId5" imgW="270" imgH="270" progId="TCLayout.ActiveDocument.1">
                  <p:embed/>
                  <p:pic>
                    <p:nvPicPr>
                      <p:cNvPr id="2" name="Object 1" hidden="1"/>
                      <p:cNvPicPr/>
                      <p:nvPr/>
                    </p:nvPicPr>
                    <p:blipFill>
                      <a:blip r:embed="rId6"/>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err="1">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grpSp>
        <p:nvGrpSpPr>
          <p:cNvPr id="5" name="Group 4"/>
          <p:cNvGrpSpPr/>
          <p:nvPr userDrawn="1"/>
        </p:nvGrpSpPr>
        <p:grpSpPr>
          <a:xfrm>
            <a:off x="630936" y="1038952"/>
            <a:ext cx="9275064" cy="0"/>
            <a:chOff x="630936" y="3410898"/>
            <a:chExt cx="9275064" cy="0"/>
          </a:xfrm>
        </p:grpSpPr>
        <p:cxnSp>
          <p:nvCxnSpPr>
            <p:cNvPr id="6" name="Gerade Verbindung 9"/>
            <p:cNvCxnSpPr/>
            <p:nvPr/>
          </p:nvCxnSpPr>
          <p:spPr>
            <a:xfrm flipV="1">
              <a:off x="630936" y="3410898"/>
              <a:ext cx="1159383" cy="0"/>
            </a:xfrm>
            <a:prstGeom prst="line">
              <a:avLst/>
            </a:prstGeom>
            <a:ln w="19050" cap="rnd">
              <a:solidFill>
                <a:srgbClr val="59B5DA"/>
              </a:solidFill>
              <a:prstDash val="solid"/>
              <a:round/>
            </a:ln>
          </p:spPr>
          <p:style>
            <a:lnRef idx="1">
              <a:schemeClr val="accent1"/>
            </a:lnRef>
            <a:fillRef idx="0">
              <a:schemeClr val="accent1"/>
            </a:fillRef>
            <a:effectRef idx="0">
              <a:schemeClr val="accent1"/>
            </a:effectRef>
            <a:fontRef idx="minor">
              <a:schemeClr val="tx1"/>
            </a:fontRef>
          </p:style>
        </p:cxnSp>
        <p:cxnSp>
          <p:nvCxnSpPr>
            <p:cNvPr id="7" name="Gerade Verbindung 10"/>
            <p:cNvCxnSpPr/>
            <p:nvPr/>
          </p:nvCxnSpPr>
          <p:spPr>
            <a:xfrm flipV="1">
              <a:off x="1790319" y="3410898"/>
              <a:ext cx="8115681" cy="0"/>
            </a:xfrm>
            <a:prstGeom prst="line">
              <a:avLst/>
            </a:prstGeom>
            <a:ln w="19050" cap="rnd">
              <a:solidFill>
                <a:srgbClr val="E3E3DA"/>
              </a:solidFill>
              <a:prstDash val="solid"/>
              <a:round/>
            </a:ln>
          </p:spPr>
          <p:style>
            <a:lnRef idx="1">
              <a:schemeClr val="accent1"/>
            </a:lnRef>
            <a:fillRef idx="0">
              <a:schemeClr val="accent1"/>
            </a:fillRef>
            <a:effectRef idx="0">
              <a:schemeClr val="accent1"/>
            </a:effectRef>
            <a:fontRef idx="minor">
              <a:schemeClr val="tx1"/>
            </a:fontRef>
          </p:style>
        </p:cxnSp>
      </p:grpSp>
      <p:sp>
        <p:nvSpPr>
          <p:cNvPr id="8" name="Title 7"/>
          <p:cNvSpPr>
            <a:spLocks noGrp="1"/>
          </p:cNvSpPr>
          <p:nvPr>
            <p:ph type="title" hasCustomPrompt="1"/>
          </p:nvPr>
        </p:nvSpPr>
        <p:spPr/>
        <p:txBody>
          <a:bodyPr/>
          <a:lstStyle>
            <a:lvl1pPr>
              <a:defRPr/>
            </a:lvl1pPr>
          </a:lstStyle>
          <a:p>
            <a:r>
              <a:rPr lang="de-DE" dirty="0"/>
              <a:t>Agenda – </a:t>
            </a:r>
            <a:r>
              <a:rPr lang="en-US" dirty="0"/>
              <a:t>Click to add title</a:t>
            </a:r>
            <a:endParaRPr lang="de-DE" dirty="0"/>
          </a:p>
        </p:txBody>
      </p:sp>
    </p:spTree>
    <p:extLst>
      <p:ext uri="{BB962C8B-B14F-4D97-AF65-F5344CB8AC3E}">
        <p14:creationId xmlns:p14="http://schemas.microsoft.com/office/powerpoint/2010/main" val="261375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pic>
        <p:nvPicPr>
          <p:cNvPr id="12" name="Shadow"/>
          <p:cNvPicPr>
            <a:picLocks noChangeAspect="1"/>
          </p:cNvPicPr>
          <p:nvPr userDrawn="1"/>
        </p:nvPicPr>
        <p:blipFill rotWithShape="1">
          <a:blip r:embed="rId4" cstate="email">
            <a:extLst>
              <a:ext uri="{28A0092B-C50C-407E-A947-70E740481C1C}">
                <a14:useLocalDpi xmlns:a14="http://schemas.microsoft.com/office/drawing/2010/main"/>
              </a:ext>
            </a:extLst>
          </a:blip>
          <a:srcRect l="1" r="3633" b="23083"/>
          <a:stretch/>
        </p:blipFill>
        <p:spPr>
          <a:xfrm rot="16200000" flipH="1">
            <a:off x="5618810" y="1266443"/>
            <a:ext cx="769257" cy="7805121"/>
          </a:xfrm>
          <a:prstGeom prst="rect">
            <a:avLst/>
          </a:prstGeom>
        </p:spPr>
      </p:pic>
      <p:graphicFrame>
        <p:nvGraphicFramePr>
          <p:cNvPr id="3" name="Object 2"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3799" name="think-cell Folie" r:id="rId5" imgW="270" imgH="270" progId="TCLayout.ActiveDocument.1">
                  <p:embed/>
                </p:oleObj>
              </mc:Choice>
              <mc:Fallback>
                <p:oleObj name="think-cell Folie" r:id="rId5" imgW="270" imgH="270" progId="TCLayout.ActiveDocument.1">
                  <p:embed/>
                  <p:pic>
                    <p:nvPicPr>
                      <p:cNvPr id="3" name="Object 2" hidden="1"/>
                      <p:cNvPicPr/>
                      <p:nvPr/>
                    </p:nvPicPr>
                    <p:blipFill>
                      <a:blip r:embed="rId6"/>
                      <a:stretch>
                        <a:fillRect/>
                      </a:stretch>
                    </p:blipFill>
                    <p:spPr>
                      <a:xfrm>
                        <a:off x="1291" y="1589"/>
                        <a:ext cx="1289" cy="1587"/>
                      </a:xfrm>
                      <a:prstGeom prst="rect">
                        <a:avLst/>
                      </a:prstGeom>
                    </p:spPr>
                  </p:pic>
                </p:oleObj>
              </mc:Fallback>
            </mc:AlternateContent>
          </a:graphicData>
        </a:graphic>
      </p:graphicFrame>
      <p:sp>
        <p:nvSpPr>
          <p:cNvPr id="6"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Calibri" panose="020F050202020403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solidFill>
              <a:latin typeface="+mn-lt"/>
              <a:ea typeface="+mn-ea"/>
              <a:cs typeface="Calibri" panose="020F0502020204030204" pitchFamily="34" charset="0"/>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a:p>
        </p:txBody>
      </p:sp>
      <p:grpSp>
        <p:nvGrpSpPr>
          <p:cNvPr id="9" name="Bubble"/>
          <p:cNvGrpSpPr/>
          <p:nvPr userDrawn="1"/>
        </p:nvGrpSpPr>
        <p:grpSpPr>
          <a:xfrm>
            <a:off x="1" y="0"/>
            <a:ext cx="9905998" cy="5859885"/>
            <a:chOff x="1" y="0"/>
            <a:chExt cx="9905998" cy="5859885"/>
          </a:xfrm>
        </p:grpSpPr>
        <p:sp>
          <p:nvSpPr>
            <p:cNvPr id="10" name="Rectangle 9"/>
            <p:cNvSpPr/>
            <p:nvPr userDrawn="1"/>
          </p:nvSpPr>
          <p:spPr>
            <a:xfrm>
              <a:off x="1" y="0"/>
              <a:ext cx="9905998" cy="4989600"/>
            </a:xfrm>
            <a:prstGeom prst="rect">
              <a:avLst/>
            </a:prstGeom>
            <a:solidFill>
              <a:srgbClr val="0088C2"/>
            </a:solidFill>
            <a:ln>
              <a:noFill/>
            </a:ln>
            <a:effectLst/>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latin typeface="Trebuchet MS" panose="020B0603020202020204" pitchFamily="34" charset="0"/>
                <a:cs typeface="Calibri" panose="020F0502020204030204" pitchFamily="34" charset="0"/>
                <a:sym typeface="Trebuchet MS" panose="020B0603020202020204" pitchFamily="34" charset="0"/>
              </a:endParaRPr>
            </a:p>
          </p:txBody>
        </p:sp>
        <p:sp>
          <p:nvSpPr>
            <p:cNvPr id="11" name="Right Triangle 10"/>
            <p:cNvSpPr/>
            <p:nvPr userDrawn="1"/>
          </p:nvSpPr>
          <p:spPr>
            <a:xfrm rot="5400000">
              <a:off x="2109600" y="4820336"/>
              <a:ext cx="1039549" cy="1039549"/>
            </a:xfrm>
            <a:prstGeom prst="rtTriangle">
              <a:avLst/>
            </a:prstGeom>
            <a:solidFill>
              <a:srgbClr val="0088C2"/>
            </a:solidFill>
            <a:ln>
              <a:noFill/>
            </a:ln>
            <a:effectLst/>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latin typeface="Trebuchet MS" panose="020B0603020202020204" pitchFamily="34" charset="0"/>
                <a:cs typeface="Calibri" panose="020F0502020204030204" pitchFamily="34" charset="0"/>
                <a:sym typeface="Trebuchet MS" panose="020B0603020202020204" pitchFamily="34" charset="0"/>
              </a:endParaRPr>
            </a:p>
          </p:txBody>
        </p:sp>
      </p:grpSp>
    </p:spTree>
    <p:extLst>
      <p:ext uri="{BB962C8B-B14F-4D97-AF65-F5344CB8AC3E}">
        <p14:creationId xmlns:p14="http://schemas.microsoft.com/office/powerpoint/2010/main" val="824887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4823"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8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62" name="Shadow"/>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5846452"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64" name="ArrowPanelGray"/>
          <p:cNvSpPr/>
          <p:nvPr userDrawn="1"/>
        </p:nvSpPr>
        <p:spPr bwMode="white">
          <a:xfrm>
            <a:off x="0" y="0"/>
            <a:ext cx="6802350" cy="6858000"/>
          </a:xfrm>
          <a:custGeom>
            <a:avLst/>
            <a:gdLst>
              <a:gd name="connsiteX0" fmla="*/ 0 w 6802350"/>
              <a:gd name="connsiteY0" fmla="*/ 0 h 6858000"/>
              <a:gd name="connsiteX1" fmla="*/ 6002090 w 6802350"/>
              <a:gd name="connsiteY1" fmla="*/ 0 h 6858000"/>
              <a:gd name="connsiteX2" fmla="*/ 6802350 w 6802350"/>
              <a:gd name="connsiteY2" fmla="*/ 3429000 h 6858000"/>
              <a:gd name="connsiteX3" fmla="*/ 6002090 w 6802350"/>
              <a:gd name="connsiteY3" fmla="*/ 6858000 h 6858000"/>
              <a:gd name="connsiteX4" fmla="*/ 0 w 68023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350" h="6858000">
                <a:moveTo>
                  <a:pt x="0" y="0"/>
                </a:moveTo>
                <a:lnTo>
                  <a:pt x="6002090" y="0"/>
                </a:lnTo>
                <a:lnTo>
                  <a:pt x="6802350" y="3429000"/>
                </a:lnTo>
                <a:lnTo>
                  <a:pt x="6002090" y="6858000"/>
                </a:lnTo>
                <a:lnTo>
                  <a:pt x="0" y="685800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lnSpc>
                <a:spcPct val="90000"/>
              </a:lnSpc>
              <a:spcAft>
                <a:spcPts val="1000"/>
              </a:spcAft>
            </a:pPr>
            <a:endParaRPr lang="en-US" sz="1200" dirty="0">
              <a:solidFill>
                <a:schemeClr val="bg1"/>
              </a:solidFill>
              <a:latin typeface="+mj-lt"/>
              <a:cs typeface="Calibri" panose="020F0502020204030204" pitchFamily="34" charset="0"/>
              <a:sym typeface="Trebuchet MS" panose="020B0603020202020204" pitchFamily="34" charset="0"/>
            </a:endParaRPr>
          </a:p>
        </p:txBody>
      </p:sp>
      <p:sp>
        <p:nvSpPr>
          <p:cNvPr id="15"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Calibri" panose="020F050202020403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solidFill>
              <a:latin typeface="+mn-lt"/>
              <a:ea typeface="+mn-ea"/>
              <a:cs typeface="Calibri" panose="020F0502020204030204" pitchFamily="34" charset="0"/>
              <a:sym typeface="Trebuchet MS" panose="020B0603020202020204" pitchFamily="34" charset="0"/>
            </a:endParaRPr>
          </a:p>
        </p:txBody>
      </p:sp>
      <p:sp>
        <p:nvSpPr>
          <p:cNvPr id="13" name="Date Placeholder 4"/>
          <p:cNvSpPr>
            <a:spLocks noGrp="1"/>
          </p:cNvSpPr>
          <p:nvPr>
            <p:ph type="dt" sz="half" idx="10"/>
          </p:nvPr>
        </p:nvSpPr>
        <p:spPr>
          <a:xfrm>
            <a:off x="7912800" y="6405036"/>
            <a:ext cx="1033200"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Title 3"/>
          <p:cNvSpPr>
            <a:spLocks noGrp="1"/>
          </p:cNvSpPr>
          <p:nvPr>
            <p:ph type="title" hasCustomPrompt="1"/>
          </p:nvPr>
        </p:nvSpPr>
        <p:spPr>
          <a:xfrm>
            <a:off x="630000" y="622800"/>
            <a:ext cx="4948249" cy="388800"/>
          </a:xfrm>
        </p:spPr>
        <p:txBody>
          <a:bodyPr/>
          <a:lstStyle>
            <a:lvl1pPr>
              <a:defRPr sz="28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de-DE" sz="700">
                <a:solidFill>
                  <a:schemeClr val="bg1"/>
                </a:solidFill>
                <a:latin typeface="Trebuchet MS" panose="020B0603020202020204" pitchFamily="34" charset="0"/>
                <a:cs typeface="Calibri" panose="020F0502020204030204" pitchFamily="34" charset="0"/>
                <a:sym typeface="Trebuchet MS" panose="020B0603020202020204" pitchFamily="34" charset="0"/>
              </a:rPr>
              <a:t>Standardpräsentation_Überarbeitung 2019_TT_Komm GR.pptx</a:t>
            </a:r>
            <a:endParaRPr lang="en-US" sz="700" dirty="0">
              <a:solidFill>
                <a:schemeClr val="bg1"/>
              </a:solidFill>
              <a:latin typeface="Trebuchet MS" panose="020B0603020202020204" pitchFamily="34" charset="0"/>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967153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65645904"/>
              </p:ext>
            </p:ext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5847" name="think-cell Folie" r:id="rId6" imgW="270" imgH="270" progId="TCLayout.ActiveDocument.1">
                  <p:embed/>
                </p:oleObj>
              </mc:Choice>
              <mc:Fallback>
                <p:oleObj name="think-cell Folie" r:id="rId6" imgW="270" imgH="270" progId="TCLayout.ActiveDocument.1">
                  <p:embed/>
                  <p:pic>
                    <p:nvPicPr>
                      <p:cNvPr id="2" name="Object 1" hidden="1"/>
                      <p:cNvPicPr/>
                      <p:nvPr/>
                    </p:nvPicPr>
                    <p:blipFill>
                      <a:blip r:embed="rId7"/>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8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3" name="Date Placeholder 2"/>
          <p:cNvSpPr>
            <a:spLocks noGrp="1"/>
          </p:cNvSpPr>
          <p:nvPr>
            <p:ph type="dt" sz="half" idx="10"/>
          </p:nvPr>
        </p:nvSpPr>
        <p:spPr>
          <a:xfrm>
            <a:off x="7912800" y="6405036"/>
            <a:ext cx="1033200" cy="153888"/>
          </a:xfrm>
          <a:prstGeom prst="rect">
            <a:avLst/>
          </a:prstGeom>
        </p:spPr>
        <p:txBody>
          <a:bodyPr/>
          <a:lstStyle>
            <a:lvl1pPr>
              <a:defRPr>
                <a:latin typeface="+mn-lt"/>
                <a:sym typeface="Trebuchet MS" panose="020B0603020202020204" pitchFamily="34" charset="0"/>
              </a:defRPr>
            </a:lvl1pPr>
          </a:lstStyle>
          <a:p>
            <a:endParaRPr lang="en-US" dirty="0">
              <a:solidFill>
                <a:srgbClr val="FFFFFF">
                  <a:lumMod val="50000"/>
                </a:srgbClr>
              </a:solidFill>
            </a:endParaRPr>
          </a:p>
        </p:txBody>
      </p:sp>
      <p:sp>
        <p:nvSpPr>
          <p:cNvPr id="5" name="Title 4"/>
          <p:cNvSpPr>
            <a:spLocks noGrp="1"/>
          </p:cNvSpPr>
          <p:nvPr>
            <p:ph type="title" hasCustomPrompt="1"/>
          </p:nvPr>
        </p:nvSpPr>
        <p:spPr>
          <a:xfrm>
            <a:off x="630000" y="622800"/>
            <a:ext cx="8647200" cy="388800"/>
          </a:xfrm>
        </p:spPr>
        <p:txBody>
          <a:bodyPr/>
          <a:lstStyle>
            <a:lvl1pPr>
              <a:defRPr sz="2800">
                <a:solidFill>
                  <a:schemeClr val="tx2"/>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4"/>
            </p:custDataLst>
          </p:nvPr>
        </p:nvSpPr>
        <p:spPr>
          <a:xfrm rot="16200000">
            <a:off x="8274653"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cs typeface="Calibri" panose="020F0502020204030204" pitchFamily="34" charset="0"/>
                <a:sym typeface="Trebuchet MS" panose="020B0603020202020204" pitchFamily="34" charset="0"/>
              </a:rPr>
              <a:t>20180917_Joblinge Roundtable_v23.pptx</a:t>
            </a:r>
            <a:endParaRPr lang="en-US" sz="700" dirty="0">
              <a:solidFill>
                <a:srgbClr val="FFFFFF">
                  <a:lumMod val="50000"/>
                </a:srgbClr>
              </a:solidFill>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429042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3388831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36871" name="think-cell Folie" r:id="rId5" imgW="270" imgH="270" progId="TCLayout.ActiveDocument.1">
                  <p:embed/>
                </p:oleObj>
              </mc:Choice>
              <mc:Fallback>
                <p:oleObj name="think-cell Folie" r:id="rId5" imgW="270" imgH="270" progId="TCLayout.ActiveDocument.1">
                  <p:embed/>
                  <p:pic>
                    <p:nvPicPr>
                      <p:cNvPr id="2" name="Object 1" hidden="1"/>
                      <p:cNvPicPr/>
                      <p:nvPr/>
                    </p:nvPicPr>
                    <p:blipFill>
                      <a:blip r:embed="rId6"/>
                      <a:stretch>
                        <a:fillRect/>
                      </a:stretch>
                    </p:blipFill>
                    <p:spPr>
                      <a:xfrm>
                        <a:off x="1291" y="1589"/>
                        <a:ext cx="1289" cy="1587"/>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de-DE" sz="3200" b="0" i="0" baseline="0" dirty="0">
              <a:solidFill>
                <a:schemeClr val="bg1"/>
              </a:solidFill>
              <a:latin typeface="Merriweather" panose="00000500000000000000" pitchFamily="2" charset="0"/>
              <a:ea typeface="+mj-ea"/>
              <a:cs typeface="Calibri" panose="020F0502020204030204" pitchFamily="34" charset="0"/>
              <a:sym typeface="Merriweather" panose="00000500000000000000" pitchFamily="2" charset="0"/>
            </a:endParaRPr>
          </a:p>
        </p:txBody>
      </p:sp>
      <p:pic>
        <p:nvPicPr>
          <p:cNvPr id="64" name="Shadow"/>
          <p:cNvPicPr>
            <a:picLocks noChangeAspect="1"/>
          </p:cNvPicPr>
          <p:nvPr userDrawn="1"/>
        </p:nvPicPr>
        <p:blipFill rotWithShape="1">
          <a:blip r:embed="rId7" cstate="screen">
            <a:extLst>
              <a:ext uri="{28A0092B-C50C-407E-A947-70E740481C1C}">
                <a14:useLocalDpi xmlns:a14="http://schemas.microsoft.com/office/drawing/2010/main"/>
              </a:ext>
            </a:extLst>
          </a:blip>
          <a:srcRect l="29398" t="8741" r="101" b="27"/>
          <a:stretch/>
        </p:blipFill>
        <p:spPr bwMode="ltGray">
          <a:xfrm flipH="1">
            <a:off x="5907106" y="0"/>
            <a:ext cx="416951" cy="6858000"/>
          </a:xfrm>
          <a:prstGeom prst="rect">
            <a:avLst/>
          </a:prstGeom>
        </p:spPr>
      </p:pic>
      <p:sp>
        <p:nvSpPr>
          <p:cNvPr id="66" name="PanelGray"/>
          <p:cNvSpPr/>
          <p:nvPr userDrawn="1"/>
        </p:nvSpPr>
        <p:spPr bwMode="gray">
          <a:xfrm>
            <a:off x="6316800" y="0"/>
            <a:ext cx="3589200" cy="6858000"/>
          </a:xfrm>
          <a:custGeom>
            <a:avLst/>
            <a:gdLst>
              <a:gd name="connsiteX0" fmla="*/ 0 w 3584692"/>
              <a:gd name="connsiteY0" fmla="*/ 0 h 6858000"/>
              <a:gd name="connsiteX1" fmla="*/ 3584692 w 3584692"/>
              <a:gd name="connsiteY1" fmla="*/ 0 h 6858000"/>
              <a:gd name="connsiteX2" fmla="*/ 3584692 w 3584692"/>
              <a:gd name="connsiteY2" fmla="*/ 6858000 h 6858000"/>
              <a:gd name="connsiteX3" fmla="*/ 0 w 35846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4692" h="6858000">
                <a:moveTo>
                  <a:pt x="0" y="0"/>
                </a:moveTo>
                <a:lnTo>
                  <a:pt x="3584692" y="0"/>
                </a:lnTo>
                <a:lnTo>
                  <a:pt x="358469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eaLnBrk="1"/>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1" name="Picture Placeholder 5"/>
          <p:cNvSpPr>
            <a:spLocks noGrp="1"/>
          </p:cNvSpPr>
          <p:nvPr>
            <p:ph type="pic" sz="quarter" idx="11" hasCustomPrompt="1"/>
          </p:nvPr>
        </p:nvSpPr>
        <p:spPr>
          <a:xfrm>
            <a:off x="6318000" y="0"/>
            <a:ext cx="3588000" cy="6858000"/>
          </a:xfrm>
          <a:prstGeom prst="rect">
            <a:avLst/>
          </a:prstGeom>
          <a:noFill/>
        </p:spPr>
        <p:txBody>
          <a:bodyPr lIns="182880" tIns="914400" rIns="182880" bIns="914400"/>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r>
              <a:rPr lang="de-DE" dirty="0"/>
              <a:t>Click </a:t>
            </a:r>
            <a:r>
              <a:rPr lang="de-DE" dirty="0" err="1"/>
              <a:t>icon</a:t>
            </a:r>
            <a:r>
              <a:rPr lang="de-DE" dirty="0"/>
              <a:t> </a:t>
            </a:r>
            <a:r>
              <a:rPr lang="de-DE" dirty="0" err="1"/>
              <a:t>below</a:t>
            </a:r>
            <a:r>
              <a:rPr lang="de-DE" dirty="0"/>
              <a:t> </a:t>
            </a:r>
            <a:r>
              <a:rPr lang="de-DE" dirty="0" err="1"/>
              <a:t>to</a:t>
            </a:r>
            <a:r>
              <a:rPr lang="de-DE" dirty="0"/>
              <a:t> </a:t>
            </a:r>
            <a:r>
              <a:rPr lang="de-DE" dirty="0" err="1"/>
              <a:t>insert</a:t>
            </a:r>
            <a:r>
              <a:rPr lang="de-DE" dirty="0"/>
              <a:t> an </a:t>
            </a:r>
            <a:r>
              <a:rPr lang="de-DE" dirty="0" err="1"/>
              <a:t>image</a:t>
            </a:r>
            <a:r>
              <a:rPr lang="de-DE" dirty="0"/>
              <a:t> </a:t>
            </a:r>
            <a:r>
              <a:rPr lang="de-DE" dirty="0" err="1"/>
              <a:t>or</a:t>
            </a:r>
            <a:r>
              <a:rPr lang="de-DE" dirty="0"/>
              <a:t> </a:t>
            </a:r>
            <a:r>
              <a:rPr lang="de-DE" dirty="0" err="1"/>
              <a:t>remove</a:t>
            </a:r>
            <a:r>
              <a:rPr lang="de-DE" dirty="0"/>
              <a:t> </a:t>
            </a:r>
            <a:r>
              <a:rPr lang="de-DE" dirty="0" err="1"/>
              <a:t>this</a:t>
            </a:r>
            <a:r>
              <a:rPr lang="de-DE" dirty="0"/>
              <a:t> </a:t>
            </a:r>
            <a:r>
              <a:rPr lang="de-DE" dirty="0" err="1"/>
              <a:t>placeholder</a:t>
            </a:r>
            <a:r>
              <a:rPr lang="de-DE" dirty="0"/>
              <a:t> </a:t>
            </a:r>
            <a:r>
              <a:rPr lang="de-DE" dirty="0" err="1"/>
              <a:t>to</a:t>
            </a:r>
            <a:r>
              <a:rPr lang="de-DE" dirty="0"/>
              <a:t> </a:t>
            </a:r>
            <a:r>
              <a:rPr lang="de-DE" dirty="0" err="1"/>
              <a:t>use</a:t>
            </a:r>
            <a:r>
              <a:rPr lang="de-DE" dirty="0"/>
              <a:t> </a:t>
            </a:r>
            <a:r>
              <a:rPr lang="de-DE" dirty="0" err="1"/>
              <a:t>the</a:t>
            </a:r>
            <a:r>
              <a:rPr lang="de-DE" dirty="0"/>
              <a:t> </a:t>
            </a:r>
            <a:r>
              <a:rPr lang="de-DE" dirty="0" err="1"/>
              <a:t>whitespace</a:t>
            </a:r>
            <a:r>
              <a:rPr lang="de-DE" dirty="0"/>
              <a:t> in </a:t>
            </a:r>
            <a:r>
              <a:rPr lang="de-DE" dirty="0" err="1"/>
              <a:t>another</a:t>
            </a:r>
            <a:r>
              <a:rPr lang="de-DE" dirty="0"/>
              <a:t> </a:t>
            </a:r>
            <a:r>
              <a:rPr lang="de-DE" dirty="0" err="1"/>
              <a:t>way</a:t>
            </a:r>
            <a:endParaRPr lang="de-DE" dirty="0"/>
          </a:p>
        </p:txBody>
      </p:sp>
      <p:sp>
        <p:nvSpPr>
          <p:cNvPr id="13"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e-DE"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e-DE" sz="8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2" name="Date Placeholder 2"/>
          <p:cNvSpPr>
            <a:spLocks noGrp="1"/>
          </p:cNvSpPr>
          <p:nvPr userDrawn="1">
            <p:ph type="dt" sz="half" idx="12"/>
          </p:nvPr>
        </p:nvSpPr>
        <p:spPr>
          <a:xfrm>
            <a:off x="7912800" y="6405036"/>
            <a:ext cx="1033200" cy="153888"/>
          </a:xfrm>
          <a:prstGeom prst="rect">
            <a:avLst/>
          </a:prstGeom>
        </p:spPr>
        <p:txBody>
          <a:bodyPr/>
          <a:lstStyle>
            <a:lvl1pPr eaLnBrk="1">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de-DE" dirty="0"/>
          </a:p>
        </p:txBody>
      </p:sp>
      <p:sp>
        <p:nvSpPr>
          <p:cNvPr id="15" name="Copyright" hidden="1"/>
          <p:cNvSpPr txBox="1"/>
          <p:nvPr userDrawn="1"/>
        </p:nvSpPr>
        <p:spPr>
          <a:xfrm rot="16200000">
            <a:off x="7199338" y="3922498"/>
            <a:ext cx="5133975" cy="96950"/>
          </a:xfrm>
          <a:prstGeom prst="rect">
            <a:avLst/>
          </a:prstGeom>
          <a:noFill/>
        </p:spPr>
        <p:txBody>
          <a:bodyPr wrap="square" lIns="0" tIns="0" rIns="0" bIns="0" rtlCol="0" anchor="t">
            <a:spAutoFit/>
          </a:bodyPr>
          <a:lstStyle/>
          <a:p>
            <a:pPr>
              <a:lnSpc>
                <a:spcPct val="90000"/>
              </a:lnSpc>
              <a:spcAft>
                <a:spcPts val="600"/>
              </a:spcAft>
            </a:pPr>
            <a:r>
              <a:rPr lang="de-DE"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Copyright © 2020 </a:t>
            </a:r>
            <a:r>
              <a:rPr lang="de-DE" sz="700" dirty="0" err="1">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by</a:t>
            </a:r>
            <a:r>
              <a:rPr lang="de-DE"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 Boston Consulting Group. All </a:t>
            </a:r>
            <a:r>
              <a:rPr lang="de-DE" sz="700" dirty="0" err="1">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rights</a:t>
            </a:r>
            <a:r>
              <a:rPr lang="de-DE"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 </a:t>
            </a:r>
            <a:r>
              <a:rPr lang="de-DE" sz="700" dirty="0" err="1">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reserved</a:t>
            </a:r>
            <a:r>
              <a:rPr lang="de-DE" sz="700" dirty="0">
                <a:solidFill>
                  <a:schemeClr val="bg1">
                    <a:lumMod val="50000"/>
                  </a:schemeClr>
                </a:solidFill>
                <a:latin typeface="Trebuchet MS" panose="020B0603020202020204" pitchFamily="34" charset="0"/>
                <a:cs typeface="Calibri" panose="020F0502020204030204" pitchFamily="34" charset="0"/>
                <a:sym typeface="Trebuchet MS" panose="020B0603020202020204" pitchFamily="34" charset="0"/>
              </a:rPr>
              <a:t>.</a:t>
            </a:r>
          </a:p>
        </p:txBody>
      </p:sp>
      <p:sp>
        <p:nvSpPr>
          <p:cNvPr id="14" name="Title 1"/>
          <p:cNvSpPr>
            <a:spLocks noGrp="1"/>
          </p:cNvSpPr>
          <p:nvPr userDrawn="1">
            <p:ph type="title" hasCustomPrompt="1"/>
          </p:nvPr>
        </p:nvSpPr>
        <p:spPr bwMode="blackWhite">
          <a:xfrm>
            <a:off x="629999" y="1785600"/>
            <a:ext cx="4948007" cy="3286800"/>
          </a:xfrm>
          <a:prstGeom prst="rect">
            <a:avLst/>
          </a:prstGeom>
        </p:spPr>
        <p:txBody>
          <a:bodyPr anchor="ctr">
            <a:noAutofit/>
          </a:bodyPr>
          <a:lstStyle>
            <a:lvl1pPr>
              <a:defRPr sz="3200">
                <a:solidFill>
                  <a:schemeClr val="bg1"/>
                </a:solidFill>
                <a:latin typeface="Merriweather" panose="00000500000000000000" pitchFamily="2" charset="0"/>
                <a:sym typeface="Trebuchet MS" panose="020B0603020202020204" pitchFamily="34" charset="0"/>
              </a:defRPr>
            </a:lvl1pPr>
          </a:lstStyle>
          <a:p>
            <a:r>
              <a:rPr lang="de-DE" dirty="0"/>
              <a:t>Click </a:t>
            </a:r>
            <a:r>
              <a:rPr lang="de-DE" dirty="0" err="1"/>
              <a:t>to</a:t>
            </a:r>
            <a:r>
              <a:rPr lang="de-DE" dirty="0"/>
              <a:t> </a:t>
            </a:r>
            <a:r>
              <a:rPr lang="de-DE" dirty="0" err="1"/>
              <a:t>add</a:t>
            </a:r>
            <a:r>
              <a:rPr lang="de-DE" dirty="0"/>
              <a:t> title</a:t>
            </a:r>
          </a:p>
        </p:txBody>
      </p:sp>
    </p:spTree>
    <p:extLst>
      <p:ext uri="{BB962C8B-B14F-4D97-AF65-F5344CB8AC3E}">
        <p14:creationId xmlns:p14="http://schemas.microsoft.com/office/powerpoint/2010/main" val="3646417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5127"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0"/>
            <a:ext cx="9908932"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357575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151"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7"/>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2298929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175"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0"/>
            <a:ext cx="9905998"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3216403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 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8199" name="think-cell Folie" r:id="rId4" imgW="270" imgH="270" progId="TCLayout.ActiveDocument.1">
                  <p:embed/>
                </p:oleObj>
              </mc:Choice>
              <mc:Fallback>
                <p:oleObj name="think-cell Folie" r:id="rId4" imgW="270" imgH="27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7"/>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flipH="1">
            <a:off x="-2" y="0"/>
            <a:ext cx="9906002" cy="6858000"/>
          </a:xfrm>
          <a:prstGeom prst="rect">
            <a:avLst/>
          </a:prstGeom>
        </p:spPr>
      </p:pic>
      <p:sp>
        <p:nvSpPr>
          <p:cNvPr id="10" name="Rectangle 9"/>
          <p:cNvSpPr/>
          <p:nvPr userDrawn="1"/>
        </p:nvSpPr>
        <p:spPr>
          <a:xfrm>
            <a:off x="-2664" y="4433755"/>
            <a:ext cx="9914400" cy="1835160"/>
          </a:xfrm>
          <a:prstGeom prst="rect">
            <a:avLst/>
          </a:prstGeom>
          <a:solidFill>
            <a:srgbClr val="FFFFFF">
              <a:alpha val="75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sz="quarter" idx="12" hasCustomPrompt="1"/>
          </p:nvPr>
        </p:nvSpPr>
        <p:spPr>
          <a:xfrm>
            <a:off x="457200" y="5749200"/>
            <a:ext cx="7416000" cy="292388"/>
          </a:xfrm>
        </p:spPr>
        <p:txBody>
          <a:bodyPr/>
          <a:lstStyle>
            <a:lvl1pPr marL="0" algn="l" defTabSz="896938" rtl="0" eaLnBrk="1" latinLnBrk="0" hangingPunct="1">
              <a:lnSpc>
                <a:spcPct val="95000"/>
              </a:lnSpc>
              <a:defRPr lang="en-US" sz="20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Place/Date</a:t>
            </a:r>
          </a:p>
        </p:txBody>
      </p:sp>
      <p:sp>
        <p:nvSpPr>
          <p:cNvPr id="7" name="TextBox 6"/>
          <p:cNvSpPr txBox="1"/>
          <p:nvPr userDrawn="1"/>
        </p:nvSpPr>
        <p:spPr>
          <a:xfrm>
            <a:off x="457199" y="5266800"/>
            <a:ext cx="7416000" cy="406658"/>
          </a:xfrm>
          <a:prstGeom prst="rect">
            <a:avLst/>
          </a:prstGeom>
          <a:extLst>
            <a:ext uri="{53640926-AAD7-44D8-BBD7-CCE9431645EC}">
              <a14:shadowObscured xmlns:a14="http://schemas.microsoft.com/office/drawing/2010/main"/>
            </a:ext>
          </a:extLst>
        </p:spPr>
        <p:txBody>
          <a:bodyPr vert="horz" lIns="0" tIns="0" rIns="0" bIns="0" rtlCol="0" anchor="ctr" anchorCtr="0">
            <a:noAutofit/>
          </a:bodyPr>
          <a:lstStyle>
            <a:lvl1pPr lvl="0" indent="0">
              <a:lnSpc>
                <a:spcPct val="110000"/>
              </a:lnSpc>
              <a:spcBef>
                <a:spcPts val="600"/>
              </a:spcBef>
              <a:spcAft>
                <a:spcPts val="300"/>
              </a:spcAft>
              <a:buFont typeface="Arial" panose="020B0604020202020204" pitchFamily="34" charset="0"/>
              <a:buChar char="​"/>
              <a:defRPr lang="en-US" sz="2000" b="0">
                <a:solidFill>
                  <a:srgbClr val="000000"/>
                </a:solidFill>
                <a:ea typeface="ＭＳ Ｐゴシック" pitchFamily="34" charset="-128"/>
                <a:sym typeface="Trebuchet MS" panose="020B0603020202020204" pitchFamily="34" charset="0"/>
              </a:defRPr>
            </a:lvl1pPr>
            <a:lvl2pPr marL="284400" indent="-172800">
              <a:lnSpc>
                <a:spcPct val="90000"/>
              </a:lnSpc>
              <a:spcBef>
                <a:spcPts val="0"/>
              </a:spcBef>
              <a:spcAft>
                <a:spcPts val="300"/>
              </a:spcAft>
              <a:buClr>
                <a:srgbClr val="0088C2"/>
              </a:buClr>
              <a:buFont typeface="Arial" panose="020B0604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2pPr>
            <a:lvl3pPr marL="511200" indent="-165600">
              <a:lnSpc>
                <a:spcPct val="90000"/>
              </a:lnSpc>
              <a:spcBef>
                <a:spcPts val="0"/>
              </a:spcBef>
              <a:spcAft>
                <a:spcPts val="300"/>
              </a:spcAft>
              <a:buClr>
                <a:srgbClr val="0088C2"/>
              </a:buClr>
              <a:buFont typeface="Trebuchet MS" panose="020B0603020202020204" pitchFamily="34" charset="0"/>
              <a:buChar char="–"/>
              <a:defRPr lang="en-US" sz="1200">
                <a:latin typeface="Trebuchet MS" panose="020B0603020202020204" pitchFamily="34" charset="0"/>
                <a:cs typeface="Calibri" panose="020F0502020204030204" pitchFamily="34" charset="0"/>
                <a:sym typeface="Trebuchet MS" panose="020B0603020202020204" pitchFamily="34" charset="0"/>
              </a:defRPr>
            </a:lvl3pPr>
            <a:lvl4pPr marL="0" indent="0">
              <a:lnSpc>
                <a:spcPct val="110000"/>
              </a:lnSpc>
              <a:spcBef>
                <a:spcPts val="300"/>
              </a:spcBef>
              <a:spcAft>
                <a:spcPts val="300"/>
              </a:spcAft>
              <a:buClr>
                <a:schemeClr val="tx2"/>
              </a:buClr>
              <a:buFont typeface="Arial" panose="020B0604020202020204" pitchFamily="34" charset="0"/>
              <a:buChar char="​"/>
              <a:defRPr lang="en-US" sz="1600">
                <a:solidFill>
                  <a:srgbClr val="0088C2"/>
                </a:solidFill>
                <a:latin typeface="Trebuchet MS" panose="020B0603020202020204" pitchFamily="34" charset="0"/>
                <a:cs typeface="Calibri" panose="020F0502020204030204" pitchFamily="34" charset="0"/>
                <a:sym typeface="Trebuchet MS" panose="020B0603020202020204" pitchFamily="34" charset="0"/>
              </a:defRPr>
            </a:lvl4pPr>
            <a:lvl5pPr marL="0" indent="0">
              <a:lnSpc>
                <a:spcPct val="100000"/>
              </a:lnSpc>
              <a:spcBef>
                <a:spcPts val="0"/>
              </a:spcBef>
              <a:spcAft>
                <a:spcPts val="300"/>
              </a:spcAft>
              <a:buClrTx/>
              <a:buFont typeface="Arial" panose="020B0604020202020204" pitchFamily="34" charset="0"/>
              <a:buChar char="​"/>
              <a:defRPr lang="en-US" sz="1600" b="1" smtClean="0">
                <a:latin typeface="Trebuchet MS" panose="020B0603020202020204" pitchFamily="34" charset="0"/>
                <a:cs typeface="Calibri" panose="020F0502020204030204" pitchFamily="34" charset="0"/>
                <a:sym typeface="Trebuchet MS" panose="020B0603020202020204" pitchFamily="34" charset="0"/>
              </a:defRPr>
            </a:lvl5pPr>
            <a:lvl6pPr marL="269875" indent="-152400">
              <a:lnSpc>
                <a:spcPct val="90000"/>
              </a:lnSpc>
              <a:spcBef>
                <a:spcPts val="0"/>
              </a:spcBef>
              <a:spcAft>
                <a:spcPts val="600"/>
              </a:spcAft>
              <a:buClr>
                <a:srgbClr val="0088C2"/>
              </a:buClr>
              <a:buFont typeface="Arial" panose="020B0604020202020204" pitchFamily="34" charset="0"/>
              <a:buChar char="•"/>
              <a:defRPr lang="en-US" sz="1600" smtClean="0">
                <a:latin typeface="Trebuchet MS" panose="020B0603020202020204" pitchFamily="34" charset="0"/>
                <a:cs typeface="Calibri" panose="020F0502020204030204" pitchFamily="34" charset="0"/>
                <a:sym typeface="Trebuchet MS" panose="020B0603020202020204" pitchFamily="34" charset="0"/>
              </a:defRPr>
            </a:lvl6pPr>
            <a:lvl7pPr marL="0" indent="0">
              <a:lnSpc>
                <a:spcPct val="90000"/>
              </a:lnSpc>
              <a:spcBef>
                <a:spcPts val="900"/>
              </a:spcBef>
              <a:spcAft>
                <a:spcPts val="900"/>
              </a:spcAft>
              <a:buFont typeface="Arial" panose="020B0604020202020204" pitchFamily="34" charset="0"/>
              <a:buChar char="​"/>
              <a:defRPr lang="en-US" sz="4400" baseline="0" smtClean="0">
                <a:latin typeface="Trebuchet MS" panose="020B0603020202020204" pitchFamily="34" charset="0"/>
                <a:cs typeface="Calibri" panose="020F0502020204030204" pitchFamily="34" charset="0"/>
                <a:sym typeface="Trebuchet MS" panose="020B0603020202020204" pitchFamily="34" charset="0"/>
              </a:defRPr>
            </a:lvl7pPr>
            <a:lvl8pPr marL="0" indent="0">
              <a:lnSpc>
                <a:spcPct val="90000"/>
              </a:lnSpc>
              <a:spcBef>
                <a:spcPts val="900"/>
              </a:spcBef>
              <a:spcAft>
                <a:spcPts val="0"/>
              </a:spcAft>
              <a:buFont typeface="Arial" panose="020B0604020202020204" pitchFamily="34" charset="0"/>
              <a:buChar char="​"/>
              <a:defRPr lang="en-US" sz="5400" baseline="0" smtClean="0">
                <a:solidFill>
                  <a:srgbClr val="0088C2"/>
                </a:solidFill>
                <a:latin typeface="Trebuchet MS" panose="020B0603020202020204" pitchFamily="34" charset="0"/>
                <a:cs typeface="Calibri" panose="020F0502020204030204" pitchFamily="34" charset="0"/>
                <a:sym typeface="Trebuchet MS" panose="020B0603020202020204" pitchFamily="34" charset="0"/>
              </a:defRPr>
            </a:lvl8pPr>
            <a:lvl9pPr marL="0" indent="0">
              <a:lnSpc>
                <a:spcPct val="100000"/>
              </a:lnSpc>
              <a:spcBef>
                <a:spcPts val="0"/>
              </a:spcBef>
              <a:spcAft>
                <a:spcPts val="900"/>
              </a:spcAft>
              <a:buFont typeface="Arial" panose="020B0604020202020204" pitchFamily="34" charset="0"/>
              <a:buChar char="​"/>
              <a:defRPr lang="en-US" sz="2400" baseline="0" dirty="0">
                <a:solidFill>
                  <a:srgbClr val="0088C2"/>
                </a:solidFill>
                <a:latin typeface="Trebuchet MS" panose="020B0603020202020204" pitchFamily="34" charset="0"/>
                <a:cs typeface="Calibri" panose="020F0502020204030204" pitchFamily="34" charset="0"/>
                <a:sym typeface="Trebuchet MS" panose="020B0603020202020204" pitchFamily="34" charset="0"/>
              </a:defRPr>
            </a:lvl9pPr>
          </a:lstStyle>
          <a:p>
            <a:pPr lvl="0"/>
            <a:r>
              <a:rPr lang="de-DE" dirty="0">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JOBLINGE – Gemeinsam gegen Jugendarbeitslosigkeit</a:t>
            </a:r>
          </a:p>
        </p:txBody>
      </p:sp>
      <p:sp>
        <p:nvSpPr>
          <p:cNvPr id="20" name="Text Placeholder 2"/>
          <p:cNvSpPr>
            <a:spLocks noGrp="1"/>
          </p:cNvSpPr>
          <p:nvPr>
            <p:ph type="body" sz="quarter" idx="11" hasCustomPrompt="1"/>
          </p:nvPr>
        </p:nvSpPr>
        <p:spPr>
          <a:xfrm>
            <a:off x="457199" y="4646949"/>
            <a:ext cx="9072564" cy="406658"/>
          </a:xfrm>
        </p:spPr>
        <p:txBody>
          <a:bodyPr/>
          <a:lstStyle>
            <a:lvl1pPr marL="0" algn="l" defTabSz="896938" rtl="0" eaLnBrk="1" latinLnBrk="0" hangingPunct="1">
              <a:lnSpc>
                <a:spcPct val="95000"/>
              </a:lnSpc>
              <a:defRPr lang="de-DE" sz="2600" kern="1200" dirty="0" smtClean="0">
                <a:solidFill>
                  <a:srgbClr val="0093D3"/>
                </a:solidFill>
                <a:latin typeface="Merriweather" panose="00000500000000000000" pitchFamily="2" charset="0"/>
                <a:ea typeface="Open Sans" panose="020B0606030504020204" pitchFamily="34" charset="0"/>
                <a:cs typeface="Open Sans" panose="020B0606030504020204" pitchFamily="34" charset="0"/>
              </a:defRPr>
            </a:lvl1pPr>
          </a:lstStyle>
          <a:p>
            <a:pPr lvl="0"/>
            <a:r>
              <a:rPr lang="de-DE" dirty="0"/>
              <a:t>Reguläre Titelfolie 1 – Click to </a:t>
            </a:r>
            <a:r>
              <a:rPr lang="de-DE" dirty="0" err="1"/>
              <a:t>add</a:t>
            </a:r>
            <a:r>
              <a:rPr lang="de-DE" dirty="0"/>
              <a:t> </a:t>
            </a:r>
            <a:r>
              <a:rPr lang="de-DE" dirty="0" err="1"/>
              <a:t>text</a:t>
            </a:r>
            <a:endParaRPr lang="de-DE" dirty="0"/>
          </a:p>
        </p:txBody>
      </p:sp>
      <p:sp>
        <p:nvSpPr>
          <p:cNvPr id="4" name="TextBox 3"/>
          <p:cNvSpPr txBox="1"/>
          <p:nvPr userDrawn="1"/>
        </p:nvSpPr>
        <p:spPr>
          <a:xfrm>
            <a:off x="457200" y="6438900"/>
            <a:ext cx="8058296" cy="18466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none" lIns="0" tIns="0" rIns="0" bIns="0" rtlCol="0" anchor="ctr">
            <a:spAutoFit/>
          </a:bodyPr>
          <a:lstStyle/>
          <a:p>
            <a:pPr algn="l"/>
            <a:r>
              <a:rPr lang="en-US" sz="1200" b="1" dirty="0">
                <a:solidFill>
                  <a:srgbClr val="FFFFFF"/>
                </a:solidFill>
                <a:latin typeface="+mn-lt"/>
                <a:cs typeface="Calibri" panose="020F0502020204030204" pitchFamily="34" charset="0"/>
                <a:sym typeface="Trebuchet MS" panose="020B0603020202020204" pitchFamily="34" charset="0"/>
              </a:rPr>
              <a:t>A Joint Initiative of The Boston Consulting Group and the Eberhard von </a:t>
            </a:r>
            <a:r>
              <a:rPr lang="en-US" sz="1200" b="1" dirty="0" err="1">
                <a:solidFill>
                  <a:srgbClr val="FFFFFF"/>
                </a:solidFill>
                <a:latin typeface="+mn-lt"/>
                <a:cs typeface="Calibri" panose="020F0502020204030204" pitchFamily="34" charset="0"/>
                <a:sym typeface="Trebuchet MS" panose="020B0603020202020204" pitchFamily="34" charset="0"/>
              </a:rPr>
              <a:t>Kuenheim</a:t>
            </a:r>
            <a:r>
              <a:rPr lang="en-US" sz="1200" b="1" dirty="0">
                <a:solidFill>
                  <a:srgbClr val="FFFFFF"/>
                </a:solidFill>
                <a:latin typeface="+mn-lt"/>
                <a:cs typeface="Calibri" panose="020F0502020204030204" pitchFamily="34" charset="0"/>
                <a:sym typeface="Trebuchet MS" panose="020B0603020202020204" pitchFamily="34" charset="0"/>
              </a:rPr>
              <a:t> Foundation</a:t>
            </a:r>
            <a:r>
              <a:rPr lang="en-US" sz="1200" b="1" baseline="0" dirty="0">
                <a:solidFill>
                  <a:srgbClr val="FFFFFF"/>
                </a:solidFill>
                <a:latin typeface="+mn-lt"/>
                <a:cs typeface="Calibri" panose="020F0502020204030204" pitchFamily="34" charset="0"/>
                <a:sym typeface="Trebuchet MS" panose="020B0603020202020204" pitchFamily="34" charset="0"/>
              </a:rPr>
              <a:t> of</a:t>
            </a:r>
            <a:r>
              <a:rPr lang="en-US" sz="1200" b="1" dirty="0">
                <a:solidFill>
                  <a:srgbClr val="FFFFFF"/>
                </a:solidFill>
                <a:latin typeface="+mn-lt"/>
                <a:cs typeface="Calibri" panose="020F0502020204030204" pitchFamily="34" charset="0"/>
                <a:sym typeface="Trebuchet MS" panose="020B0603020202020204" pitchFamily="34" charset="0"/>
              </a:rPr>
              <a:t> BMW AG</a:t>
            </a:r>
          </a:p>
        </p:txBody>
      </p:sp>
      <p:pic>
        <p:nvPicPr>
          <p:cNvPr id="3" name="Grafik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42858" y="268950"/>
            <a:ext cx="2778010" cy="611587"/>
          </a:xfrm>
          <a:prstGeom prst="rect">
            <a:avLst/>
          </a:prstGeom>
        </p:spPr>
      </p:pic>
    </p:spTree>
    <p:extLst>
      <p:ext uri="{BB962C8B-B14F-4D97-AF65-F5344CB8AC3E}">
        <p14:creationId xmlns:p14="http://schemas.microsoft.com/office/powerpoint/2010/main" val="2492573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 Agenda Placehol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9223" name="think-cell Folie" r:id="rId5" imgW="270" imgH="270" progId="TCLayout.ActiveDocument.1">
                  <p:embed/>
                </p:oleObj>
              </mc:Choice>
              <mc:Fallback>
                <p:oleObj name="think-cell Folie" r:id="rId5" imgW="270" imgH="270" progId="TCLayout.ActiveDocument.1">
                  <p:embed/>
                  <p:pic>
                    <p:nvPicPr>
                      <p:cNvPr id="2" name="Object 1" hidden="1"/>
                      <p:cNvPicPr/>
                      <p:nvPr/>
                    </p:nvPicPr>
                    <p:blipFill>
                      <a:blip r:embed="rId6"/>
                      <a:stretch>
                        <a:fillRect/>
                      </a:stretch>
                    </p:blipFill>
                    <p:spPr>
                      <a:xfrm>
                        <a:off x="1291" y="1589"/>
                        <a:ext cx="1289"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7" name="Text Placeholder 6"/>
          <p:cNvSpPr>
            <a:spLocks noGrp="1"/>
          </p:cNvSpPr>
          <p:nvPr>
            <p:ph type="body" sz="quarter" idx="10" hasCustomPrompt="1"/>
          </p:nvPr>
        </p:nvSpPr>
        <p:spPr>
          <a:xfrm>
            <a:off x="630000" y="1458686"/>
            <a:ext cx="6565457" cy="4699227"/>
          </a:xfrm>
        </p:spPr>
        <p:txBody>
          <a:bodyPr anchor="ctr" anchorCtr="0"/>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2000" baseline="0"/>
            </a:lvl1pPr>
            <a:lvl2pPr>
              <a:lnSpc>
                <a:spcPct val="100000"/>
              </a:lnSpc>
              <a:spcBef>
                <a:spcPts val="0"/>
              </a:spcBef>
              <a:spcAft>
                <a:spcPts val="1200"/>
              </a:spcAft>
              <a:defRPr sz="1800"/>
            </a:lvl2pPr>
            <a:lvl3pPr>
              <a:lnSpc>
                <a:spcPct val="100000"/>
              </a:lnSpc>
              <a:spcBef>
                <a:spcPts val="0"/>
              </a:spcBef>
              <a:spcAft>
                <a:spcPts val="1200"/>
              </a:spcAft>
              <a:defRPr sz="1800"/>
            </a:lvl3pPr>
            <a:lvl4pPr>
              <a:lnSpc>
                <a:spcPct val="100000"/>
              </a:lnSpc>
              <a:spcBef>
                <a:spcPts val="0"/>
              </a:spcBef>
              <a:spcAft>
                <a:spcPts val="1200"/>
              </a:spcAft>
              <a:defRPr sz="1800"/>
            </a:lvl4pPr>
            <a:lvl5pPr>
              <a:lnSpc>
                <a:spcPct val="100000"/>
              </a:lnSpc>
              <a:spcBef>
                <a:spcPts val="0"/>
              </a:spcBef>
              <a:spcAft>
                <a:spcPts val="1200"/>
              </a:spcAft>
              <a:defRPr sz="1800"/>
            </a:lvl5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 – </a:t>
            </a:r>
            <a:r>
              <a:rPr lang="de-DE" dirty="0"/>
              <a:t>Font in 20</a:t>
            </a:r>
            <a:r>
              <a:rPr lang="de-DE" dirty="0">
                <a:solidFill>
                  <a:srgbClr val="000000"/>
                </a:solidFill>
              </a:rPr>
              <a:t> </a:t>
            </a:r>
            <a:r>
              <a:rPr lang="de-DE" dirty="0" err="1">
                <a:solidFill>
                  <a:srgbClr val="000000"/>
                </a:solidFill>
              </a:rPr>
              <a:t>pt</a:t>
            </a:r>
            <a:endParaRPr lang="de-DE" dirty="0">
              <a:solidFill>
                <a:srgbClr val="000000"/>
              </a:solidFill>
            </a:endParaRPr>
          </a:p>
        </p:txBody>
      </p:sp>
      <p:sp>
        <p:nvSpPr>
          <p:cNvPr id="8" name="Text Placeholder 7"/>
          <p:cNvSpPr>
            <a:spLocks noGrp="1"/>
          </p:cNvSpPr>
          <p:nvPr>
            <p:ph type="body" sz="quarter" idx="11"/>
          </p:nvPr>
        </p:nvSpPr>
        <p:spPr>
          <a:xfrm>
            <a:off x="7424056" y="1458686"/>
            <a:ext cx="1854881" cy="4699227"/>
          </a:xfrm>
        </p:spPr>
        <p:txBody>
          <a:bodyPr vert="horz" lIns="0" tIns="0" rIns="0" bIns="0" rtlCol="0" anchor="ctr" anchorCtr="0">
            <a:noAutofit/>
          </a:bodyPr>
          <a:lstStyle>
            <a:lvl1pPr marL="0" indent="0" fontAlgn="auto">
              <a:buClrTx/>
              <a:buSzPts val="1800"/>
              <a:buChar char="​"/>
              <a:defRPr lang="en-US" sz="2000" b="0" baseline="0" dirty="0" smtClean="0"/>
            </a:lvl1pPr>
            <a:lvl2pPr>
              <a:defRPr lang="en-US" sz="1800" dirty="0" smtClean="0"/>
            </a:lvl2pPr>
            <a:lvl3pPr>
              <a:defRPr lang="en-US" sz="1800" dirty="0" smtClean="0"/>
            </a:lvl3pPr>
            <a:lvl4pPr>
              <a:defRPr lang="en-US" sz="1800" dirty="0" smtClean="0"/>
            </a:lvl4pPr>
            <a:lvl5pPr>
              <a:defRPr lang="de-DE" sz="1800" dirty="0"/>
            </a:lvl5pPr>
          </a:lstStyle>
          <a:p>
            <a:pPr marR="0" lvl="0" fontAlgn="auto">
              <a:lnSpc>
                <a:spcPct val="100000"/>
              </a:lnSpc>
              <a:spcBef>
                <a:spcPts val="0"/>
              </a:spcBef>
              <a:spcAft>
                <a:spcPts val="1200"/>
              </a:spcAft>
              <a:buClrTx/>
              <a:buSzTx/>
              <a:tabLst/>
            </a:pPr>
            <a:r>
              <a:rPr lang="en-US"/>
              <a:t>Click to edit Master text styles</a:t>
            </a:r>
          </a:p>
          <a:p>
            <a:pPr marR="0" lvl="1" fontAlgn="auto">
              <a:lnSpc>
                <a:spcPct val="100000"/>
              </a:lnSpc>
              <a:spcBef>
                <a:spcPts val="0"/>
              </a:spcBef>
              <a:spcAft>
                <a:spcPts val="1200"/>
              </a:spcAft>
              <a:buClrTx/>
              <a:buSzTx/>
              <a:tabLst/>
            </a:pPr>
            <a:r>
              <a:rPr lang="en-US"/>
              <a:t>Second level</a:t>
            </a:r>
          </a:p>
        </p:txBody>
      </p:sp>
      <p:grpSp>
        <p:nvGrpSpPr>
          <p:cNvPr id="13" name="Group 12"/>
          <p:cNvGrpSpPr/>
          <p:nvPr userDrawn="1"/>
        </p:nvGrpSpPr>
        <p:grpSpPr>
          <a:xfrm>
            <a:off x="630936" y="1038952"/>
            <a:ext cx="9275064" cy="0"/>
            <a:chOff x="630936" y="3410898"/>
            <a:chExt cx="9275064" cy="0"/>
          </a:xfrm>
        </p:grpSpPr>
        <p:cxnSp>
          <p:nvCxnSpPr>
            <p:cNvPr id="14" name="Gerade Verbindung 9"/>
            <p:cNvCxnSpPr/>
            <p:nvPr/>
          </p:nvCxnSpPr>
          <p:spPr>
            <a:xfrm flipV="1">
              <a:off x="630936" y="3410898"/>
              <a:ext cx="1159383" cy="0"/>
            </a:xfrm>
            <a:prstGeom prst="line">
              <a:avLst/>
            </a:prstGeom>
            <a:ln w="19050" cap="rnd">
              <a:solidFill>
                <a:srgbClr val="59B5DA"/>
              </a:solidFill>
              <a:prstDash val="solid"/>
              <a:round/>
            </a:ln>
          </p:spPr>
          <p:style>
            <a:lnRef idx="1">
              <a:schemeClr val="accent1"/>
            </a:lnRef>
            <a:fillRef idx="0">
              <a:schemeClr val="accent1"/>
            </a:fillRef>
            <a:effectRef idx="0">
              <a:schemeClr val="accent1"/>
            </a:effectRef>
            <a:fontRef idx="minor">
              <a:schemeClr val="tx1"/>
            </a:fontRef>
          </p:style>
        </p:cxnSp>
        <p:cxnSp>
          <p:nvCxnSpPr>
            <p:cNvPr id="15" name="Gerade Verbindung 10"/>
            <p:cNvCxnSpPr/>
            <p:nvPr/>
          </p:nvCxnSpPr>
          <p:spPr>
            <a:xfrm flipV="1">
              <a:off x="1790319" y="3410898"/>
              <a:ext cx="8115681" cy="0"/>
            </a:xfrm>
            <a:prstGeom prst="line">
              <a:avLst/>
            </a:prstGeom>
            <a:ln w="19050" cap="rnd">
              <a:solidFill>
                <a:srgbClr val="E3E3DA"/>
              </a:solidFill>
              <a:prstDash val="solid"/>
              <a:round/>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hasCustomPrompt="1"/>
          </p:nvPr>
        </p:nvSpPr>
        <p:spPr/>
        <p:txBody>
          <a:bodyPr/>
          <a:lstStyle>
            <a:lvl1pPr>
              <a:defRPr>
                <a:latin typeface="Merriweather" panose="00000500000000000000" pitchFamily="2" charset="0"/>
              </a:defRPr>
            </a:lvl1pPr>
          </a:lstStyle>
          <a:p>
            <a:r>
              <a:rPr lang="en-US" dirty="0"/>
              <a:t>Agenda – Click to add title</a:t>
            </a:r>
            <a:endParaRPr lang="de-DE" dirty="0"/>
          </a:p>
        </p:txBody>
      </p:sp>
    </p:spTree>
    <p:extLst>
      <p:ext uri="{BB962C8B-B14F-4D97-AF65-F5344CB8AC3E}">
        <p14:creationId xmlns:p14="http://schemas.microsoft.com/office/powerpoint/2010/main" val="5409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0247" name="think-cell Folie" r:id="rId4" imgW="270" imgH="270" progId="TCLayout.ActiveDocument.1">
                  <p:embed/>
                </p:oleObj>
              </mc:Choice>
              <mc:Fallback>
                <p:oleObj name="think-cell Folie" r:id="rId4" imgW="270" imgH="270" progId="TCLayout.ActiveDocument.1">
                  <p:embed/>
                  <p:pic>
                    <p:nvPicPr>
                      <p:cNvPr id="2" name="Object 1" hidden="1"/>
                      <p:cNvPicPr/>
                      <p:nvPr/>
                    </p:nvPicPr>
                    <p:blipFill>
                      <a:blip r:embed="rId5"/>
                      <a:stretch>
                        <a:fillRect/>
                      </a:stretch>
                    </p:blipFill>
                    <p:spPr>
                      <a:xfrm>
                        <a:off x="1291" y="1589"/>
                        <a:ext cx="1289"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8647200" cy="2041200"/>
          </a:xfrm>
        </p:spPr>
        <p:txBody>
          <a:bodyPr anchor="t">
            <a:noAutofit/>
          </a:bodyPr>
          <a:lstStyle>
            <a:lvl1pPr>
              <a:defRPr sz="4400">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a:lstStyle>
          <a:p>
            <a:r>
              <a:rPr lang="en-US" dirty="0"/>
              <a:t>Text</a:t>
            </a:r>
          </a:p>
        </p:txBody>
      </p:sp>
      <p:grpSp>
        <p:nvGrpSpPr>
          <p:cNvPr id="6" name="Group 5"/>
          <p:cNvGrpSpPr/>
          <p:nvPr userDrawn="1"/>
        </p:nvGrpSpPr>
        <p:grpSpPr>
          <a:xfrm>
            <a:off x="630936" y="3682800"/>
            <a:ext cx="9275064" cy="0"/>
            <a:chOff x="630936" y="3410898"/>
            <a:chExt cx="9275064" cy="0"/>
          </a:xfrm>
        </p:grpSpPr>
        <p:cxnSp>
          <p:nvCxnSpPr>
            <p:cNvPr id="8" name="Gerade Verbindung 9"/>
            <p:cNvCxnSpPr/>
            <p:nvPr/>
          </p:nvCxnSpPr>
          <p:spPr>
            <a:xfrm flipV="1">
              <a:off x="630936" y="3410898"/>
              <a:ext cx="1159383" cy="0"/>
            </a:xfrm>
            <a:prstGeom prst="line">
              <a:avLst/>
            </a:prstGeom>
            <a:ln w="19050" cap="rnd">
              <a:solidFill>
                <a:srgbClr val="59B5DA"/>
              </a:solidFill>
              <a:prstDash val="solid"/>
              <a:round/>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1790319" y="3410898"/>
              <a:ext cx="8115681" cy="0"/>
            </a:xfrm>
            <a:prstGeom prst="line">
              <a:avLst/>
            </a:prstGeom>
            <a:ln w="19050" cap="rnd">
              <a:solidFill>
                <a:srgbClr val="E3E3DA"/>
              </a:solidFill>
              <a:prstDash val="solid"/>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820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9"/>
            </p:custDataLst>
          </p:nvPr>
        </p:nvGraphicFramePr>
        <p:xfrm>
          <a:off x="1291" y="1589"/>
          <a:ext cx="1289" cy="1587"/>
        </p:xfrm>
        <a:graphic>
          <a:graphicData uri="http://schemas.openxmlformats.org/presentationml/2006/ole">
            <mc:AlternateContent xmlns:mc="http://schemas.openxmlformats.org/markup-compatibility/2006">
              <mc:Choice xmlns:v="urn:schemas-microsoft-com:vml" Requires="v">
                <p:oleObj spid="_x0000_s1031" name="think-cell Folie" r:id="rId41" imgW="270" imgH="270" progId="TCLayout.ActiveDocument.1">
                  <p:embed/>
                </p:oleObj>
              </mc:Choice>
              <mc:Fallback>
                <p:oleObj name="think-cell Folie" r:id="rId41" imgW="270" imgH="270" progId="TCLayout.ActiveDocument.1">
                  <p:embed/>
                  <p:pic>
                    <p:nvPicPr>
                      <p:cNvPr id="2" name="Object 1" hidden="1"/>
                      <p:cNvPicPr/>
                      <p:nvPr/>
                    </p:nvPicPr>
                    <p:blipFill>
                      <a:blip r:embed="rId42"/>
                      <a:stretch>
                        <a:fillRect/>
                      </a:stretch>
                    </p:blipFill>
                    <p:spPr>
                      <a:xfrm>
                        <a:off x="1291" y="1589"/>
                        <a:ext cx="1289" cy="1587"/>
                      </a:xfrm>
                      <a:prstGeom prst="rect">
                        <a:avLst/>
                      </a:prstGeom>
                    </p:spPr>
                  </p:pic>
                </p:oleObj>
              </mc:Fallback>
            </mc:AlternateContent>
          </a:graphicData>
        </a:graphic>
      </p:graphicFrame>
      <p:sp>
        <p:nvSpPr>
          <p:cNvPr id="3" name="Rechteck 2" hidden="1"/>
          <p:cNvSpPr/>
          <p:nvPr userDrawn="1">
            <p:custDataLst>
              <p:tags r:id="rId40"/>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Aft>
                <a:spcPts val="1000"/>
              </a:spcAft>
            </a:pPr>
            <a:endParaRPr lang="en-US" sz="2400" b="0" i="0" baseline="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12" name="Page"/>
          <p:cNvSpPr txBox="1"/>
          <p:nvPr userDrawn="1"/>
        </p:nvSpPr>
        <p:spPr>
          <a:xfrm>
            <a:off x="8953200" y="6405036"/>
            <a:ext cx="309563"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100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endParaRPr>
          </a:p>
        </p:txBody>
      </p:sp>
      <p:sp>
        <p:nvSpPr>
          <p:cNvPr id="11" name="Date Placeholder 3"/>
          <p:cNvSpPr>
            <a:spLocks noGrp="1"/>
          </p:cNvSpPr>
          <p:nvPr>
            <p:ph type="dt" sz="half" idx="2"/>
          </p:nvPr>
        </p:nvSpPr>
        <p:spPr>
          <a:xfrm>
            <a:off x="7912800" y="6405036"/>
            <a:ext cx="1033200" cy="153888"/>
          </a:xfrm>
          <a:prstGeom prst="rect">
            <a:avLst/>
          </a:prstGeom>
        </p:spPr>
        <p:txBody>
          <a:bodyPr vert="horz" wrap="square" lIns="0" tIns="0" rIns="0" bIns="0" rtlCol="0" anchor="b">
            <a:spAutoFit/>
          </a:bodyPr>
          <a:lstStyle>
            <a:lvl1pPr algn="r">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stStyle>
          <a:p>
            <a:endParaRPr lang="en-US" dirty="0"/>
          </a:p>
        </p:txBody>
      </p:sp>
      <p:sp>
        <p:nvSpPr>
          <p:cNvPr id="4" name="Text Placeholder 3"/>
          <p:cNvSpPr>
            <a:spLocks noGrp="1"/>
          </p:cNvSpPr>
          <p:nvPr>
            <p:ph type="body" idx="1"/>
          </p:nvPr>
        </p:nvSpPr>
        <p:spPr>
          <a:xfrm>
            <a:off x="630000" y="2080800"/>
            <a:ext cx="8647200" cy="37872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9" name="Title Placeholder 1"/>
          <p:cNvSpPr>
            <a:spLocks noGrp="1"/>
          </p:cNvSpPr>
          <p:nvPr>
            <p:ph type="title"/>
          </p:nvPr>
        </p:nvSpPr>
        <p:spPr>
          <a:xfrm>
            <a:off x="630000" y="622800"/>
            <a:ext cx="8647200" cy="332399"/>
          </a:xfrm>
          <a:prstGeom prst="rect">
            <a:avLst/>
          </a:prstGeom>
        </p:spPr>
        <p:txBody>
          <a:bodyPr vert="horz" wrap="square" lIns="0" tIns="0" rIns="0" bIns="0" rtlCol="0" anchor="t">
            <a:spAutoFit/>
          </a:bodyPr>
          <a:lstStyle/>
          <a:p>
            <a:r>
              <a:rPr lang="en-US" dirty="0"/>
              <a:t>Click to add title</a:t>
            </a:r>
          </a:p>
        </p:txBody>
      </p:sp>
    </p:spTree>
    <p:extLst>
      <p:ext uri="{BB962C8B-B14F-4D97-AF65-F5344CB8AC3E}">
        <p14:creationId xmlns:p14="http://schemas.microsoft.com/office/powerpoint/2010/main" val="884328151"/>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 id="2147485496" r:id="rId12"/>
    <p:sldLayoutId id="2147485497" r:id="rId13"/>
    <p:sldLayoutId id="2147485498" r:id="rId14"/>
    <p:sldLayoutId id="2147485499" r:id="rId15"/>
    <p:sldLayoutId id="2147485500" r:id="rId16"/>
    <p:sldLayoutId id="2147485501" r:id="rId17"/>
    <p:sldLayoutId id="2147485502" r:id="rId18"/>
    <p:sldLayoutId id="2147485503" r:id="rId19"/>
    <p:sldLayoutId id="2147485504" r:id="rId20"/>
    <p:sldLayoutId id="2147485505" r:id="rId21"/>
    <p:sldLayoutId id="2147485506" r:id="rId22"/>
    <p:sldLayoutId id="2147485507" r:id="rId23"/>
    <p:sldLayoutId id="2147485508" r:id="rId24"/>
    <p:sldLayoutId id="2147485509" r:id="rId25"/>
    <p:sldLayoutId id="2147485510" r:id="rId26"/>
    <p:sldLayoutId id="2147485511" r:id="rId27"/>
    <p:sldLayoutId id="2147485512" r:id="rId28"/>
    <p:sldLayoutId id="2147485513" r:id="rId29"/>
    <p:sldLayoutId id="2147485514" r:id="rId30"/>
    <p:sldLayoutId id="2147485515" r:id="rId31"/>
    <p:sldLayoutId id="2147485516" r:id="rId32"/>
    <p:sldLayoutId id="2147485517" r:id="rId33"/>
    <p:sldLayoutId id="2147485518" r:id="rId34"/>
    <p:sldLayoutId id="2147485519" r:id="rId35"/>
    <p:sldLayoutId id="2147485520"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0088C2"/>
          </a:solidFill>
          <a:latin typeface="Merriweather" panose="00000500000000000000" pitchFamily="2" charset="0"/>
          <a:ea typeface="Open Sans" panose="020B0606030504020204" pitchFamily="34" charset="0"/>
          <a:cs typeface="Open Sans" panose="020B0606030504020204" pitchFamily="34" charset="0"/>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10">
          <p15:clr>
            <a:srgbClr val="F26B43"/>
          </p15:clr>
        </p15:guide>
        <p15:guide id="2" pos="395">
          <p15:clr>
            <a:srgbClr val="F26B43"/>
          </p15:clr>
        </p15:guide>
        <p15:guide id="3" pos="5845">
          <p15:clr>
            <a:srgbClr val="F26B43"/>
          </p15:clr>
        </p15:guide>
        <p15:guide id="4" orient="horz" pos="38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18.xml"/><Relationship Id="rId7" Type="http://schemas.openxmlformats.org/officeDocument/2006/relationships/image" Target="../media/image25.emf"/><Relationship Id="rId2" Type="http://schemas.openxmlformats.org/officeDocument/2006/relationships/tags" Target="../tags/tag117.xml"/><Relationship Id="rId1" Type="http://schemas.openxmlformats.org/officeDocument/2006/relationships/vmlDrawing" Target="../drawings/vmlDrawing44.vml"/><Relationship Id="rId6" Type="http://schemas.openxmlformats.org/officeDocument/2006/relationships/oleObject" Target="../embeddings/oleObject44.bin"/><Relationship Id="rId11" Type="http://schemas.openxmlformats.org/officeDocument/2006/relationships/image" Target="../media/image33.png"/><Relationship Id="rId5" Type="http://schemas.openxmlformats.org/officeDocument/2006/relationships/notesSlide" Target="../notesSlides/notesSlide8.xml"/><Relationship Id="rId10" Type="http://schemas.openxmlformats.org/officeDocument/2006/relationships/image" Target="../media/image32.png"/><Relationship Id="rId4" Type="http://schemas.openxmlformats.org/officeDocument/2006/relationships/slideLayout" Target="../slideLayouts/slideLayout10.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tags" Target="../tags/tag120.xml"/><Relationship Id="rId7" Type="http://schemas.openxmlformats.org/officeDocument/2006/relationships/image" Target="../media/image22.emf"/><Relationship Id="rId2" Type="http://schemas.openxmlformats.org/officeDocument/2006/relationships/tags" Target="../tags/tag119.xml"/><Relationship Id="rId1" Type="http://schemas.openxmlformats.org/officeDocument/2006/relationships/vmlDrawing" Target="../drawings/vmlDrawing45.vml"/><Relationship Id="rId6" Type="http://schemas.openxmlformats.org/officeDocument/2006/relationships/oleObject" Target="../embeddings/oleObject45.bin"/><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123.xml"/><Relationship Id="rId7" Type="http://schemas.openxmlformats.org/officeDocument/2006/relationships/slideLayout" Target="../slideLayouts/slideLayout31.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slide" Target="slide3.xml"/><Relationship Id="rId5" Type="http://schemas.openxmlformats.org/officeDocument/2006/relationships/tags" Target="../tags/tag125.xml"/><Relationship Id="rId10" Type="http://schemas.openxmlformats.org/officeDocument/2006/relationships/image" Target="../media/image24.emf"/><Relationship Id="rId4" Type="http://schemas.openxmlformats.org/officeDocument/2006/relationships/tags" Target="../tags/tag124.xml"/><Relationship Id="rId9"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27.emf"/><Relationship Id="rId2" Type="http://schemas.openxmlformats.org/officeDocument/2006/relationships/tags" Target="../tags/tag127.xml"/><Relationship Id="rId1" Type="http://schemas.openxmlformats.org/officeDocument/2006/relationships/vmlDrawing" Target="../drawings/vmlDrawing46.vml"/><Relationship Id="rId6" Type="http://schemas.openxmlformats.org/officeDocument/2006/relationships/oleObject" Target="../embeddings/oleObject46.bin"/><Relationship Id="rId5" Type="http://schemas.openxmlformats.org/officeDocument/2006/relationships/notesSlide" Target="../notesSlides/notesSlide11.xml"/><Relationship Id="rId4"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image" Target="../media/image35.emf"/><Relationship Id="rId2" Type="http://schemas.openxmlformats.org/officeDocument/2006/relationships/tags" Target="../tags/tag129.xml"/><Relationship Id="rId1" Type="http://schemas.openxmlformats.org/officeDocument/2006/relationships/vmlDrawing" Target="../drawings/vmlDrawing47.vml"/><Relationship Id="rId6" Type="http://schemas.openxmlformats.org/officeDocument/2006/relationships/oleObject" Target="../embeddings/oleObject47.bin"/><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vmlDrawing" Target="../drawings/vmlDrawing48.vml"/><Relationship Id="rId6" Type="http://schemas.openxmlformats.org/officeDocument/2006/relationships/image" Target="../media/image35.emf"/><Relationship Id="rId5" Type="http://schemas.openxmlformats.org/officeDocument/2006/relationships/oleObject" Target="../embeddings/oleObject48.bin"/><Relationship Id="rId4"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134.xml"/><Relationship Id="rId7" Type="http://schemas.openxmlformats.org/officeDocument/2006/relationships/image" Target="../media/image22.emf"/><Relationship Id="rId2" Type="http://schemas.openxmlformats.org/officeDocument/2006/relationships/tags" Target="../tags/tag133.xml"/><Relationship Id="rId1" Type="http://schemas.openxmlformats.org/officeDocument/2006/relationships/vmlDrawing" Target="../drawings/vmlDrawing49.vml"/><Relationship Id="rId6" Type="http://schemas.openxmlformats.org/officeDocument/2006/relationships/oleObject" Target="../embeddings/oleObject49.bin"/><Relationship Id="rId11" Type="http://schemas.openxmlformats.org/officeDocument/2006/relationships/image" Target="../media/image39.jpeg"/><Relationship Id="rId5" Type="http://schemas.openxmlformats.org/officeDocument/2006/relationships/notesSlide" Target="../notesSlides/notesSlide13.xml"/><Relationship Id="rId10" Type="http://schemas.openxmlformats.org/officeDocument/2006/relationships/image" Target="../media/image38.jpeg"/><Relationship Id="rId4" Type="http://schemas.openxmlformats.org/officeDocument/2006/relationships/slideLayout" Target="../slideLayouts/slideLayout10.xml"/><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image" Target="../media/image22.emf"/><Relationship Id="rId2" Type="http://schemas.openxmlformats.org/officeDocument/2006/relationships/tags" Target="../tags/tag135.xml"/><Relationship Id="rId1" Type="http://schemas.openxmlformats.org/officeDocument/2006/relationships/vmlDrawing" Target="../drawings/vmlDrawing50.vml"/><Relationship Id="rId6" Type="http://schemas.openxmlformats.org/officeDocument/2006/relationships/oleObject" Target="../embeddings/oleObject50.bin"/><Relationship Id="rId5" Type="http://schemas.openxmlformats.org/officeDocument/2006/relationships/notesSlide" Target="../notesSlides/notesSlide14.xml"/><Relationship Id="rId4"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38.xml"/><Relationship Id="rId7" Type="http://schemas.openxmlformats.org/officeDocument/2006/relationships/image" Target="../media/image35.emf"/><Relationship Id="rId2" Type="http://schemas.openxmlformats.org/officeDocument/2006/relationships/tags" Target="../tags/tag137.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notesSlide" Target="../notesSlides/notesSlide15.xml"/><Relationship Id="rId4"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39.xml"/><Relationship Id="rId1" Type="http://schemas.openxmlformats.org/officeDocument/2006/relationships/vmlDrawing" Target="../drawings/vmlDrawing52.vml"/><Relationship Id="rId6" Type="http://schemas.openxmlformats.org/officeDocument/2006/relationships/image" Target="../media/image25.emf"/><Relationship Id="rId5" Type="http://schemas.openxmlformats.org/officeDocument/2006/relationships/oleObject" Target="../embeddings/oleObject52.bin"/><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tags" Target="../tags/tag82.xml"/><Relationship Id="rId1" Type="http://schemas.openxmlformats.org/officeDocument/2006/relationships/vmlDrawing" Target="../drawings/vmlDrawing37.vml"/><Relationship Id="rId6" Type="http://schemas.openxmlformats.org/officeDocument/2006/relationships/image" Target="../media/image22.emf"/><Relationship Id="rId5" Type="http://schemas.openxmlformats.org/officeDocument/2006/relationships/oleObject" Target="../embeddings/oleObject37.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41.emf"/><Relationship Id="rId2" Type="http://schemas.openxmlformats.org/officeDocument/2006/relationships/tags" Target="../tags/tag140.xml"/><Relationship Id="rId1" Type="http://schemas.openxmlformats.org/officeDocument/2006/relationships/vmlDrawing" Target="../drawings/vmlDrawing53.vml"/><Relationship Id="rId6" Type="http://schemas.openxmlformats.org/officeDocument/2006/relationships/oleObject" Target="../embeddings/oleObject53.bin"/><Relationship Id="rId5" Type="http://schemas.openxmlformats.org/officeDocument/2006/relationships/notesSlide" Target="../notesSlides/notesSlide17.xml"/><Relationship Id="rId4"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43.xml"/><Relationship Id="rId7" Type="http://schemas.openxmlformats.org/officeDocument/2006/relationships/image" Target="../media/image22.emf"/><Relationship Id="rId2" Type="http://schemas.openxmlformats.org/officeDocument/2006/relationships/tags" Target="../tags/tag142.xml"/><Relationship Id="rId1" Type="http://schemas.openxmlformats.org/officeDocument/2006/relationships/vmlDrawing" Target="../drawings/vmlDrawing54.vml"/><Relationship Id="rId6" Type="http://schemas.openxmlformats.org/officeDocument/2006/relationships/oleObject" Target="../embeddings/oleObject54.bin"/><Relationship Id="rId5" Type="http://schemas.openxmlformats.org/officeDocument/2006/relationships/notesSlide" Target="../notesSlides/notesSlide18.xml"/><Relationship Id="rId4"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46.xml"/><Relationship Id="rId7" Type="http://schemas.openxmlformats.org/officeDocument/2006/relationships/slideLayout" Target="../slideLayouts/slideLayout31.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slide" Target="slide3.xml"/><Relationship Id="rId5" Type="http://schemas.openxmlformats.org/officeDocument/2006/relationships/tags" Target="../tags/tag148.xml"/><Relationship Id="rId10" Type="http://schemas.openxmlformats.org/officeDocument/2006/relationships/image" Target="../media/image24.emf"/><Relationship Id="rId4" Type="http://schemas.openxmlformats.org/officeDocument/2006/relationships/tags" Target="../tags/tag147.xml"/><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151.xml"/><Relationship Id="rId7" Type="http://schemas.openxmlformats.org/officeDocument/2006/relationships/oleObject" Target="../embeddings/oleObject55.bin"/><Relationship Id="rId2" Type="http://schemas.openxmlformats.org/officeDocument/2006/relationships/tags" Target="../tags/tag150.xml"/><Relationship Id="rId1" Type="http://schemas.openxmlformats.org/officeDocument/2006/relationships/vmlDrawing" Target="../drawings/vmlDrawing55.vml"/><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tags" Target="../tags/tag15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54.xml"/><Relationship Id="rId7" Type="http://schemas.openxmlformats.org/officeDocument/2006/relationships/image" Target="../media/image25.emf"/><Relationship Id="rId2" Type="http://schemas.openxmlformats.org/officeDocument/2006/relationships/tags" Target="../tags/tag153.xml"/><Relationship Id="rId1" Type="http://schemas.openxmlformats.org/officeDocument/2006/relationships/vmlDrawing" Target="../drawings/vmlDrawing56.vml"/><Relationship Id="rId6" Type="http://schemas.openxmlformats.org/officeDocument/2006/relationships/oleObject" Target="../embeddings/oleObject56.bin"/><Relationship Id="rId5" Type="http://schemas.openxmlformats.org/officeDocument/2006/relationships/notesSlide" Target="../notesSlides/notesSlide21.xml"/><Relationship Id="rId4"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18" Type="http://schemas.openxmlformats.org/officeDocument/2006/relationships/tags" Target="../tags/tag171.xml"/><Relationship Id="rId26" Type="http://schemas.openxmlformats.org/officeDocument/2006/relationships/tags" Target="../tags/tag179.xml"/><Relationship Id="rId39" Type="http://schemas.openxmlformats.org/officeDocument/2006/relationships/chart" Target="../charts/chart3.xml"/><Relationship Id="rId3" Type="http://schemas.openxmlformats.org/officeDocument/2006/relationships/tags" Target="../tags/tag156.xml"/><Relationship Id="rId21" Type="http://schemas.openxmlformats.org/officeDocument/2006/relationships/tags" Target="../tags/tag174.xml"/><Relationship Id="rId34" Type="http://schemas.openxmlformats.org/officeDocument/2006/relationships/tags" Target="../tags/tag187.xml"/><Relationship Id="rId7" Type="http://schemas.openxmlformats.org/officeDocument/2006/relationships/tags" Target="../tags/tag160.xml"/><Relationship Id="rId12" Type="http://schemas.openxmlformats.org/officeDocument/2006/relationships/tags" Target="../tags/tag165.xml"/><Relationship Id="rId17" Type="http://schemas.openxmlformats.org/officeDocument/2006/relationships/tags" Target="../tags/tag170.xml"/><Relationship Id="rId25" Type="http://schemas.openxmlformats.org/officeDocument/2006/relationships/tags" Target="../tags/tag178.xml"/><Relationship Id="rId33" Type="http://schemas.openxmlformats.org/officeDocument/2006/relationships/tags" Target="../tags/tag186.xml"/><Relationship Id="rId38" Type="http://schemas.openxmlformats.org/officeDocument/2006/relationships/image" Target="../media/image45.emf"/><Relationship Id="rId2" Type="http://schemas.openxmlformats.org/officeDocument/2006/relationships/tags" Target="../tags/tag155.xml"/><Relationship Id="rId16" Type="http://schemas.openxmlformats.org/officeDocument/2006/relationships/tags" Target="../tags/tag169.xml"/><Relationship Id="rId20" Type="http://schemas.openxmlformats.org/officeDocument/2006/relationships/tags" Target="../tags/tag173.xml"/><Relationship Id="rId29" Type="http://schemas.openxmlformats.org/officeDocument/2006/relationships/tags" Target="../tags/tag182.xml"/><Relationship Id="rId1" Type="http://schemas.openxmlformats.org/officeDocument/2006/relationships/vmlDrawing" Target="../drawings/vmlDrawing57.vml"/><Relationship Id="rId6" Type="http://schemas.openxmlformats.org/officeDocument/2006/relationships/tags" Target="../tags/tag159.xml"/><Relationship Id="rId11" Type="http://schemas.openxmlformats.org/officeDocument/2006/relationships/tags" Target="../tags/tag164.xml"/><Relationship Id="rId24" Type="http://schemas.openxmlformats.org/officeDocument/2006/relationships/tags" Target="../tags/tag177.xml"/><Relationship Id="rId32" Type="http://schemas.openxmlformats.org/officeDocument/2006/relationships/tags" Target="../tags/tag185.xml"/><Relationship Id="rId37" Type="http://schemas.openxmlformats.org/officeDocument/2006/relationships/oleObject" Target="../embeddings/oleObject57.bin"/><Relationship Id="rId40" Type="http://schemas.openxmlformats.org/officeDocument/2006/relationships/chart" Target="../charts/chart4.xml"/><Relationship Id="rId5" Type="http://schemas.openxmlformats.org/officeDocument/2006/relationships/tags" Target="../tags/tag158.xml"/><Relationship Id="rId15" Type="http://schemas.openxmlformats.org/officeDocument/2006/relationships/tags" Target="../tags/tag168.xml"/><Relationship Id="rId23" Type="http://schemas.openxmlformats.org/officeDocument/2006/relationships/tags" Target="../tags/tag176.xml"/><Relationship Id="rId28" Type="http://schemas.openxmlformats.org/officeDocument/2006/relationships/tags" Target="../tags/tag181.xml"/><Relationship Id="rId36" Type="http://schemas.openxmlformats.org/officeDocument/2006/relationships/notesSlide" Target="../notesSlides/notesSlide22.xml"/><Relationship Id="rId10" Type="http://schemas.openxmlformats.org/officeDocument/2006/relationships/tags" Target="../tags/tag163.xml"/><Relationship Id="rId19" Type="http://schemas.openxmlformats.org/officeDocument/2006/relationships/tags" Target="../tags/tag172.xml"/><Relationship Id="rId31" Type="http://schemas.openxmlformats.org/officeDocument/2006/relationships/tags" Target="../tags/tag184.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tags" Target="../tags/tag167.xml"/><Relationship Id="rId22" Type="http://schemas.openxmlformats.org/officeDocument/2006/relationships/tags" Target="../tags/tag175.xml"/><Relationship Id="rId27" Type="http://schemas.openxmlformats.org/officeDocument/2006/relationships/tags" Target="../tags/tag180.xml"/><Relationship Id="rId30" Type="http://schemas.openxmlformats.org/officeDocument/2006/relationships/tags" Target="../tags/tag183.xml"/><Relationship Id="rId35"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7.jpe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image" Target="../media/image46.jpeg"/><Relationship Id="rId2" Type="http://schemas.openxmlformats.org/officeDocument/2006/relationships/tags" Target="../tags/tag188.xml"/><Relationship Id="rId1" Type="http://schemas.openxmlformats.org/officeDocument/2006/relationships/vmlDrawing" Target="../drawings/vmlDrawing58.vml"/><Relationship Id="rId6" Type="http://schemas.openxmlformats.org/officeDocument/2006/relationships/tags" Target="../tags/tag192.xml"/><Relationship Id="rId11" Type="http://schemas.openxmlformats.org/officeDocument/2006/relationships/image" Target="../media/image25.emf"/><Relationship Id="rId5" Type="http://schemas.openxmlformats.org/officeDocument/2006/relationships/tags" Target="../tags/tag191.xml"/><Relationship Id="rId15" Type="http://schemas.openxmlformats.org/officeDocument/2006/relationships/image" Target="../media/image49.jpeg"/><Relationship Id="rId10" Type="http://schemas.openxmlformats.org/officeDocument/2006/relationships/oleObject" Target="../embeddings/oleObject58.bin"/><Relationship Id="rId4" Type="http://schemas.openxmlformats.org/officeDocument/2006/relationships/tags" Target="../tags/tag190.xml"/><Relationship Id="rId9" Type="http://schemas.openxmlformats.org/officeDocument/2006/relationships/notesSlide" Target="../notesSlides/notesSlide23.xml"/><Relationship Id="rId1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50.emf"/><Relationship Id="rId2" Type="http://schemas.openxmlformats.org/officeDocument/2006/relationships/tags" Target="../tags/tag194.xml"/><Relationship Id="rId1" Type="http://schemas.openxmlformats.org/officeDocument/2006/relationships/vmlDrawing" Target="../drawings/vmlDrawing59.vml"/><Relationship Id="rId6" Type="http://schemas.openxmlformats.org/officeDocument/2006/relationships/oleObject" Target="../embeddings/oleObject59.bin"/><Relationship Id="rId5" Type="http://schemas.openxmlformats.org/officeDocument/2006/relationships/notesSlide" Target="../notesSlides/notesSlide24.xml"/><Relationship Id="rId4"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97.xml"/><Relationship Id="rId7" Type="http://schemas.openxmlformats.org/officeDocument/2006/relationships/image" Target="../media/image27.emf"/><Relationship Id="rId2" Type="http://schemas.openxmlformats.org/officeDocument/2006/relationships/tags" Target="../tags/tag196.xml"/><Relationship Id="rId1" Type="http://schemas.openxmlformats.org/officeDocument/2006/relationships/vmlDrawing" Target="../drawings/vmlDrawing60.vml"/><Relationship Id="rId6" Type="http://schemas.openxmlformats.org/officeDocument/2006/relationships/oleObject" Target="../embeddings/oleObject60.bin"/><Relationship Id="rId5" Type="http://schemas.openxmlformats.org/officeDocument/2006/relationships/notesSlide" Target="../notesSlides/notesSlide25.xml"/><Relationship Id="rId10" Type="http://schemas.openxmlformats.org/officeDocument/2006/relationships/image" Target="../media/image52.png"/><Relationship Id="rId4" Type="http://schemas.openxmlformats.org/officeDocument/2006/relationships/slideLayout" Target="../slideLayouts/slideLayout10.xm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7.png"/><Relationship Id="rId3" Type="http://schemas.openxmlformats.org/officeDocument/2006/relationships/tags" Target="../tags/tag199.xml"/><Relationship Id="rId7" Type="http://schemas.openxmlformats.org/officeDocument/2006/relationships/oleObject" Target="../embeddings/oleObject61.bin"/><Relationship Id="rId12" Type="http://schemas.openxmlformats.org/officeDocument/2006/relationships/image" Target="../media/image56.png"/><Relationship Id="rId2" Type="http://schemas.openxmlformats.org/officeDocument/2006/relationships/tags" Target="../tags/tag198.xml"/><Relationship Id="rId16" Type="http://schemas.openxmlformats.org/officeDocument/2006/relationships/image" Target="../media/image18.png"/><Relationship Id="rId1" Type="http://schemas.openxmlformats.org/officeDocument/2006/relationships/vmlDrawing" Target="../drawings/vmlDrawing61.vml"/><Relationship Id="rId6" Type="http://schemas.openxmlformats.org/officeDocument/2006/relationships/notesSlide" Target="../notesSlides/notesSlide26.xml"/><Relationship Id="rId11" Type="http://schemas.openxmlformats.org/officeDocument/2006/relationships/image" Target="../media/image55.png"/><Relationship Id="rId5" Type="http://schemas.openxmlformats.org/officeDocument/2006/relationships/slideLayout" Target="../slideLayouts/slideLayout10.xml"/><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tags" Target="../tags/tag200.xml"/><Relationship Id="rId9" Type="http://schemas.openxmlformats.org/officeDocument/2006/relationships/image" Target="../media/image53.png"/><Relationship Id="rId1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85.xml"/><Relationship Id="rId7" Type="http://schemas.openxmlformats.org/officeDocument/2006/relationships/slideLayout" Target="../slideLayouts/slideLayout31.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slide" Target="slide3.xml"/><Relationship Id="rId5" Type="http://schemas.openxmlformats.org/officeDocument/2006/relationships/tags" Target="../tags/tag87.xml"/><Relationship Id="rId10" Type="http://schemas.openxmlformats.org/officeDocument/2006/relationships/image" Target="../media/image24.emf"/><Relationship Id="rId4" Type="http://schemas.openxmlformats.org/officeDocument/2006/relationships/tags" Target="../tags/tag86.xml"/><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6.png"/><Relationship Id="rId3" Type="http://schemas.openxmlformats.org/officeDocument/2006/relationships/tags" Target="../tags/tag202.xml"/><Relationship Id="rId7" Type="http://schemas.openxmlformats.org/officeDocument/2006/relationships/oleObject" Target="../embeddings/oleObject62.bin"/><Relationship Id="rId12" Type="http://schemas.openxmlformats.org/officeDocument/2006/relationships/image" Target="../media/image55.png"/><Relationship Id="rId2" Type="http://schemas.openxmlformats.org/officeDocument/2006/relationships/tags" Target="../tags/tag201.xml"/><Relationship Id="rId16" Type="http://schemas.openxmlformats.org/officeDocument/2006/relationships/image" Target="../media/image18.png"/><Relationship Id="rId1" Type="http://schemas.openxmlformats.org/officeDocument/2006/relationships/vmlDrawing" Target="../drawings/vmlDrawing62.vml"/><Relationship Id="rId6" Type="http://schemas.openxmlformats.org/officeDocument/2006/relationships/notesSlide" Target="../notesSlides/notesSlide27.xml"/><Relationship Id="rId11" Type="http://schemas.openxmlformats.org/officeDocument/2006/relationships/image" Target="../media/image54.png"/><Relationship Id="rId5" Type="http://schemas.openxmlformats.org/officeDocument/2006/relationships/slideLayout" Target="../slideLayouts/slideLayout10.xml"/><Relationship Id="rId15" Type="http://schemas.openxmlformats.org/officeDocument/2006/relationships/image" Target="../media/image59.png"/><Relationship Id="rId10" Type="http://schemas.openxmlformats.org/officeDocument/2006/relationships/image" Target="../media/image53.png"/><Relationship Id="rId4" Type="http://schemas.openxmlformats.org/officeDocument/2006/relationships/tags" Target="../tags/tag203.xml"/><Relationship Id="rId9" Type="http://schemas.openxmlformats.org/officeDocument/2006/relationships/image" Target="../media/image60.jpeg"/><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image" Target="../media/image25.emf"/><Relationship Id="rId2" Type="http://schemas.openxmlformats.org/officeDocument/2006/relationships/tags" Target="../tags/tag204.xml"/><Relationship Id="rId1" Type="http://schemas.openxmlformats.org/officeDocument/2006/relationships/vmlDrawing" Target="../drawings/vmlDrawing63.vml"/><Relationship Id="rId6" Type="http://schemas.openxmlformats.org/officeDocument/2006/relationships/oleObject" Target="../embeddings/oleObject63.bin"/><Relationship Id="rId5" Type="http://schemas.openxmlformats.org/officeDocument/2006/relationships/notesSlide" Target="../notesSlides/notesSlide28.xml"/><Relationship Id="rId4"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vmlDrawing" Target="../drawings/vmlDrawing64.vml"/><Relationship Id="rId6" Type="http://schemas.openxmlformats.org/officeDocument/2006/relationships/image" Target="../media/image61.emf"/><Relationship Id="rId5" Type="http://schemas.openxmlformats.org/officeDocument/2006/relationships/oleObject" Target="../embeddings/oleObject64.bin"/><Relationship Id="rId4"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209.xml"/><Relationship Id="rId7" Type="http://schemas.openxmlformats.org/officeDocument/2006/relationships/image" Target="../media/image25.emf"/><Relationship Id="rId2" Type="http://schemas.openxmlformats.org/officeDocument/2006/relationships/tags" Target="../tags/tag208.xml"/><Relationship Id="rId1" Type="http://schemas.openxmlformats.org/officeDocument/2006/relationships/vmlDrawing" Target="../drawings/vmlDrawing65.vml"/><Relationship Id="rId6" Type="http://schemas.openxmlformats.org/officeDocument/2006/relationships/oleObject" Target="../embeddings/oleObject65.bin"/><Relationship Id="rId11" Type="http://schemas.openxmlformats.org/officeDocument/2006/relationships/image" Target="../media/image65.png"/><Relationship Id="rId5" Type="http://schemas.openxmlformats.org/officeDocument/2006/relationships/notesSlide" Target="../notesSlides/notesSlide29.xml"/><Relationship Id="rId10" Type="http://schemas.openxmlformats.org/officeDocument/2006/relationships/image" Target="../media/image64.png"/><Relationship Id="rId4" Type="http://schemas.openxmlformats.org/officeDocument/2006/relationships/slideLayout" Target="../slideLayouts/slideLayout35.xml"/><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9" Type="http://schemas.openxmlformats.org/officeDocument/2006/relationships/tags" Target="../tags/tag247.xml"/><Relationship Id="rId21" Type="http://schemas.openxmlformats.org/officeDocument/2006/relationships/tags" Target="../tags/tag229.xml"/><Relationship Id="rId34" Type="http://schemas.openxmlformats.org/officeDocument/2006/relationships/tags" Target="../tags/tag242.xml"/><Relationship Id="rId42" Type="http://schemas.openxmlformats.org/officeDocument/2006/relationships/tags" Target="../tags/tag250.xml"/><Relationship Id="rId47" Type="http://schemas.openxmlformats.org/officeDocument/2006/relationships/tags" Target="../tags/tag255.xml"/><Relationship Id="rId50" Type="http://schemas.openxmlformats.org/officeDocument/2006/relationships/tags" Target="../tags/tag258.xml"/><Relationship Id="rId55" Type="http://schemas.openxmlformats.org/officeDocument/2006/relationships/tags" Target="../tags/tag263.xml"/><Relationship Id="rId63" Type="http://schemas.openxmlformats.org/officeDocument/2006/relationships/tags" Target="../tags/tag271.xml"/><Relationship Id="rId68" Type="http://schemas.openxmlformats.org/officeDocument/2006/relationships/tags" Target="../tags/tag276.xml"/><Relationship Id="rId76" Type="http://schemas.openxmlformats.org/officeDocument/2006/relationships/tags" Target="../tags/tag284.xml"/><Relationship Id="rId84" Type="http://schemas.openxmlformats.org/officeDocument/2006/relationships/tags" Target="../tags/tag292.xml"/><Relationship Id="rId89" Type="http://schemas.openxmlformats.org/officeDocument/2006/relationships/notesSlide" Target="../notesSlides/notesSlide30.xml"/><Relationship Id="rId7" Type="http://schemas.openxmlformats.org/officeDocument/2006/relationships/tags" Target="../tags/tag215.xml"/><Relationship Id="rId71" Type="http://schemas.openxmlformats.org/officeDocument/2006/relationships/tags" Target="../tags/tag279.xml"/><Relationship Id="rId92" Type="http://schemas.openxmlformats.org/officeDocument/2006/relationships/chart" Target="../charts/chart5.xml"/><Relationship Id="rId2" Type="http://schemas.openxmlformats.org/officeDocument/2006/relationships/tags" Target="../tags/tag210.xml"/><Relationship Id="rId16" Type="http://schemas.openxmlformats.org/officeDocument/2006/relationships/tags" Target="../tags/tag224.xml"/><Relationship Id="rId29" Type="http://schemas.openxmlformats.org/officeDocument/2006/relationships/tags" Target="../tags/tag237.xml"/><Relationship Id="rId11" Type="http://schemas.openxmlformats.org/officeDocument/2006/relationships/tags" Target="../tags/tag219.xml"/><Relationship Id="rId24" Type="http://schemas.openxmlformats.org/officeDocument/2006/relationships/tags" Target="../tags/tag232.xml"/><Relationship Id="rId32" Type="http://schemas.openxmlformats.org/officeDocument/2006/relationships/tags" Target="../tags/tag240.xml"/><Relationship Id="rId37" Type="http://schemas.openxmlformats.org/officeDocument/2006/relationships/tags" Target="../tags/tag245.xml"/><Relationship Id="rId40" Type="http://schemas.openxmlformats.org/officeDocument/2006/relationships/tags" Target="../tags/tag248.xml"/><Relationship Id="rId45" Type="http://schemas.openxmlformats.org/officeDocument/2006/relationships/tags" Target="../tags/tag253.xml"/><Relationship Id="rId53" Type="http://schemas.openxmlformats.org/officeDocument/2006/relationships/tags" Target="../tags/tag261.xml"/><Relationship Id="rId58" Type="http://schemas.openxmlformats.org/officeDocument/2006/relationships/tags" Target="../tags/tag266.xml"/><Relationship Id="rId66" Type="http://schemas.openxmlformats.org/officeDocument/2006/relationships/tags" Target="../tags/tag274.xml"/><Relationship Id="rId74" Type="http://schemas.openxmlformats.org/officeDocument/2006/relationships/tags" Target="../tags/tag282.xml"/><Relationship Id="rId79" Type="http://schemas.openxmlformats.org/officeDocument/2006/relationships/tags" Target="../tags/tag287.xml"/><Relationship Id="rId87" Type="http://schemas.openxmlformats.org/officeDocument/2006/relationships/tags" Target="../tags/tag295.xml"/><Relationship Id="rId5" Type="http://schemas.openxmlformats.org/officeDocument/2006/relationships/tags" Target="../tags/tag213.xml"/><Relationship Id="rId61" Type="http://schemas.openxmlformats.org/officeDocument/2006/relationships/tags" Target="../tags/tag269.xml"/><Relationship Id="rId82" Type="http://schemas.openxmlformats.org/officeDocument/2006/relationships/tags" Target="../tags/tag290.xml"/><Relationship Id="rId90" Type="http://schemas.openxmlformats.org/officeDocument/2006/relationships/oleObject" Target="../embeddings/oleObject66.bin"/><Relationship Id="rId19" Type="http://schemas.openxmlformats.org/officeDocument/2006/relationships/tags" Target="../tags/tag22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tags" Target="../tags/tag243.xml"/><Relationship Id="rId43" Type="http://schemas.openxmlformats.org/officeDocument/2006/relationships/tags" Target="../tags/tag251.xml"/><Relationship Id="rId48" Type="http://schemas.openxmlformats.org/officeDocument/2006/relationships/tags" Target="../tags/tag256.xml"/><Relationship Id="rId56" Type="http://schemas.openxmlformats.org/officeDocument/2006/relationships/tags" Target="../tags/tag264.xml"/><Relationship Id="rId64" Type="http://schemas.openxmlformats.org/officeDocument/2006/relationships/tags" Target="../tags/tag272.xml"/><Relationship Id="rId69" Type="http://schemas.openxmlformats.org/officeDocument/2006/relationships/tags" Target="../tags/tag277.xml"/><Relationship Id="rId77" Type="http://schemas.openxmlformats.org/officeDocument/2006/relationships/tags" Target="../tags/tag285.xml"/><Relationship Id="rId8" Type="http://schemas.openxmlformats.org/officeDocument/2006/relationships/tags" Target="../tags/tag216.xml"/><Relationship Id="rId51" Type="http://schemas.openxmlformats.org/officeDocument/2006/relationships/tags" Target="../tags/tag259.xml"/><Relationship Id="rId72" Type="http://schemas.openxmlformats.org/officeDocument/2006/relationships/tags" Target="../tags/tag280.xml"/><Relationship Id="rId80" Type="http://schemas.openxmlformats.org/officeDocument/2006/relationships/tags" Target="../tags/tag288.xml"/><Relationship Id="rId85" Type="http://schemas.openxmlformats.org/officeDocument/2006/relationships/tags" Target="../tags/tag293.xml"/><Relationship Id="rId93" Type="http://schemas.openxmlformats.org/officeDocument/2006/relationships/chart" Target="../charts/chart6.xml"/><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openxmlformats.org/officeDocument/2006/relationships/tags" Target="../tags/tag241.xml"/><Relationship Id="rId38" Type="http://schemas.openxmlformats.org/officeDocument/2006/relationships/tags" Target="../tags/tag246.xml"/><Relationship Id="rId46" Type="http://schemas.openxmlformats.org/officeDocument/2006/relationships/tags" Target="../tags/tag254.xml"/><Relationship Id="rId59" Type="http://schemas.openxmlformats.org/officeDocument/2006/relationships/tags" Target="../tags/tag267.xml"/><Relationship Id="rId67" Type="http://schemas.openxmlformats.org/officeDocument/2006/relationships/tags" Target="../tags/tag275.xml"/><Relationship Id="rId20" Type="http://schemas.openxmlformats.org/officeDocument/2006/relationships/tags" Target="../tags/tag228.xml"/><Relationship Id="rId41" Type="http://schemas.openxmlformats.org/officeDocument/2006/relationships/tags" Target="../tags/tag249.xml"/><Relationship Id="rId54" Type="http://schemas.openxmlformats.org/officeDocument/2006/relationships/tags" Target="../tags/tag262.xml"/><Relationship Id="rId62" Type="http://schemas.openxmlformats.org/officeDocument/2006/relationships/tags" Target="../tags/tag270.xml"/><Relationship Id="rId70" Type="http://schemas.openxmlformats.org/officeDocument/2006/relationships/tags" Target="../tags/tag278.xml"/><Relationship Id="rId75" Type="http://schemas.openxmlformats.org/officeDocument/2006/relationships/tags" Target="../tags/tag283.xml"/><Relationship Id="rId83" Type="http://schemas.openxmlformats.org/officeDocument/2006/relationships/tags" Target="../tags/tag291.xml"/><Relationship Id="rId88" Type="http://schemas.openxmlformats.org/officeDocument/2006/relationships/slideLayout" Target="../slideLayouts/slideLayout10.xml"/><Relationship Id="rId91" Type="http://schemas.openxmlformats.org/officeDocument/2006/relationships/image" Target="../media/image66.emf"/><Relationship Id="rId1" Type="http://schemas.openxmlformats.org/officeDocument/2006/relationships/vmlDrawing" Target="../drawings/vmlDrawing66.vml"/><Relationship Id="rId6" Type="http://schemas.openxmlformats.org/officeDocument/2006/relationships/tags" Target="../tags/tag214.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tags" Target="../tags/tag244.xml"/><Relationship Id="rId49" Type="http://schemas.openxmlformats.org/officeDocument/2006/relationships/tags" Target="../tags/tag257.xml"/><Relationship Id="rId57" Type="http://schemas.openxmlformats.org/officeDocument/2006/relationships/tags" Target="../tags/tag265.xml"/><Relationship Id="rId10" Type="http://schemas.openxmlformats.org/officeDocument/2006/relationships/tags" Target="../tags/tag218.xml"/><Relationship Id="rId31" Type="http://schemas.openxmlformats.org/officeDocument/2006/relationships/tags" Target="../tags/tag239.xml"/><Relationship Id="rId44" Type="http://schemas.openxmlformats.org/officeDocument/2006/relationships/tags" Target="../tags/tag252.xml"/><Relationship Id="rId52" Type="http://schemas.openxmlformats.org/officeDocument/2006/relationships/tags" Target="../tags/tag260.xml"/><Relationship Id="rId60" Type="http://schemas.openxmlformats.org/officeDocument/2006/relationships/tags" Target="../tags/tag268.xml"/><Relationship Id="rId65" Type="http://schemas.openxmlformats.org/officeDocument/2006/relationships/tags" Target="../tags/tag273.xml"/><Relationship Id="rId73" Type="http://schemas.openxmlformats.org/officeDocument/2006/relationships/tags" Target="../tags/tag281.xml"/><Relationship Id="rId78" Type="http://schemas.openxmlformats.org/officeDocument/2006/relationships/tags" Target="../tags/tag286.xml"/><Relationship Id="rId81" Type="http://schemas.openxmlformats.org/officeDocument/2006/relationships/tags" Target="../tags/tag289.xml"/><Relationship Id="rId86" Type="http://schemas.openxmlformats.org/officeDocument/2006/relationships/tags" Target="../tags/tag294.xml"/><Relationship Id="rId94" Type="http://schemas.openxmlformats.org/officeDocument/2006/relationships/chart" Target="../charts/chart7.xml"/><Relationship Id="rId4" Type="http://schemas.openxmlformats.org/officeDocument/2006/relationships/tags" Target="../tags/tag212.xml"/><Relationship Id="rId9" Type="http://schemas.openxmlformats.org/officeDocument/2006/relationships/tags" Target="../tags/tag217.xml"/></Relationships>
</file>

<file path=ppt/slides/_rels/slide3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18" Type="http://schemas.openxmlformats.org/officeDocument/2006/relationships/tags" Target="../tags/tag312.xml"/><Relationship Id="rId26" Type="http://schemas.openxmlformats.org/officeDocument/2006/relationships/tags" Target="../tags/tag320.xml"/><Relationship Id="rId3" Type="http://schemas.openxmlformats.org/officeDocument/2006/relationships/tags" Target="../tags/tag297.xml"/><Relationship Id="rId21" Type="http://schemas.openxmlformats.org/officeDocument/2006/relationships/tags" Target="../tags/tag315.xml"/><Relationship Id="rId34" Type="http://schemas.openxmlformats.org/officeDocument/2006/relationships/notesSlide" Target="../notesSlides/notesSlide31.xml"/><Relationship Id="rId7" Type="http://schemas.openxmlformats.org/officeDocument/2006/relationships/tags" Target="../tags/tag301.xml"/><Relationship Id="rId12" Type="http://schemas.openxmlformats.org/officeDocument/2006/relationships/tags" Target="../tags/tag306.xml"/><Relationship Id="rId17" Type="http://schemas.openxmlformats.org/officeDocument/2006/relationships/tags" Target="../tags/tag311.xml"/><Relationship Id="rId25" Type="http://schemas.openxmlformats.org/officeDocument/2006/relationships/tags" Target="../tags/tag319.xml"/><Relationship Id="rId33" Type="http://schemas.openxmlformats.org/officeDocument/2006/relationships/slideLayout" Target="../slideLayouts/slideLayout10.xml"/><Relationship Id="rId2" Type="http://schemas.openxmlformats.org/officeDocument/2006/relationships/tags" Target="../tags/tag296.xml"/><Relationship Id="rId16" Type="http://schemas.openxmlformats.org/officeDocument/2006/relationships/tags" Target="../tags/tag310.xml"/><Relationship Id="rId20" Type="http://schemas.openxmlformats.org/officeDocument/2006/relationships/tags" Target="../tags/tag314.xml"/><Relationship Id="rId29" Type="http://schemas.openxmlformats.org/officeDocument/2006/relationships/tags" Target="../tags/tag323.xml"/><Relationship Id="rId1" Type="http://schemas.openxmlformats.org/officeDocument/2006/relationships/vmlDrawing" Target="../drawings/vmlDrawing67.vml"/><Relationship Id="rId6" Type="http://schemas.openxmlformats.org/officeDocument/2006/relationships/tags" Target="../tags/tag300.xml"/><Relationship Id="rId11" Type="http://schemas.openxmlformats.org/officeDocument/2006/relationships/tags" Target="../tags/tag305.xml"/><Relationship Id="rId24" Type="http://schemas.openxmlformats.org/officeDocument/2006/relationships/tags" Target="../tags/tag318.xml"/><Relationship Id="rId32" Type="http://schemas.openxmlformats.org/officeDocument/2006/relationships/tags" Target="../tags/tag326.xml"/><Relationship Id="rId37" Type="http://schemas.openxmlformats.org/officeDocument/2006/relationships/chart" Target="../charts/chart8.xml"/><Relationship Id="rId5" Type="http://schemas.openxmlformats.org/officeDocument/2006/relationships/tags" Target="../tags/tag299.xml"/><Relationship Id="rId15" Type="http://schemas.openxmlformats.org/officeDocument/2006/relationships/tags" Target="../tags/tag309.xml"/><Relationship Id="rId23" Type="http://schemas.openxmlformats.org/officeDocument/2006/relationships/tags" Target="../tags/tag317.xml"/><Relationship Id="rId28" Type="http://schemas.openxmlformats.org/officeDocument/2006/relationships/tags" Target="../tags/tag322.xml"/><Relationship Id="rId36" Type="http://schemas.openxmlformats.org/officeDocument/2006/relationships/image" Target="../media/image67.emf"/><Relationship Id="rId10" Type="http://schemas.openxmlformats.org/officeDocument/2006/relationships/tags" Target="../tags/tag304.xml"/><Relationship Id="rId19" Type="http://schemas.openxmlformats.org/officeDocument/2006/relationships/tags" Target="../tags/tag313.xml"/><Relationship Id="rId31" Type="http://schemas.openxmlformats.org/officeDocument/2006/relationships/tags" Target="../tags/tag325.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 Id="rId22" Type="http://schemas.openxmlformats.org/officeDocument/2006/relationships/tags" Target="../tags/tag316.xml"/><Relationship Id="rId27" Type="http://schemas.openxmlformats.org/officeDocument/2006/relationships/tags" Target="../tags/tag321.xml"/><Relationship Id="rId30" Type="http://schemas.openxmlformats.org/officeDocument/2006/relationships/tags" Target="../tags/tag324.xml"/><Relationship Id="rId35" Type="http://schemas.openxmlformats.org/officeDocument/2006/relationships/oleObject" Target="../embeddings/oleObject67.bin"/></Relationships>
</file>

<file path=ppt/slides/_rels/slide36.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image" Target="../media/image61.emf"/><Relationship Id="rId2" Type="http://schemas.openxmlformats.org/officeDocument/2006/relationships/tags" Target="../tags/tag327.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notesSlide" Target="../notesSlides/notesSlide32.xml"/><Relationship Id="rId4"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330.xml"/><Relationship Id="rId7" Type="http://schemas.openxmlformats.org/officeDocument/2006/relationships/image" Target="../media/image68.emf"/><Relationship Id="rId2" Type="http://schemas.openxmlformats.org/officeDocument/2006/relationships/tags" Target="../tags/tag329.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notesSlide" Target="../notesSlides/notesSlide33.xml"/><Relationship Id="rId4"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tags" Target="../tags/tag332.xml"/><Relationship Id="rId7" Type="http://schemas.openxmlformats.org/officeDocument/2006/relationships/image" Target="../media/image25.emf"/><Relationship Id="rId2" Type="http://schemas.openxmlformats.org/officeDocument/2006/relationships/tags" Target="../tags/tag331.xml"/><Relationship Id="rId1" Type="http://schemas.openxmlformats.org/officeDocument/2006/relationships/vmlDrawing" Target="../drawings/vmlDrawing70.vml"/><Relationship Id="rId6" Type="http://schemas.openxmlformats.org/officeDocument/2006/relationships/oleObject" Target="../embeddings/oleObject70.bin"/><Relationship Id="rId5" Type="http://schemas.openxmlformats.org/officeDocument/2006/relationships/notesSlide" Target="../notesSlides/notesSlide34.xml"/><Relationship Id="rId4"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image" Target="../media/image70.png"/><Relationship Id="rId2" Type="http://schemas.openxmlformats.org/officeDocument/2006/relationships/tags" Target="../tags/tag333.xml"/><Relationship Id="rId1" Type="http://schemas.openxmlformats.org/officeDocument/2006/relationships/vmlDrawing" Target="../drawings/vmlDrawing71.vml"/><Relationship Id="rId6" Type="http://schemas.openxmlformats.org/officeDocument/2006/relationships/tags" Target="../tags/tag337.xml"/><Relationship Id="rId11" Type="http://schemas.openxmlformats.org/officeDocument/2006/relationships/image" Target="../media/image35.emf"/><Relationship Id="rId5" Type="http://schemas.openxmlformats.org/officeDocument/2006/relationships/tags" Target="../tags/tag336.xml"/><Relationship Id="rId10" Type="http://schemas.openxmlformats.org/officeDocument/2006/relationships/oleObject" Target="../embeddings/oleObject71.bin"/><Relationship Id="rId4" Type="http://schemas.openxmlformats.org/officeDocument/2006/relationships/tags" Target="../tags/tag335.xml"/><Relationship Id="rId9"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vmlDrawing" Target="../drawings/vmlDrawing38.vml"/><Relationship Id="rId6" Type="http://schemas.openxmlformats.org/officeDocument/2006/relationships/image" Target="../media/image22.emf"/><Relationship Id="rId5" Type="http://schemas.openxmlformats.org/officeDocument/2006/relationships/oleObject" Target="../embeddings/oleObject38.bin"/><Relationship Id="rId4"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tags" Target="../tags/tag340.xml"/><Relationship Id="rId7" Type="http://schemas.openxmlformats.org/officeDocument/2006/relationships/image" Target="../media/image50.emf"/><Relationship Id="rId2" Type="http://schemas.openxmlformats.org/officeDocument/2006/relationships/tags" Target="../tags/tag339.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notesSlide" Target="../notesSlides/notesSlide36.xml"/><Relationship Id="rId4"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tags" Target="../tags/tag352.xml"/><Relationship Id="rId18" Type="http://schemas.openxmlformats.org/officeDocument/2006/relationships/oleObject" Target="../embeddings/oleObject73.bin"/><Relationship Id="rId3" Type="http://schemas.openxmlformats.org/officeDocument/2006/relationships/tags" Target="../tags/tag342.xml"/><Relationship Id="rId21" Type="http://schemas.openxmlformats.org/officeDocument/2006/relationships/image" Target="../media/image72.png"/><Relationship Id="rId7" Type="http://schemas.openxmlformats.org/officeDocument/2006/relationships/tags" Target="../tags/tag346.xml"/><Relationship Id="rId12" Type="http://schemas.openxmlformats.org/officeDocument/2006/relationships/tags" Target="../tags/tag351.xml"/><Relationship Id="rId17" Type="http://schemas.openxmlformats.org/officeDocument/2006/relationships/notesSlide" Target="../notesSlides/notesSlide37.xml"/><Relationship Id="rId2" Type="http://schemas.openxmlformats.org/officeDocument/2006/relationships/tags" Target="../tags/tag341.xml"/><Relationship Id="rId16" Type="http://schemas.openxmlformats.org/officeDocument/2006/relationships/slideLayout" Target="../slideLayouts/slideLayout10.xml"/><Relationship Id="rId20" Type="http://schemas.openxmlformats.org/officeDocument/2006/relationships/chart" Target="../charts/chart9.xml"/><Relationship Id="rId1" Type="http://schemas.openxmlformats.org/officeDocument/2006/relationships/vmlDrawing" Target="../drawings/vmlDrawing73.vml"/><Relationship Id="rId6" Type="http://schemas.openxmlformats.org/officeDocument/2006/relationships/tags" Target="../tags/tag345.xml"/><Relationship Id="rId11" Type="http://schemas.openxmlformats.org/officeDocument/2006/relationships/tags" Target="../tags/tag350.xml"/><Relationship Id="rId5" Type="http://schemas.openxmlformats.org/officeDocument/2006/relationships/tags" Target="../tags/tag344.xml"/><Relationship Id="rId15" Type="http://schemas.openxmlformats.org/officeDocument/2006/relationships/tags" Target="../tags/tag354.xml"/><Relationship Id="rId10" Type="http://schemas.openxmlformats.org/officeDocument/2006/relationships/tags" Target="../tags/tag349.xml"/><Relationship Id="rId19" Type="http://schemas.openxmlformats.org/officeDocument/2006/relationships/image" Target="../media/image71.emf"/><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tags" Target="../tags/tag353.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18" Type="http://schemas.openxmlformats.org/officeDocument/2006/relationships/image" Target="../media/image83.png"/><Relationship Id="rId3" Type="http://schemas.openxmlformats.org/officeDocument/2006/relationships/tags" Target="../tags/tag356.xml"/><Relationship Id="rId7" Type="http://schemas.openxmlformats.org/officeDocument/2006/relationships/image" Target="../media/image25.emf"/><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tags" Target="../tags/tag355.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vmlDrawing" Target="../drawings/vmlDrawing74.vml"/><Relationship Id="rId6" Type="http://schemas.openxmlformats.org/officeDocument/2006/relationships/oleObject" Target="../embeddings/oleObject74.bin"/><Relationship Id="rId11" Type="http://schemas.openxmlformats.org/officeDocument/2006/relationships/image" Target="../media/image76.png"/><Relationship Id="rId5" Type="http://schemas.openxmlformats.org/officeDocument/2006/relationships/notesSlide" Target="../notesSlides/notesSlide38.xml"/><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slideLayout" Target="../slideLayouts/slideLayout14.xml"/><Relationship Id="rId9" Type="http://schemas.openxmlformats.org/officeDocument/2006/relationships/image" Target="../media/image74.png"/><Relationship Id="rId14" Type="http://schemas.openxmlformats.org/officeDocument/2006/relationships/image" Target="../media/image79.jpe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2.jpg"/><Relationship Id="rId18" Type="http://schemas.openxmlformats.org/officeDocument/2006/relationships/image" Target="../media/image96.png"/><Relationship Id="rId26" Type="http://schemas.openxmlformats.org/officeDocument/2006/relationships/image" Target="../media/image104.jpg"/><Relationship Id="rId3" Type="http://schemas.openxmlformats.org/officeDocument/2006/relationships/slideLayout" Target="../slideLayouts/slideLayout10.xml"/><Relationship Id="rId21" Type="http://schemas.openxmlformats.org/officeDocument/2006/relationships/image" Target="../media/image99.jpg"/><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95.png"/><Relationship Id="rId25" Type="http://schemas.openxmlformats.org/officeDocument/2006/relationships/image" Target="../media/image103.jpg"/><Relationship Id="rId2" Type="http://schemas.openxmlformats.org/officeDocument/2006/relationships/tags" Target="../tags/tag357.xml"/><Relationship Id="rId16" Type="http://schemas.openxmlformats.org/officeDocument/2006/relationships/image" Target="../media/image94.jpg"/><Relationship Id="rId20" Type="http://schemas.openxmlformats.org/officeDocument/2006/relationships/image" Target="../media/image98.jpg"/><Relationship Id="rId29" Type="http://schemas.openxmlformats.org/officeDocument/2006/relationships/image" Target="../media/image107.jpg"/><Relationship Id="rId1" Type="http://schemas.openxmlformats.org/officeDocument/2006/relationships/vmlDrawing" Target="../drawings/vmlDrawing75.vml"/><Relationship Id="rId6" Type="http://schemas.openxmlformats.org/officeDocument/2006/relationships/image" Target="../media/image86.png"/><Relationship Id="rId11" Type="http://schemas.openxmlformats.org/officeDocument/2006/relationships/image" Target="../media/image90.jpg"/><Relationship Id="rId24" Type="http://schemas.openxmlformats.org/officeDocument/2006/relationships/image" Target="../media/image102.png"/><Relationship Id="rId5" Type="http://schemas.openxmlformats.org/officeDocument/2006/relationships/image" Target="../media/image25.emf"/><Relationship Id="rId15" Type="http://schemas.openxmlformats.org/officeDocument/2006/relationships/image" Target="../media/image18.png"/><Relationship Id="rId23" Type="http://schemas.openxmlformats.org/officeDocument/2006/relationships/image" Target="../media/image101.jpg"/><Relationship Id="rId28" Type="http://schemas.openxmlformats.org/officeDocument/2006/relationships/image" Target="../media/image106.png"/><Relationship Id="rId10" Type="http://schemas.openxmlformats.org/officeDocument/2006/relationships/image" Target="../media/image89.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oleObject" Target="../embeddings/oleObject75.bin"/><Relationship Id="rId9" Type="http://schemas.openxmlformats.org/officeDocument/2006/relationships/image" Target="../media/image88.jpg"/><Relationship Id="rId14" Type="http://schemas.openxmlformats.org/officeDocument/2006/relationships/image" Target="../media/image93.jpg"/><Relationship Id="rId22" Type="http://schemas.openxmlformats.org/officeDocument/2006/relationships/image" Target="../media/image100.jpg"/><Relationship Id="rId27" Type="http://schemas.openxmlformats.org/officeDocument/2006/relationships/image" Target="../media/image105.jpg"/><Relationship Id="rId30" Type="http://schemas.openxmlformats.org/officeDocument/2006/relationships/image" Target="../media/image108.png"/></Relationships>
</file>

<file path=ppt/slides/_rels/slide4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359.xml"/><Relationship Id="rId7" Type="http://schemas.openxmlformats.org/officeDocument/2006/relationships/image" Target="../media/image25.emf"/><Relationship Id="rId2" Type="http://schemas.openxmlformats.org/officeDocument/2006/relationships/tags" Target="../tags/tag358.xml"/><Relationship Id="rId1" Type="http://schemas.openxmlformats.org/officeDocument/2006/relationships/vmlDrawing" Target="../drawings/vmlDrawing76.vml"/><Relationship Id="rId6" Type="http://schemas.openxmlformats.org/officeDocument/2006/relationships/oleObject" Target="../embeddings/oleObject76.bin"/><Relationship Id="rId5" Type="http://schemas.openxmlformats.org/officeDocument/2006/relationships/notesSlide" Target="../notesSlides/notesSlide39.xml"/><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92.xml"/><Relationship Id="rId7" Type="http://schemas.openxmlformats.org/officeDocument/2006/relationships/oleObject" Target="../embeddings/oleObject39.bin"/><Relationship Id="rId2" Type="http://schemas.openxmlformats.org/officeDocument/2006/relationships/tags" Target="../tags/tag91.xml"/><Relationship Id="rId1" Type="http://schemas.openxmlformats.org/officeDocument/2006/relationships/vmlDrawing" Target="../drawings/vmlDrawing39.vml"/><Relationship Id="rId6" Type="http://schemas.openxmlformats.org/officeDocument/2006/relationships/notesSlide" Target="../notesSlides/notesSlide3.xml"/><Relationship Id="rId5" Type="http://schemas.openxmlformats.org/officeDocument/2006/relationships/slideLayout" Target="../slideLayouts/slideLayout36.xml"/><Relationship Id="rId4" Type="http://schemas.openxmlformats.org/officeDocument/2006/relationships/tags" Target="../tags/tag9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27.emf"/><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oleObject" Target="../embeddings/oleObject40.bin"/><Relationship Id="rId2" Type="http://schemas.openxmlformats.org/officeDocument/2006/relationships/tags" Target="../tags/tag94.xml"/><Relationship Id="rId16" Type="http://schemas.openxmlformats.org/officeDocument/2006/relationships/notesSlide" Target="../notesSlides/notesSlide4.xml"/><Relationship Id="rId1" Type="http://schemas.openxmlformats.org/officeDocument/2006/relationships/vmlDrawing" Target="../drawings/vmlDrawing40.v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slideLayout" Target="../slideLayouts/slideLayout10.xml"/><Relationship Id="rId10" Type="http://schemas.openxmlformats.org/officeDocument/2006/relationships/tags" Target="../tags/tag102.xml"/><Relationship Id="rId19" Type="http://schemas.openxmlformats.org/officeDocument/2006/relationships/chart" Target="../charts/chart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08.xml"/><Relationship Id="rId7" Type="http://schemas.openxmlformats.org/officeDocument/2006/relationships/image" Target="../media/image25.emf"/><Relationship Id="rId2" Type="http://schemas.openxmlformats.org/officeDocument/2006/relationships/tags" Target="../tags/tag107.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notesSlide" Target="../notesSlides/notesSlide5.xml"/><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25.emf"/><Relationship Id="rId2" Type="http://schemas.openxmlformats.org/officeDocument/2006/relationships/tags" Target="../tags/tag109.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notesSlide" Target="../notesSlides/notesSlide6.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emf"/><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chart" Target="../charts/chart2.xml"/><Relationship Id="rId2" Type="http://schemas.openxmlformats.org/officeDocument/2006/relationships/tags" Target="../tags/tag111.xml"/><Relationship Id="rId1" Type="http://schemas.openxmlformats.org/officeDocument/2006/relationships/vmlDrawing" Target="../drawings/vmlDrawing43.vml"/><Relationship Id="rId6" Type="http://schemas.openxmlformats.org/officeDocument/2006/relationships/tags" Target="../tags/tag115.xml"/><Relationship Id="rId11" Type="http://schemas.openxmlformats.org/officeDocument/2006/relationships/image" Target="../media/image25.emf"/><Relationship Id="rId5" Type="http://schemas.openxmlformats.org/officeDocument/2006/relationships/tags" Target="../tags/tag114.xml"/><Relationship Id="rId10" Type="http://schemas.openxmlformats.org/officeDocument/2006/relationships/oleObject" Target="../embeddings/oleObject43.bin"/><Relationship Id="rId4" Type="http://schemas.openxmlformats.org/officeDocument/2006/relationships/tags" Target="../tags/tag113.xml"/><Relationship Id="rId9"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smtClean="0"/>
              <a:t>Q4 2021</a:t>
            </a:r>
            <a:endParaRPr lang="en-US" dirty="0"/>
          </a:p>
          <a:p>
            <a:endParaRPr lang="de-DE" dirty="0"/>
          </a:p>
        </p:txBody>
      </p:sp>
      <p:sp>
        <p:nvSpPr>
          <p:cNvPr id="3" name="Textplatzhalter 2"/>
          <p:cNvSpPr>
            <a:spLocks noGrp="1"/>
          </p:cNvSpPr>
          <p:nvPr>
            <p:ph type="body" sz="quarter" idx="11"/>
          </p:nvPr>
        </p:nvSpPr>
        <p:spPr/>
        <p:txBody>
          <a:bodyPr/>
          <a:lstStyle/>
          <a:p>
            <a:pPr>
              <a:defRPr b="0" i="0"/>
            </a:pPr>
            <a:r>
              <a:rPr lang="en-US" dirty="0">
                <a:solidFill>
                  <a:srgbClr val="0088C2"/>
                </a:solidFill>
              </a:rPr>
              <a:t>Introducing the Initiative</a:t>
            </a:r>
          </a:p>
        </p:txBody>
      </p:sp>
    </p:spTree>
    <p:extLst>
      <p:ext uri="{BB962C8B-B14F-4D97-AF65-F5344CB8AC3E}">
        <p14:creationId xmlns:p14="http://schemas.microsoft.com/office/powerpoint/2010/main" val="3757861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3" name="think-cell Folie" r:id="rId6" imgW="0" imgH="0" progId="TCLayout.ActiveDocument.1">
                  <p:embed/>
                </p:oleObj>
              </mc:Choice>
              <mc:Fallback>
                <p:oleObj name="think-cell Folie" r:id="rId6" imgW="0" imgH="0"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7873" y="1161402"/>
            <a:ext cx="5180404" cy="5180404"/>
          </a:xfrm>
          <a:prstGeom prst="rect">
            <a:avLst/>
          </a:prstGeom>
        </p:spPr>
      </p:pic>
      <p:sp>
        <p:nvSpPr>
          <p:cNvPr id="2" name="Titel 1"/>
          <p:cNvSpPr>
            <a:spLocks noGrp="1"/>
          </p:cNvSpPr>
          <p:nvPr>
            <p:ph type="title"/>
          </p:nvPr>
        </p:nvSpPr>
        <p:spPr/>
        <p:txBody>
          <a:bodyPr/>
          <a:lstStyle/>
          <a:p>
            <a:pPr>
              <a:defRPr b="0" i="0"/>
            </a:pPr>
            <a:r>
              <a:rPr lang="en-US" dirty="0"/>
              <a:t>JOBLINGE is active in over 30 locations in Germany</a:t>
            </a:r>
          </a:p>
        </p:txBody>
      </p:sp>
      <p:pic>
        <p:nvPicPr>
          <p:cNvPr id="6"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038096">
            <a:off x="5711860" y="5605244"/>
            <a:ext cx="1078004" cy="4465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6831877" y="5812227"/>
            <a:ext cx="1587377" cy="323996"/>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Munich</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Munich</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endParaRPr kumimoji="0" lang="en-US" sz="1200" b="0" i="0" u="none" strike="noStrike" kern="1200" cap="none" spc="0" normalizeH="0" baseline="0" noProof="0" dirty="0">
              <a:ln>
                <a:noFill/>
              </a:ln>
              <a:solidFill>
                <a:srgbClr val="0088C2"/>
              </a:solidFill>
              <a:effectLst/>
              <a:uLnTx/>
              <a:uFillTx/>
              <a:ea typeface="+mn-ea"/>
              <a:cs typeface="+mn-cs"/>
            </a:endParaRPr>
          </a:p>
        </p:txBody>
      </p:sp>
      <p:pic>
        <p:nvPicPr>
          <p:cNvPr id="9"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20562988">
            <a:off x="5838136" y="3391593"/>
            <a:ext cx="1125859" cy="50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p:cNvSpPr txBox="1"/>
          <p:nvPr/>
        </p:nvSpPr>
        <p:spPr>
          <a:xfrm>
            <a:off x="6940217" y="3192819"/>
            <a:ext cx="1947097" cy="323996"/>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Leipzig</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Leipzig</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r>
              <a:rPr kumimoji="0" lang="en-US" sz="1200" b="0" i="0" u="none" strike="noStrike" kern="1200" cap="none" spc="0" normalizeH="0" baseline="0" noProof="0" dirty="0">
                <a:ln>
                  <a:noFill/>
                </a:ln>
                <a:solidFill>
                  <a:srgbClr val="0088C2"/>
                </a:solidFill>
                <a:effectLst/>
                <a:uLnTx/>
                <a:uFillTx/>
                <a:ea typeface="+mn-ea"/>
                <a:cs typeface="+mn-cs"/>
              </a:rPr>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Halle (Saale) </a:t>
            </a:r>
            <a:br>
              <a:rPr kumimoji="0" lang="en-US" sz="1200" b="0" i="0" u="none" strike="noStrike" kern="1200" cap="none" spc="0" normalizeH="0" baseline="0" noProof="0" dirty="0">
                <a:ln>
                  <a:noFill/>
                </a:ln>
                <a:solidFill>
                  <a:srgbClr val="0088C2"/>
                </a:solidFill>
                <a:effectLst/>
                <a:uLnTx/>
                <a:uFillTx/>
                <a:ea typeface="+mn-ea"/>
                <a:cs typeface="+mn-cs"/>
              </a:rPr>
            </a:br>
            <a:endParaRPr kumimoji="0" lang="en-US" sz="1200" b="0" i="0" u="none" strike="noStrike" kern="1200" cap="none" spc="0" normalizeH="0" baseline="0" noProof="0" dirty="0">
              <a:ln>
                <a:noFill/>
              </a:ln>
              <a:solidFill>
                <a:srgbClr val="0088C2"/>
              </a:solidFill>
              <a:effectLst/>
              <a:uLnTx/>
              <a:uFillTx/>
              <a:ea typeface="+mn-ea"/>
              <a:cs typeface="+mn-cs"/>
            </a:endParaRPr>
          </a:p>
        </p:txBody>
      </p:sp>
      <p:pic>
        <p:nvPicPr>
          <p:cNvPr id="11" name="Picture 8" descr="C:\Users\ttienhaara\Downloads\Design ohne Titel (86).png"/>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rot="21363049" flipV="1">
            <a:off x="6172947" y="2209288"/>
            <a:ext cx="893075" cy="4343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p:cNvSpPr txBox="1"/>
          <p:nvPr/>
        </p:nvSpPr>
        <p:spPr>
          <a:xfrm>
            <a:off x="7154635" y="2058194"/>
            <a:ext cx="1861685" cy="323996"/>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err="1">
                <a:ln>
                  <a:noFill/>
                </a:ln>
                <a:solidFill>
                  <a:srgbClr val="0088C2"/>
                </a:solidFill>
                <a:effectLst/>
                <a:uLnTx/>
                <a:uFillTx/>
                <a:ea typeface="+mn-ea"/>
                <a:cs typeface="+mn-cs"/>
              </a:rPr>
              <a:t>Pankow</a:t>
            </a:r>
            <a:r>
              <a:rPr kumimoji="0" lang="en-US" sz="1200" b="0" i="0" u="none" strike="noStrike" kern="1200" cap="none" spc="0" normalizeH="0" baseline="0" noProof="0" dirty="0">
                <a:ln>
                  <a:noFill/>
                </a:ln>
                <a:solidFill>
                  <a:srgbClr val="0088C2"/>
                </a:solidFill>
                <a:effectLst/>
                <a:uLnTx/>
                <a:uFillTx/>
                <a:ea typeface="+mn-ea"/>
                <a:cs typeface="+mn-cs"/>
              </a:rPr>
              <a:t>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Spandau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Schöneberg</a:t>
            </a:r>
            <a:r>
              <a:rPr kumimoji="0" lang="en-US" sz="1200" b="0" i="0" u="none" strike="noStrike" kern="1200" cap="none" spc="0" normalizeH="0" baseline="0" noProof="0" dirty="0">
                <a:ln>
                  <a:noFill/>
                </a:ln>
                <a:solidFill>
                  <a:srgbClr val="0088C2"/>
                </a:solidFill>
                <a:effectLst/>
                <a:uLnTx/>
                <a:uFillTx/>
                <a:ea typeface="+mn-ea"/>
                <a:cs typeface="+mn-cs"/>
              </a:rPr>
              <a:t>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Friedrichshain</a:t>
            </a:r>
            <a:endParaRPr kumimoji="0" lang="en-US" sz="1200" b="0" i="0" u="none" strike="noStrike" kern="1200" cap="none" spc="0" normalizeH="0" baseline="0" noProof="0" dirty="0">
              <a:ln>
                <a:noFill/>
              </a:ln>
              <a:solidFill>
                <a:srgbClr val="0088C2"/>
              </a:solidFill>
              <a:effectLst/>
              <a:uLnTx/>
              <a:uFillTx/>
              <a:ea typeface="+mn-ea"/>
              <a:cs typeface="+mn-cs"/>
            </a:endParaRPr>
          </a:p>
          <a:p>
            <a:pPr marL="0" marR="0" lvl="0" indent="0" algn="l" defTabSz="914400" rtl="0" eaLnBrk="1" fontAlgn="base" latinLnBrk="0" hangingPunct="1">
              <a:lnSpc>
                <a:spcPct val="100000"/>
              </a:lnSpc>
              <a:spcBef>
                <a:spcPct val="0"/>
              </a:spcBef>
              <a:spcAft>
                <a:spcPts val="600"/>
              </a:spcAft>
              <a:buClrTx/>
              <a:buSzTx/>
              <a:buFontTx/>
              <a:buNone/>
              <a:defRPr/>
            </a:pPr>
            <a:endParaRPr kumimoji="0" lang="en-US" sz="1200" b="0" i="0" u="none" strike="noStrike" kern="1200" cap="none" spc="0" normalizeH="0" baseline="0" noProof="0" dirty="0">
              <a:ln>
                <a:noFill/>
              </a:ln>
              <a:solidFill>
                <a:srgbClr val="0088C2"/>
              </a:solidFill>
              <a:effectLst/>
              <a:uLnTx/>
              <a:uFillTx/>
              <a:ea typeface="+mn-ea"/>
              <a:cs typeface="+mn-cs"/>
            </a:endParaRPr>
          </a:p>
        </p:txBody>
      </p:sp>
      <p:pic>
        <p:nvPicPr>
          <p:cNvPr id="13"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8577185">
            <a:off x="3196920" y="5061386"/>
            <a:ext cx="893075" cy="4465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p:cNvSpPr txBox="1"/>
          <p:nvPr/>
        </p:nvSpPr>
        <p:spPr>
          <a:xfrm>
            <a:off x="1968708" y="5569883"/>
            <a:ext cx="1514219" cy="323996"/>
          </a:xfrm>
          <a:prstGeom prst="rect">
            <a:avLst/>
          </a:prstGeom>
          <a:noFill/>
          <a:ln>
            <a:noFill/>
          </a:ln>
        </p:spPr>
        <p:txBody>
          <a:bodyPr wrap="square" lIns="0" tIns="0" rIns="0" bIns="0" rtlCol="0" anchor="t">
            <a:noAutofit/>
          </a:bodyPr>
          <a:lstStyle/>
          <a:p>
            <a:pPr marL="0" marR="0" lvl="0" indent="0" algn="r"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Stuttgart</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Stuttgart</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r>
              <a:rPr kumimoji="0" lang="en-US" sz="1200" b="0" i="0" u="none" strike="noStrike" kern="1200" cap="none" spc="0" normalizeH="0" baseline="0" noProof="0" dirty="0">
                <a:ln>
                  <a:noFill/>
                </a:ln>
                <a:solidFill>
                  <a:srgbClr val="0088C2"/>
                </a:solidFill>
                <a:effectLst/>
                <a:uLnTx/>
                <a:uFillTx/>
                <a:ea typeface="+mn-ea"/>
                <a:cs typeface="+mn-cs"/>
              </a:rPr>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Pforzheim</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Reutlingen</a:t>
            </a:r>
          </a:p>
        </p:txBody>
      </p:sp>
      <p:pic>
        <p:nvPicPr>
          <p:cNvPr id="15"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0126281">
            <a:off x="2064171" y="4307635"/>
            <a:ext cx="893075" cy="4331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
          <p:cNvSpPr txBox="1"/>
          <p:nvPr/>
        </p:nvSpPr>
        <p:spPr>
          <a:xfrm>
            <a:off x="830734" y="4677316"/>
            <a:ext cx="1514219" cy="323996"/>
          </a:xfrm>
          <a:prstGeom prst="rect">
            <a:avLst/>
          </a:prstGeom>
          <a:noFill/>
          <a:ln>
            <a:noFill/>
          </a:ln>
        </p:spPr>
        <p:txBody>
          <a:bodyPr wrap="square" lIns="0" tIns="0" rIns="0" bIns="0" rtlCol="0" anchor="t">
            <a:noAutofit/>
          </a:bodyPr>
          <a:lstStyle/>
          <a:p>
            <a:pPr marL="0" marR="0" lvl="0" indent="0" algn="r"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Ludwigshafen</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Rhine-Neckar county</a:t>
            </a:r>
          </a:p>
        </p:txBody>
      </p:sp>
      <p:pic>
        <p:nvPicPr>
          <p:cNvPr id="17"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0238274">
            <a:off x="2644681" y="3001108"/>
            <a:ext cx="893075" cy="446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p:cNvSpPr txBox="1"/>
          <p:nvPr/>
        </p:nvSpPr>
        <p:spPr>
          <a:xfrm>
            <a:off x="1100090" y="3273190"/>
            <a:ext cx="1514219" cy="323996"/>
          </a:xfrm>
          <a:prstGeom prst="rect">
            <a:avLst/>
          </a:prstGeom>
          <a:noFill/>
          <a:ln>
            <a:noFill/>
          </a:ln>
        </p:spPr>
        <p:txBody>
          <a:bodyPr wrap="square" lIns="0" tIns="0" rIns="0" bIns="0" rtlCol="0" anchor="t">
            <a:noAutofit/>
          </a:bodyPr>
          <a:lstStyle/>
          <a:p>
            <a:pPr marL="0" marR="0" lvl="0" indent="0" algn="r"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Cologne</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Cologne</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r>
              <a:rPr kumimoji="0" lang="en-US" sz="1200" b="0" i="0" u="none" strike="noStrike" kern="1200" cap="none" spc="0" normalizeH="0" baseline="0" noProof="0" dirty="0">
                <a:ln>
                  <a:noFill/>
                </a:ln>
                <a:solidFill>
                  <a:srgbClr val="0088C2"/>
                </a:solidFill>
                <a:effectLst/>
                <a:uLnTx/>
                <a:uFillTx/>
                <a:ea typeface="+mn-ea"/>
                <a:cs typeface="+mn-cs"/>
              </a:rPr>
              <a:t>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Troisdorf</a:t>
            </a:r>
            <a:br>
              <a:rPr kumimoji="0" lang="en-US" sz="1200" b="0" i="0" u="none" strike="noStrike" kern="1200" cap="none" spc="0" normalizeH="0" baseline="0" noProof="0" dirty="0">
                <a:ln>
                  <a:noFill/>
                </a:ln>
                <a:solidFill>
                  <a:srgbClr val="0088C2"/>
                </a:solidFill>
                <a:effectLst/>
                <a:uLnTx/>
                <a:uFillTx/>
                <a:ea typeface="+mn-ea"/>
                <a:cs typeface="+mn-cs"/>
              </a:rPr>
            </a:br>
            <a:endParaRPr kumimoji="0" lang="en-US" sz="1200" b="0" i="0" u="none" strike="noStrike" kern="1200" cap="none" spc="0" normalizeH="0" baseline="0" noProof="0" dirty="0">
              <a:ln>
                <a:noFill/>
              </a:ln>
              <a:solidFill>
                <a:srgbClr val="0088C2"/>
              </a:solidFill>
              <a:effectLst/>
              <a:uLnTx/>
              <a:uFillTx/>
              <a:ea typeface="+mn-ea"/>
              <a:cs typeface="+mn-cs"/>
            </a:endParaRPr>
          </a:p>
        </p:txBody>
      </p:sp>
      <p:sp>
        <p:nvSpPr>
          <p:cNvPr id="20" name="TextBox 2"/>
          <p:cNvSpPr txBox="1"/>
          <p:nvPr/>
        </p:nvSpPr>
        <p:spPr>
          <a:xfrm>
            <a:off x="1550672" y="1363916"/>
            <a:ext cx="1850169" cy="323996"/>
          </a:xfrm>
          <a:prstGeom prst="rect">
            <a:avLst/>
          </a:prstGeom>
          <a:noFill/>
          <a:ln>
            <a:noFill/>
          </a:ln>
        </p:spPr>
        <p:txBody>
          <a:bodyPr wrap="square" lIns="0" tIns="0" rIns="0" bIns="0" rtlCol="0" anchor="t">
            <a:noAutofit/>
          </a:bodyPr>
          <a:lstStyle/>
          <a:p>
            <a:pPr marL="0" marR="0" lvl="0" indent="0" algn="r"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Hamburg</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Hamburg</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r>
              <a:rPr kumimoji="0" lang="en-US" sz="1200" b="0" i="0" u="none" strike="noStrike" kern="1200" cap="none" spc="0" normalizeH="0" baseline="0" noProof="0" dirty="0">
                <a:ln>
                  <a:noFill/>
                </a:ln>
                <a:solidFill>
                  <a:srgbClr val="0088C2"/>
                </a:solidFill>
                <a:effectLst/>
                <a:uLnTx/>
                <a:uFillTx/>
                <a:ea typeface="+mn-ea"/>
                <a:cs typeface="+mn-cs"/>
              </a:rPr>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Bremen</a:t>
            </a:r>
          </a:p>
        </p:txBody>
      </p:sp>
      <p:pic>
        <p:nvPicPr>
          <p:cNvPr id="21"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1692437">
            <a:off x="3443191" y="1520080"/>
            <a:ext cx="893075" cy="4465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ttienhaara\Downloads\Design ohne Titel (86).png"/>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5158599" y="4311003"/>
            <a:ext cx="1260173" cy="468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
          <p:cNvSpPr txBox="1"/>
          <p:nvPr/>
        </p:nvSpPr>
        <p:spPr>
          <a:xfrm>
            <a:off x="6540142" y="4162292"/>
            <a:ext cx="1607653" cy="1085991"/>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Frankfurt</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err="1">
                <a:ln>
                  <a:noFill/>
                </a:ln>
                <a:solidFill>
                  <a:srgbClr val="0088C2"/>
                </a:solidFill>
                <a:effectLst/>
                <a:uLnTx/>
                <a:uFillTx/>
                <a:ea typeface="+mn-ea"/>
                <a:cs typeface="+mn-cs"/>
              </a:rPr>
              <a:t>Frankfurt</a:t>
            </a:r>
            <a:r>
              <a:rPr kumimoji="0" lang="en-US" sz="1200" b="0" i="0" u="none" strike="noStrike" kern="1200" cap="none" spc="0" normalizeH="0" baseline="0" noProof="0" dirty="0">
                <a:ln>
                  <a:noFill/>
                </a:ln>
                <a:solidFill>
                  <a:srgbClr val="0088C2"/>
                </a:solidFill>
                <a:effectLst/>
                <a:uLnTx/>
                <a:uFillTx/>
                <a:ea typeface="+mn-ea"/>
                <a:cs typeface="+mn-cs"/>
              </a:rPr>
              <a:t> </a:t>
            </a:r>
            <a:r>
              <a:rPr kumimoji="0" lang="en-US" sz="1200" b="0" i="0" u="none" strike="noStrike" kern="1200" cap="none" spc="0" normalizeH="0" baseline="0" noProof="0" dirty="0" err="1">
                <a:ln>
                  <a:noFill/>
                </a:ln>
                <a:solidFill>
                  <a:srgbClr val="0088C2"/>
                </a:solidFill>
                <a:effectLst/>
                <a:uLnTx/>
                <a:uFillTx/>
                <a:ea typeface="+mn-ea"/>
                <a:cs typeface="+mn-cs"/>
              </a:rPr>
              <a:t>Kompass</a:t>
            </a:r>
            <a:r>
              <a:rPr kumimoji="0" lang="en-US" sz="1200" b="0" i="0" u="none" strike="noStrike" kern="1200" cap="none" spc="0" normalizeH="0" baseline="0" noProof="0" dirty="0">
                <a:ln>
                  <a:noFill/>
                </a:ln>
                <a:solidFill>
                  <a:srgbClr val="0088C2"/>
                </a:solidFill>
                <a:effectLst/>
                <a:uLnTx/>
                <a:uFillTx/>
                <a:ea typeface="+mn-ea"/>
                <a:cs typeface="+mn-cs"/>
              </a:rPr>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Darmstadt </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Offenbach</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Mainz</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Wiesbaden</a:t>
            </a:r>
          </a:p>
        </p:txBody>
      </p:sp>
      <p:pic>
        <p:nvPicPr>
          <p:cNvPr id="24"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1917711">
            <a:off x="3062048" y="2304492"/>
            <a:ext cx="893075" cy="4465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
          <p:cNvSpPr txBox="1"/>
          <p:nvPr/>
        </p:nvSpPr>
        <p:spPr>
          <a:xfrm>
            <a:off x="1383382" y="2155952"/>
            <a:ext cx="1514219" cy="323996"/>
          </a:xfrm>
          <a:prstGeom prst="rect">
            <a:avLst/>
          </a:prstGeom>
          <a:noFill/>
          <a:ln>
            <a:noFill/>
          </a:ln>
        </p:spPr>
        <p:txBody>
          <a:bodyPr wrap="square" lIns="0" tIns="0" rIns="0" bIns="0" rtlCol="0" anchor="t">
            <a:noAutofit/>
          </a:bodyPr>
          <a:lstStyle/>
          <a:p>
            <a:pPr marL="0" marR="0" lvl="0" indent="0" algn="r" defTabSz="914400" rtl="0" eaLnBrk="1" fontAlgn="base" latinLnBrk="0" hangingPunct="1">
              <a:lnSpc>
                <a:spcPct val="100000"/>
              </a:lnSpc>
              <a:spcBef>
                <a:spcPct val="0"/>
              </a:spcBef>
              <a:spcAft>
                <a:spcPts val="60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rPr>
              <a:t>Essen</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Gelsenkirchen</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Recklinghausen</a:t>
            </a:r>
            <a:br>
              <a:rPr kumimoji="0" lang="en-US" sz="1200" b="0" i="0" u="none" strike="noStrike" kern="1200" cap="none" spc="0" normalizeH="0" baseline="0" noProof="0" dirty="0">
                <a:ln>
                  <a:noFill/>
                </a:ln>
                <a:solidFill>
                  <a:srgbClr val="0088C2"/>
                </a:solidFill>
                <a:effectLst/>
                <a:uLnTx/>
                <a:uFillTx/>
                <a:ea typeface="+mn-ea"/>
                <a:cs typeface="+mn-cs"/>
              </a:rPr>
            </a:br>
            <a:r>
              <a:rPr kumimoji="0" lang="en-US" sz="1200" b="0" i="0" u="none" strike="noStrike" kern="1200" cap="none" spc="0" normalizeH="0" baseline="0" noProof="0" dirty="0">
                <a:ln>
                  <a:noFill/>
                </a:ln>
                <a:solidFill>
                  <a:srgbClr val="0088C2"/>
                </a:solidFill>
                <a:effectLst/>
                <a:uLnTx/>
                <a:uFillTx/>
                <a:ea typeface="+mn-ea"/>
                <a:cs typeface="+mn-cs"/>
              </a:rPr>
              <a:t>Ruhr </a:t>
            </a:r>
            <a:r>
              <a:rPr kumimoji="0" lang="en-US" sz="1200" b="0" i="0" u="none" strike="noStrike" kern="1200" cap="none" spc="0" normalizeH="0" baseline="0" noProof="0" dirty="0" err="1">
                <a:ln>
                  <a:noFill/>
                </a:ln>
                <a:solidFill>
                  <a:srgbClr val="0088C2"/>
                </a:solidFill>
                <a:effectLst/>
                <a:uLnTx/>
                <a:uFillTx/>
                <a:ea typeface="+mn-ea"/>
                <a:cs typeface="+mn-cs"/>
              </a:rPr>
              <a:t>Kompass</a:t>
            </a:r>
            <a:endParaRPr kumimoji="0" lang="en-US" sz="1200" b="0" i="0" u="none" strike="noStrike" kern="1200" cap="none" spc="0" normalizeH="0" baseline="0" noProof="0" dirty="0">
              <a:ln>
                <a:noFill/>
              </a:ln>
              <a:solidFill>
                <a:srgbClr val="0088C2"/>
              </a:solidFill>
              <a:effectLst/>
              <a:uLnTx/>
              <a:uFillTx/>
              <a:ea typeface="+mn-ea"/>
              <a:cs typeface="+mn-cs"/>
            </a:endParaRPr>
          </a:p>
        </p:txBody>
      </p:sp>
      <p:sp>
        <p:nvSpPr>
          <p:cNvPr id="18" name="Textfeld 17"/>
          <p:cNvSpPr txBox="1"/>
          <p:nvPr/>
        </p:nvSpPr>
        <p:spPr>
          <a:xfrm>
            <a:off x="4267201" y="2310346"/>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Hanse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27" name="Textfeld 26"/>
          <p:cNvSpPr txBox="1"/>
          <p:nvPr/>
        </p:nvSpPr>
        <p:spPr>
          <a:xfrm>
            <a:off x="3872254" y="2670183"/>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Ruhr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28" name="Textfeld 27"/>
          <p:cNvSpPr txBox="1"/>
          <p:nvPr/>
        </p:nvSpPr>
        <p:spPr>
          <a:xfrm>
            <a:off x="3399897" y="3516815"/>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Rhineland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29" name="Textfeld 28"/>
          <p:cNvSpPr txBox="1"/>
          <p:nvPr/>
        </p:nvSpPr>
        <p:spPr>
          <a:xfrm>
            <a:off x="5422050" y="2985730"/>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Berlin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30" name="Textfeld 29"/>
          <p:cNvSpPr txBox="1"/>
          <p:nvPr/>
        </p:nvSpPr>
        <p:spPr>
          <a:xfrm>
            <a:off x="4688334" y="3845933"/>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lgn="r">
              <a:defRPr b="0" i="0"/>
            </a:pPr>
            <a:r>
              <a:rPr lang="en-US" sz="1000" dirty="0">
                <a:effectLst/>
                <a:cs typeface="Calibri" panose="020F0502020204030204" pitchFamily="34" charset="0"/>
                <a:sym typeface="Trebuchet MS" panose="020B0603020202020204" pitchFamily="34" charset="0"/>
              </a:rPr>
              <a:t>Leipzig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31" name="Textfeld 30"/>
          <p:cNvSpPr txBox="1"/>
          <p:nvPr/>
        </p:nvSpPr>
        <p:spPr>
          <a:xfrm>
            <a:off x="4578636" y="4222956"/>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Frankfurt-</a:t>
            </a:r>
            <a:r>
              <a:rPr lang="en-US" sz="1000" dirty="0" err="1">
                <a:effectLst/>
                <a:cs typeface="Calibri" panose="020F0502020204030204" pitchFamily="34" charset="0"/>
                <a:sym typeface="Trebuchet MS" panose="020B0603020202020204" pitchFamily="34" charset="0"/>
              </a:rPr>
              <a:t>RhineMain</a:t>
            </a:r>
            <a:r>
              <a:rPr lang="en-US" sz="1000" dirty="0">
                <a:effectLst/>
                <a:cs typeface="Calibri" panose="020F0502020204030204" pitchFamily="34" charset="0"/>
                <a:sym typeface="Trebuchet MS" panose="020B0603020202020204" pitchFamily="34" charset="0"/>
              </a:rPr>
              <a:t>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32" name="Textfeld 31"/>
          <p:cNvSpPr txBox="1"/>
          <p:nvPr/>
        </p:nvSpPr>
        <p:spPr>
          <a:xfrm>
            <a:off x="4499981" y="5215882"/>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defRPr b="0" i="0"/>
            </a:pPr>
            <a:r>
              <a:rPr lang="en-US" sz="1000" dirty="0">
                <a:effectLst/>
                <a:cs typeface="Calibri" panose="020F0502020204030204" pitchFamily="34" charset="0"/>
                <a:sym typeface="Trebuchet MS" panose="020B0603020202020204" pitchFamily="34" charset="0"/>
              </a:rPr>
              <a:t>Stuttgart Region</a:t>
            </a:r>
            <a:br>
              <a:rPr lang="en-US" sz="1000" dirty="0">
                <a:effectLst/>
                <a:cs typeface="Calibri" panose="020F0502020204030204" pitchFamily="34" charset="0"/>
                <a:sym typeface="Trebuchet MS" panose="020B0603020202020204" pitchFamily="34" charset="0"/>
              </a:rPr>
            </a:b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33" name="Textfeld 32"/>
          <p:cNvSpPr txBox="1"/>
          <p:nvPr/>
        </p:nvSpPr>
        <p:spPr>
          <a:xfrm>
            <a:off x="4578637" y="5602207"/>
            <a:ext cx="1012723" cy="18389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lgn="r">
              <a:defRPr b="0" i="0"/>
            </a:pPr>
            <a:r>
              <a:rPr lang="en-US" sz="1000" dirty="0">
                <a:effectLst/>
                <a:cs typeface="Calibri" panose="020F0502020204030204" pitchFamily="34" charset="0"/>
                <a:sym typeface="Trebuchet MS" panose="020B0603020202020204" pitchFamily="34" charset="0"/>
              </a:rPr>
              <a:t>Munich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
        <p:nvSpPr>
          <p:cNvPr id="34" name="Textfeld 33"/>
          <p:cNvSpPr txBox="1"/>
          <p:nvPr/>
        </p:nvSpPr>
        <p:spPr>
          <a:xfrm>
            <a:off x="2602732" y="4711371"/>
            <a:ext cx="1167737" cy="11220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lgn="r">
              <a:defRPr b="0" i="0"/>
            </a:pPr>
            <a:r>
              <a:rPr lang="en-US" sz="1000" dirty="0">
                <a:effectLst/>
                <a:cs typeface="Calibri" panose="020F0502020204030204" pitchFamily="34" charset="0"/>
                <a:sym typeface="Trebuchet MS" panose="020B0603020202020204" pitchFamily="34" charset="0"/>
              </a:rPr>
              <a:t>Rhine-Neckar Metro Region </a:t>
            </a:r>
            <a:r>
              <a:rPr lang="en-US" sz="1000" dirty="0" err="1">
                <a:effectLst/>
                <a:cs typeface="Calibri" panose="020F0502020204030204" pitchFamily="34" charset="0"/>
                <a:sym typeface="Trebuchet MS" panose="020B0603020202020204" pitchFamily="34" charset="0"/>
              </a:rPr>
              <a:t>gAG</a:t>
            </a:r>
            <a:endParaRPr lang="en-US" sz="1000" dirty="0">
              <a:effectLst/>
              <a:cs typeface="Calibri" panose="020F0502020204030204" pitchFamily="34" charset="0"/>
              <a:sym typeface="Trebuchet MS" panose="020B0603020202020204" pitchFamily="34" charset="0"/>
            </a:endParaRPr>
          </a:p>
        </p:txBody>
      </p:sp>
    </p:spTree>
    <p:extLst>
      <p:ext uri="{BB962C8B-B14F-4D97-AF65-F5344CB8AC3E}">
        <p14:creationId xmlns:p14="http://schemas.microsoft.com/office/powerpoint/2010/main" val="2266637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7" name="think-cell Folie" r:id="rId6" imgW="0" imgH="0" progId="TCLayout.ActiveDocument.1">
                  <p:embed/>
                </p:oleObj>
              </mc:Choice>
              <mc:Fallback>
                <p:oleObj name="think-cell Folie" r:id="rId6" imgW="0" imgH="0" progId="TCLayout.ActiveDocument.1">
                  <p:embed/>
                  <p:pic>
                    <p:nvPicPr>
                      <p:cNvPr id="6" name="Objek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1200" u="none" strike="noStrike" kern="1200" cap="none" spc="0" normalizeH="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pic>
        <p:nvPicPr>
          <p:cNvPr id="7" name="Bildplatzhalter 6"/>
          <p:cNvPicPr>
            <a:picLocks noGrp="1" noChangeAspect="1"/>
          </p:cNvPicPr>
          <p:nvPr>
            <p:ph type="pic" sz="quarter" idx="14"/>
          </p:nvPr>
        </p:nvPicPr>
        <p:blipFill>
          <a:blip r:embed="rId8">
            <a:extLst>
              <a:ext uri="{28A0092B-C50C-407E-A947-70E740481C1C}">
                <a14:useLocalDpi xmlns:a14="http://schemas.microsoft.com/office/drawing/2010/main"/>
              </a:ext>
            </a:extLst>
          </a:blip>
          <a:srcRect t="3846" b="3846"/>
          <a:stretch>
            <a:fillRect/>
          </a:stretch>
        </p:blipFill>
        <p:spPr/>
      </p:pic>
      <p:sp>
        <p:nvSpPr>
          <p:cNvPr id="4" name="Titel 3"/>
          <p:cNvSpPr>
            <a:spLocks noGrp="1"/>
          </p:cNvSpPr>
          <p:nvPr>
            <p:ph type="title"/>
          </p:nvPr>
        </p:nvSpPr>
        <p:spPr>
          <a:xfrm>
            <a:off x="629999" y="2203041"/>
            <a:ext cx="3743217" cy="3286800"/>
          </a:xfrm>
        </p:spPr>
        <p:txBody>
          <a:bodyPr/>
          <a:lstStyle/>
          <a:p>
            <a:pPr>
              <a:defRPr b="0" i="0"/>
            </a:pPr>
            <a:r>
              <a:rPr lang="en-US" sz="2800" dirty="0"/>
              <a:t>You need to try the impossible to </a:t>
            </a:r>
            <a:br>
              <a:rPr lang="en-US" sz="2800" dirty="0"/>
            </a:br>
            <a:r>
              <a:rPr lang="en-US" sz="2800" dirty="0"/>
              <a:t>attain the possible—that's been my motto ever since</a:t>
            </a:r>
            <a:br>
              <a:rPr lang="en-US" sz="2800" dirty="0"/>
            </a:br>
            <a:r>
              <a:rPr lang="en-US" sz="2800" dirty="0"/>
              <a:t>JOBLINGE changed my life.</a:t>
            </a:r>
            <a:r>
              <a:rPr lang="en-US" sz="2800" i="1" dirty="0"/>
              <a:t/>
            </a:r>
            <a:br>
              <a:rPr lang="en-US" sz="2800" i="1" dirty="0"/>
            </a:br>
            <a:r>
              <a:rPr lang="en-US" sz="2800" i="1" dirty="0">
                <a:latin typeface="+mn-lt"/>
              </a:rPr>
              <a:t/>
            </a:r>
            <a:br>
              <a:rPr lang="en-US" sz="2800" i="1" dirty="0">
                <a:latin typeface="+mn-lt"/>
              </a:rPr>
            </a:br>
            <a:r>
              <a:rPr lang="en-US" sz="1200" dirty="0" err="1">
                <a:latin typeface="+mn-lt"/>
              </a:rPr>
              <a:t>Firaas</a:t>
            </a:r>
            <a:r>
              <a:rPr lang="en-US" sz="1200" dirty="0">
                <a:latin typeface="+mn-lt"/>
              </a:rPr>
              <a:t> </a:t>
            </a:r>
            <a:r>
              <a:rPr lang="en-US" sz="1200" dirty="0" err="1">
                <a:latin typeface="+mn-lt"/>
              </a:rPr>
              <a:t>Alkhaliefa</a:t>
            </a:r>
            <a:r>
              <a:rPr lang="en-US" sz="1200" dirty="0">
                <a:latin typeface="+mn-lt"/>
              </a:rPr>
              <a:t>,</a:t>
            </a:r>
            <a:br>
              <a:rPr lang="en-US" sz="1200" dirty="0">
                <a:latin typeface="+mn-lt"/>
              </a:rPr>
            </a:br>
            <a:r>
              <a:rPr lang="en-US" sz="1200" dirty="0">
                <a:latin typeface="+mn-lt"/>
              </a:rPr>
              <a:t>former participant from Stuttgart.</a:t>
            </a:r>
            <a:br>
              <a:rPr lang="en-US" sz="1200" dirty="0">
                <a:latin typeface="+mn-lt"/>
              </a:rPr>
            </a:br>
            <a:r>
              <a:rPr lang="en-US" sz="1200" dirty="0">
                <a:latin typeface="+mn-lt"/>
              </a:rPr>
              <a:t>After successfully completing his apprenticeship, he is going on for further training to become an industrial foreman </a:t>
            </a:r>
            <a:br>
              <a:rPr lang="en-US" sz="1200" dirty="0">
                <a:latin typeface="+mn-lt"/>
              </a:rPr>
            </a:br>
            <a:r>
              <a:rPr lang="en-US" sz="1400" dirty="0">
                <a:latin typeface="+mn-lt"/>
              </a:rPr>
              <a:t/>
            </a:r>
            <a:br>
              <a:rPr lang="en-US" sz="1400" dirty="0">
                <a:latin typeface="+mn-lt"/>
              </a:rPr>
            </a:br>
            <a:endParaRPr lang="en-US" sz="1400" dirty="0">
              <a:latin typeface="+mn-lt"/>
            </a:endParaRPr>
          </a:p>
        </p:txBody>
      </p:sp>
      <p:sp>
        <p:nvSpPr>
          <p:cNvPr id="10" name="Rechteck 9"/>
          <p:cNvSpPr/>
          <p:nvPr/>
        </p:nvSpPr>
        <p:spPr>
          <a:xfrm>
            <a:off x="445273" y="547205"/>
            <a:ext cx="679994" cy="1107996"/>
          </a:xfrm>
          <a:prstGeom prst="rect">
            <a:avLst/>
          </a:prstGeom>
        </p:spPr>
        <p:txBody>
          <a:bodyPr wrap="none">
            <a:spAutoFit/>
          </a:bodyPr>
          <a:lstStyle/>
          <a:p>
            <a:pPr>
              <a:defRPr b="0" i="0"/>
            </a:pPr>
            <a:r>
              <a:rPr lang="en-US" sz="6600" b="1" dirty="0">
                <a:solidFill>
                  <a:schemeClr val="bg1"/>
                </a:solidFill>
              </a:rPr>
              <a:t>“</a:t>
            </a:r>
          </a:p>
        </p:txBody>
      </p:sp>
      <p:cxnSp>
        <p:nvCxnSpPr>
          <p:cNvPr id="11" name="Straight Connector 4"/>
          <p:cNvCxnSpPr/>
          <p:nvPr/>
        </p:nvCxnSpPr>
        <p:spPr>
          <a:xfrm flipH="1">
            <a:off x="604738" y="4942000"/>
            <a:ext cx="1317815" cy="0"/>
          </a:xfrm>
          <a:prstGeom prst="line">
            <a:avLst/>
          </a:prstGeom>
          <a:ln w="19050" cap="rnd" cmpd="sng" algn="ctr">
            <a:solidFill>
              <a:srgbClr val="FFFFFF"/>
            </a:solidFill>
            <a:prstDash val="sysDot"/>
            <a:round/>
            <a:headEnd type="none" w="med" len="med"/>
            <a:tailEnd type="none" w="med" len="med"/>
          </a:ln>
        </p:spPr>
      </p:cxnSp>
    </p:spTree>
    <p:extLst>
      <p:ext uri="{BB962C8B-B14F-4D97-AF65-F5344CB8AC3E}">
        <p14:creationId xmlns:p14="http://schemas.microsoft.com/office/powerpoint/2010/main" val="243600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9" action="ppaction://hlinksldjump"/>
          </p:cNvPr>
          <p:cNvSpPr/>
          <p:nvPr>
            <p:custDataLst>
              <p:tags r:id="rId2"/>
            </p:custDataLst>
          </p:nvPr>
        </p:nvSpPr>
        <p:spPr>
          <a:xfrm>
            <a:off x="1154544" y="3054374"/>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chemeClr val="tx1"/>
                </a:solidFill>
              </a:rPr>
              <a:t>How does JOBLINGE work? Key success factors of the program </a:t>
            </a:r>
          </a:p>
        </p:txBody>
      </p:sp>
      <p:sp>
        <p:nvSpPr>
          <p:cNvPr id="5" name="Oval 4"/>
          <p:cNvSpPr/>
          <p:nvPr>
            <p:custDataLst>
              <p:tags r:id="rId3"/>
            </p:custDataLst>
          </p:nvPr>
        </p:nvSpPr>
        <p:spPr>
          <a:xfrm>
            <a:off x="633844" y="3074609"/>
            <a:ext cx="293147" cy="292608"/>
          </a:xfrm>
          <a:prstGeom prst="ellipse">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0000">
                  <a:lumMod val="100000"/>
                </a:srgbClr>
              </a:solidFill>
              <a:effectLst/>
              <a:uLnTx/>
              <a:uFillTx/>
              <a:ea typeface="+mn-ea"/>
              <a:cs typeface="+mn-cs"/>
            </a:endParaRPr>
          </a:p>
        </p:txBody>
      </p:sp>
      <p:pic>
        <p:nvPicPr>
          <p:cNvPr id="4" name="Picture 3"/>
          <p:cNvPicPr/>
          <p:nvPr>
            <p:custDataLst>
              <p:tags r:id="rId4"/>
            </p:custDataLst>
          </p:nvPr>
        </p:nvPicPr>
        <p:blipFill>
          <a:blip r:embed="rId10">
            <a:extLst>
              <a:ext uri="{28A0092B-C50C-407E-A947-70E740481C1C}">
                <a14:useLocalDpi xmlns:a14="http://schemas.microsoft.com/office/drawing/2010/main"/>
              </a:ext>
            </a:extLst>
          </a:blip>
          <a:stretch>
            <a:fillRect/>
          </a:stretch>
        </p:blipFill>
        <p:spPr>
          <a:xfrm>
            <a:off x="633844" y="3074609"/>
            <a:ext cx="293147" cy="292608"/>
          </a:xfrm>
          <a:prstGeom prst="rect">
            <a:avLst/>
          </a:prstGeom>
        </p:spPr>
      </p:pic>
      <p:sp>
        <p:nvSpPr>
          <p:cNvPr id="3" name="Rectangle 2">
            <a:hlinkClick r:id="rId11" action="ppaction://hlinksldjump"/>
          </p:cNvPr>
          <p:cNvSpPr/>
          <p:nvPr>
            <p:custDataLst>
              <p:tags r:id="rId5"/>
            </p:custDataLst>
          </p:nvPr>
        </p:nvSpPr>
        <p:spPr>
          <a:xfrm>
            <a:off x="1154544" y="255103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nSpc>
                <a:spcPct val="110000"/>
              </a:lnSpc>
              <a:spcBef>
                <a:spcPts val="600"/>
              </a:spcBef>
              <a:spcAft>
                <a:spcPts val="300"/>
              </a:spcAft>
              <a:defRPr b="0" i="0"/>
            </a:pPr>
            <a:r>
              <a:rPr lang="en-US" sz="2000" dirty="0">
                <a:solidFill>
                  <a:srgbClr val="878787">
                    <a:lumMod val="100000"/>
                  </a:srgbClr>
                </a:solidFill>
              </a:rPr>
              <a:t>Why we (still) need JOBLINGE</a:t>
            </a:r>
          </a:p>
        </p:txBody>
      </p:sp>
      <p:sp>
        <p:nvSpPr>
          <p:cNvPr id="11" name="Rectangle 10"/>
          <p:cNvSpPr/>
          <p:nvPr/>
        </p:nvSpPr>
        <p:spPr>
          <a:xfrm>
            <a:off x="475861" y="774441"/>
            <a:ext cx="9430139" cy="466530"/>
          </a:xfrm>
          <a:prstGeom prst="rect">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cxnSp>
        <p:nvCxnSpPr>
          <p:cNvPr id="12" name="Straight Connector 11"/>
          <p:cNvCxnSpPr>
            <a:stCxn id="11" idx="1"/>
            <a:endCxn id="11" idx="3"/>
          </p:cNvCxnSpPr>
          <p:nvPr/>
        </p:nvCxnSpPr>
        <p:spPr>
          <a:xfrm>
            <a:off x="475861" y="1007706"/>
            <a:ext cx="9430139" cy="0"/>
          </a:xfrm>
          <a:prstGeom prst="line">
            <a:avLst/>
          </a:prstGeom>
          <a:ln w="15875" cap="rnd" cmpd="sng" algn="ctr">
            <a:solidFill>
              <a:srgbClr val="C6C6C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5861" y="1007706"/>
            <a:ext cx="1764000" cy="0"/>
          </a:xfrm>
          <a:prstGeom prst="line">
            <a:avLst/>
          </a:prstGeom>
          <a:ln w="15875" cap="rnd" cmpd="sng" algn="ctr">
            <a:solidFill>
              <a:srgbClr val="0088C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5">
            <a:hlinkClick r:id="rId9" action="ppaction://hlinksldjump"/>
          </p:cNvPr>
          <p:cNvSpPr/>
          <p:nvPr>
            <p:custDataLst>
              <p:tags r:id="rId6"/>
            </p:custDataLst>
          </p:nvPr>
        </p:nvSpPr>
        <p:spPr>
          <a:xfrm>
            <a:off x="1154543" y="357738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rgbClr val="878787">
                    <a:lumMod val="100000"/>
                  </a:srgbClr>
                </a:solidFill>
              </a:rPr>
              <a:t>A strong network for the youth—be part of it</a:t>
            </a:r>
          </a:p>
        </p:txBody>
      </p:sp>
    </p:spTree>
    <p:custDataLst>
      <p:tags r:id="rId1"/>
    </p:custDataLst>
    <p:extLst>
      <p:ext uri="{BB962C8B-B14F-4D97-AF65-F5344CB8AC3E}">
        <p14:creationId xmlns:p14="http://schemas.microsoft.com/office/powerpoint/2010/main" val="67800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1" name="think-cell Folie" r:id="rId6" imgW="0" imgH="0" progId="TCLayout.ActiveDocument.1">
                  <p:embed/>
                </p:oleObj>
              </mc:Choice>
              <mc:Fallback>
                <p:oleObj name="think-cell Folie" r:id="rId6" imgW="0" imgH="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le 1"/>
          <p:cNvSpPr>
            <a:spLocks noGrp="1"/>
          </p:cNvSpPr>
          <p:nvPr>
            <p:ph type="title"/>
          </p:nvPr>
        </p:nvSpPr>
        <p:spPr/>
        <p:txBody>
          <a:bodyPr/>
          <a:lstStyle/>
          <a:p>
            <a:pPr>
              <a:defRPr b="0" i="0"/>
            </a:pPr>
            <a:r>
              <a:rPr lang="en-US" dirty="0"/>
              <a:t>The success of the JOBLINGE program is based on four pillars</a:t>
            </a:r>
          </a:p>
        </p:txBody>
      </p:sp>
      <p:sp>
        <p:nvSpPr>
          <p:cNvPr id="44" name="Rectangle 43"/>
          <p:cNvSpPr>
            <a:spLocks noChangeArrowheads="1"/>
          </p:cNvSpPr>
          <p:nvPr/>
        </p:nvSpPr>
        <p:spPr bwMode="auto">
          <a:xfrm>
            <a:off x="2834645" y="2501232"/>
            <a:ext cx="1878210" cy="665422"/>
          </a:xfrm>
          <a:prstGeom prst="rect">
            <a:avLst/>
          </a:prstGeom>
          <a:noFill/>
          <a:ln w="15875" algn="ctr">
            <a:noFill/>
            <a:miter lim="800000"/>
            <a:headEnd type="none" w="lg" len="lg"/>
            <a:tailEnd type="none" w="lg" len="lg"/>
          </a:ln>
          <a:extLst>
            <a:ext uri="{91240B29-F687-4F45-9708-019B960494DF}">
              <a14:hiddenLine xmlns:a14="http://schemas.microsoft.com/office/drawing/2010/main" w="15875" algn="ctr">
                <a:solidFill>
                  <a:schemeClr val="tx2"/>
                </a:solidFill>
                <a:miter lim="800000"/>
                <a:headEnd type="none" w="lg" len="lg"/>
                <a:tailEnd type="none" w="lg" len="lg"/>
              </a14:hiddenLine>
            </a:ext>
          </a:extLst>
        </p:spPr>
        <p:txBody>
          <a:bodyPr wrap="none" lIns="0" tIns="0" rIns="0" bIns="0" anchor="t" anchorCtr="0"/>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0000"/>
                </a:solidFill>
                <a:effectLst/>
                <a:uLnTx/>
                <a:uFillTx/>
                <a:ea typeface="MS PGothic" pitchFamily="34" charset="-128"/>
              </a:rPr>
              <a:t>One-on-one support </a:t>
            </a:r>
          </a:p>
          <a:p>
            <a:pPr marL="0" marR="0" lvl="0" indent="0" algn="ctr" defTabSz="914400" rtl="0" eaLnBrk="1" fontAlgn="auto" latinLnBrk="0" hangingPunct="1">
              <a:lnSpc>
                <a:spcPct val="100000"/>
              </a:lnSpc>
              <a:spcBef>
                <a:spcPct val="0"/>
              </a:spcBef>
              <a:spcAft>
                <a:spcPct val="0"/>
              </a:spcAft>
              <a:buClrTx/>
              <a:buSzTx/>
              <a:buFontTx/>
              <a:buNone/>
              <a:defRPr b="0" i="0"/>
            </a:pPr>
            <a:r>
              <a:rPr lang="en-US" sz="1600" dirty="0">
                <a:solidFill>
                  <a:srgbClr val="000000"/>
                </a:solidFill>
                <a:ea typeface="MS PGothic" pitchFamily="34" charset="-128"/>
              </a:rPr>
              <a:t>from mentors</a:t>
            </a:r>
            <a:endParaRPr kumimoji="0" lang="en-US" sz="1600" b="0" i="0" u="none" strike="noStrike" kern="1200" cap="none" spc="0" normalizeH="0" baseline="30000" noProof="0" dirty="0">
              <a:ln>
                <a:noFill/>
              </a:ln>
              <a:solidFill>
                <a:srgbClr val="000000"/>
              </a:solidFill>
              <a:effectLst/>
              <a:uLnTx/>
              <a:uFillTx/>
              <a:ea typeface="MS PGothic" pitchFamily="34" charset="-128"/>
            </a:endParaRPr>
          </a:p>
        </p:txBody>
      </p:sp>
      <p:sp>
        <p:nvSpPr>
          <p:cNvPr id="49" name="Rectangle 48"/>
          <p:cNvSpPr>
            <a:spLocks noChangeArrowheads="1"/>
          </p:cNvSpPr>
          <p:nvPr/>
        </p:nvSpPr>
        <p:spPr bwMode="auto">
          <a:xfrm>
            <a:off x="5116817" y="2501232"/>
            <a:ext cx="1878210" cy="665422"/>
          </a:xfrm>
          <a:prstGeom prst="rect">
            <a:avLst/>
          </a:prstGeom>
          <a:noFill/>
          <a:ln w="15875" algn="ctr">
            <a:noFill/>
            <a:miter lim="800000"/>
            <a:headEnd type="none" w="lg" len="lg"/>
            <a:tailEnd type="none" w="lg" len="lg"/>
          </a:ln>
          <a:extLst>
            <a:ext uri="{91240B29-F687-4F45-9708-019B960494DF}">
              <a14:hiddenLine xmlns:a14="http://schemas.microsoft.com/office/drawing/2010/main" w="15875" algn="ctr">
                <a:solidFill>
                  <a:schemeClr val="tx2"/>
                </a:solidFill>
                <a:miter lim="800000"/>
                <a:headEnd type="none" w="lg" len="lg"/>
                <a:tailEnd type="none" w="lg" len="lg"/>
              </a14:hiddenLine>
            </a:ext>
          </a:extLst>
        </p:spPr>
        <p:txBody>
          <a:bodyPr wrap="none" lIns="0" tIns="0" rIns="0" bIns="0" anchor="t" anchorCtr="0"/>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0000"/>
                </a:solidFill>
                <a:effectLst/>
                <a:uLnTx/>
                <a:uFillTx/>
                <a:ea typeface="MS PGothic" pitchFamily="34" charset="-128"/>
                <a:cs typeface="+mn-cs"/>
              </a:rPr>
              <a:t>Consolidated </a:t>
            </a:r>
            <a:br>
              <a:rPr kumimoji="0" lang="en-US" sz="1600" b="0" i="0" u="none" strike="noStrike" kern="1200" cap="none" spc="0" normalizeH="0" baseline="0" noProof="0" dirty="0">
                <a:ln>
                  <a:noFill/>
                </a:ln>
                <a:solidFill>
                  <a:srgbClr val="000000"/>
                </a:solidFill>
                <a:effectLst/>
                <a:uLnTx/>
                <a:uFillTx/>
                <a:ea typeface="MS PGothic" pitchFamily="34" charset="-128"/>
                <a:cs typeface="+mn-cs"/>
              </a:rPr>
            </a:br>
            <a:r>
              <a:rPr kumimoji="0" lang="en-US" sz="1600" b="0" i="0" u="none" strike="noStrike" kern="1200" cap="none" spc="0" normalizeH="0" baseline="0" noProof="0" dirty="0">
                <a:ln>
                  <a:noFill/>
                </a:ln>
                <a:solidFill>
                  <a:srgbClr val="000000"/>
                </a:solidFill>
                <a:effectLst/>
                <a:uLnTx/>
                <a:uFillTx/>
                <a:ea typeface="MS PGothic" pitchFamily="34" charset="-128"/>
                <a:cs typeface="+mn-cs"/>
              </a:rPr>
              <a:t>local commitment</a:t>
            </a:r>
          </a:p>
        </p:txBody>
      </p:sp>
      <p:sp>
        <p:nvSpPr>
          <p:cNvPr id="53" name="Rectangle 52"/>
          <p:cNvSpPr>
            <a:spLocks noChangeArrowheads="1"/>
          </p:cNvSpPr>
          <p:nvPr/>
        </p:nvSpPr>
        <p:spPr bwMode="auto">
          <a:xfrm>
            <a:off x="7398990" y="2501232"/>
            <a:ext cx="1878210" cy="665422"/>
          </a:xfrm>
          <a:prstGeom prst="rect">
            <a:avLst/>
          </a:prstGeom>
          <a:noFill/>
          <a:ln w="15875" algn="ctr">
            <a:noFill/>
            <a:miter lim="800000"/>
            <a:headEnd type="none" w="lg" len="lg"/>
            <a:tailEnd type="none" w="lg" len="lg"/>
          </a:ln>
          <a:extLst>
            <a:ext uri="{91240B29-F687-4F45-9708-019B960494DF}">
              <a14:hiddenLine xmlns:a14="http://schemas.microsoft.com/office/drawing/2010/main" w="15875" algn="ctr">
                <a:solidFill>
                  <a:schemeClr val="tx2"/>
                </a:solidFill>
                <a:miter lim="800000"/>
                <a:headEnd type="none" w="lg" len="lg"/>
                <a:tailEnd type="none" w="lg" len="lg"/>
              </a14:hiddenLine>
            </a:ext>
          </a:extLst>
        </p:spPr>
        <p:txBody>
          <a:bodyPr wrap="none" lIns="0" tIns="0" rIns="0" bIns="0" anchor="t" anchorCtr="0"/>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0000"/>
                </a:solidFill>
                <a:effectLst/>
                <a:uLnTx/>
                <a:uFillTx/>
                <a:ea typeface="MS PGothic" pitchFamily="34" charset="-128"/>
                <a:cs typeface="+mn-cs"/>
              </a:rPr>
              <a:t>Entrepreneurial</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0000"/>
                </a:solidFill>
                <a:effectLst/>
                <a:uLnTx/>
                <a:uFillTx/>
                <a:ea typeface="MS PGothic" pitchFamily="34" charset="-128"/>
                <a:cs typeface="+mn-cs"/>
              </a:rPr>
              <a:t>approach</a:t>
            </a:r>
          </a:p>
        </p:txBody>
      </p:sp>
      <p:grpSp>
        <p:nvGrpSpPr>
          <p:cNvPr id="75" name="Group 74"/>
          <p:cNvGrpSpPr/>
          <p:nvPr/>
        </p:nvGrpSpPr>
        <p:grpSpPr>
          <a:xfrm>
            <a:off x="7515898" y="3737808"/>
            <a:ext cx="1644396" cy="1645920"/>
            <a:chOff x="7807086" y="3465764"/>
            <a:chExt cx="1062018" cy="1060993"/>
          </a:xfrm>
        </p:grpSpPr>
        <p:sp>
          <p:nvSpPr>
            <p:cNvPr id="54" name="AutoShape 3"/>
            <p:cNvSpPr>
              <a:spLocks noChangeAspect="1" noChangeArrowheads="1" noTextEdit="1"/>
            </p:cNvSpPr>
            <p:nvPr/>
          </p:nvSpPr>
          <p:spPr bwMode="auto">
            <a:xfrm>
              <a:off x="7807086" y="3465764"/>
              <a:ext cx="1062018" cy="106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55" name="Group 54"/>
            <p:cNvGrpSpPr/>
            <p:nvPr/>
          </p:nvGrpSpPr>
          <p:grpSpPr>
            <a:xfrm>
              <a:off x="7979096" y="3640377"/>
              <a:ext cx="717999" cy="711767"/>
              <a:chOff x="5540375" y="2873375"/>
              <a:chExt cx="1112973" cy="1103313"/>
            </a:xfrm>
          </p:grpSpPr>
          <p:sp>
            <p:nvSpPr>
              <p:cNvPr id="56" name="Freeform 5"/>
              <p:cNvSpPr/>
              <p:nvPr/>
            </p:nvSpPr>
            <p:spPr bwMode="auto">
              <a:xfrm>
                <a:off x="5889625" y="2873375"/>
                <a:ext cx="709613" cy="584200"/>
              </a:xfrm>
              <a:custGeom>
                <a:avLst/>
                <a:gdLst>
                  <a:gd name="T0" fmla="*/ 560 w 992"/>
                  <a:gd name="T1" fmla="*/ 819 h 819"/>
                  <a:gd name="T2" fmla="*/ 553 w 992"/>
                  <a:gd name="T3" fmla="*/ 681 h 819"/>
                  <a:gd name="T4" fmla="*/ 554 w 992"/>
                  <a:gd name="T5" fmla="*/ 525 h 819"/>
                  <a:gd name="T6" fmla="*/ 577 w 992"/>
                  <a:gd name="T7" fmla="*/ 392 h 819"/>
                  <a:gd name="T8" fmla="*/ 679 w 992"/>
                  <a:gd name="T9" fmla="*/ 228 h 819"/>
                  <a:gd name="T10" fmla="*/ 744 w 992"/>
                  <a:gd name="T11" fmla="*/ 181 h 819"/>
                  <a:gd name="T12" fmla="*/ 754 w 992"/>
                  <a:gd name="T13" fmla="*/ 194 h 819"/>
                  <a:gd name="T14" fmla="*/ 622 w 992"/>
                  <a:gd name="T15" fmla="*/ 478 h 819"/>
                  <a:gd name="T16" fmla="*/ 632 w 992"/>
                  <a:gd name="T17" fmla="*/ 487 h 819"/>
                  <a:gd name="T18" fmla="*/ 992 w 992"/>
                  <a:gd name="T19" fmla="*/ 9 h 819"/>
                  <a:gd name="T20" fmla="*/ 982 w 992"/>
                  <a:gd name="T21" fmla="*/ 0 h 819"/>
                  <a:gd name="T22" fmla="*/ 485 w 992"/>
                  <a:gd name="T23" fmla="*/ 430 h 819"/>
                  <a:gd name="T24" fmla="*/ 469 w 992"/>
                  <a:gd name="T25" fmla="*/ 434 h 819"/>
                  <a:gd name="T26" fmla="*/ 8 w 992"/>
                  <a:gd name="T27" fmla="*/ 255 h 819"/>
                  <a:gd name="T28" fmla="*/ 0 w 992"/>
                  <a:gd name="T29" fmla="*/ 265 h 819"/>
                  <a:gd name="T30" fmla="*/ 384 w 992"/>
                  <a:gd name="T31" fmla="*/ 650 h 819"/>
                  <a:gd name="T32" fmla="*/ 392 w 992"/>
                  <a:gd name="T33" fmla="*/ 642 h 819"/>
                  <a:gd name="T34" fmla="*/ 283 w 992"/>
                  <a:gd name="T35" fmla="*/ 427 h 819"/>
                  <a:gd name="T36" fmla="*/ 293 w 992"/>
                  <a:gd name="T37" fmla="*/ 413 h 819"/>
                  <a:gd name="T38" fmla="*/ 460 w 992"/>
                  <a:gd name="T39" fmla="*/ 767 h 819"/>
                  <a:gd name="T40" fmla="*/ 460 w 992"/>
                  <a:gd name="T41" fmla="*/ 803 h 819"/>
                  <a:gd name="T42" fmla="*/ 508 w 992"/>
                  <a:gd name="T43" fmla="*/ 806 h 819"/>
                  <a:gd name="T44" fmla="*/ 560 w 992"/>
                  <a:gd name="T45"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2" h="819">
                    <a:moveTo>
                      <a:pt x="560" y="819"/>
                    </a:moveTo>
                    <a:cubicBezTo>
                      <a:pt x="566" y="775"/>
                      <a:pt x="556" y="714"/>
                      <a:pt x="553" y="681"/>
                    </a:cubicBezTo>
                    <a:cubicBezTo>
                      <a:pt x="550" y="629"/>
                      <a:pt x="551" y="577"/>
                      <a:pt x="554" y="525"/>
                    </a:cubicBezTo>
                    <a:cubicBezTo>
                      <a:pt x="556" y="480"/>
                      <a:pt x="563" y="435"/>
                      <a:pt x="577" y="392"/>
                    </a:cubicBezTo>
                    <a:cubicBezTo>
                      <a:pt x="597" y="330"/>
                      <a:pt x="631" y="272"/>
                      <a:pt x="679" y="228"/>
                    </a:cubicBezTo>
                    <a:cubicBezTo>
                      <a:pt x="698" y="210"/>
                      <a:pt x="721" y="194"/>
                      <a:pt x="744" y="181"/>
                    </a:cubicBezTo>
                    <a:cubicBezTo>
                      <a:pt x="752" y="176"/>
                      <a:pt x="760" y="187"/>
                      <a:pt x="754" y="194"/>
                    </a:cubicBezTo>
                    <a:cubicBezTo>
                      <a:pt x="642" y="323"/>
                      <a:pt x="625" y="444"/>
                      <a:pt x="622" y="478"/>
                    </a:cubicBezTo>
                    <a:cubicBezTo>
                      <a:pt x="622" y="483"/>
                      <a:pt x="627" y="487"/>
                      <a:pt x="632" y="487"/>
                    </a:cubicBezTo>
                    <a:cubicBezTo>
                      <a:pt x="983" y="481"/>
                      <a:pt x="992" y="73"/>
                      <a:pt x="992" y="9"/>
                    </a:cubicBezTo>
                    <a:cubicBezTo>
                      <a:pt x="991" y="4"/>
                      <a:pt x="987" y="0"/>
                      <a:pt x="982" y="0"/>
                    </a:cubicBezTo>
                    <a:cubicBezTo>
                      <a:pt x="558" y="4"/>
                      <a:pt x="494" y="260"/>
                      <a:pt x="485" y="430"/>
                    </a:cubicBezTo>
                    <a:cubicBezTo>
                      <a:pt x="485" y="439"/>
                      <a:pt x="473" y="441"/>
                      <a:pt x="469" y="434"/>
                    </a:cubicBezTo>
                    <a:cubicBezTo>
                      <a:pt x="416" y="328"/>
                      <a:pt x="292" y="242"/>
                      <a:pt x="8" y="255"/>
                    </a:cubicBezTo>
                    <a:cubicBezTo>
                      <a:pt x="3" y="255"/>
                      <a:pt x="0" y="260"/>
                      <a:pt x="0" y="265"/>
                    </a:cubicBezTo>
                    <a:cubicBezTo>
                      <a:pt x="2" y="322"/>
                      <a:pt x="34" y="646"/>
                      <a:pt x="384" y="650"/>
                    </a:cubicBezTo>
                    <a:cubicBezTo>
                      <a:pt x="388" y="650"/>
                      <a:pt x="392" y="646"/>
                      <a:pt x="392" y="642"/>
                    </a:cubicBezTo>
                    <a:cubicBezTo>
                      <a:pt x="395" y="615"/>
                      <a:pt x="391" y="524"/>
                      <a:pt x="283" y="427"/>
                    </a:cubicBezTo>
                    <a:cubicBezTo>
                      <a:pt x="276" y="421"/>
                      <a:pt x="284" y="408"/>
                      <a:pt x="293" y="413"/>
                    </a:cubicBezTo>
                    <a:cubicBezTo>
                      <a:pt x="426" y="476"/>
                      <a:pt x="466" y="630"/>
                      <a:pt x="460" y="767"/>
                    </a:cubicBezTo>
                    <a:cubicBezTo>
                      <a:pt x="460" y="774"/>
                      <a:pt x="460" y="788"/>
                      <a:pt x="460" y="803"/>
                    </a:cubicBezTo>
                    <a:cubicBezTo>
                      <a:pt x="508" y="806"/>
                      <a:pt x="508" y="806"/>
                      <a:pt x="508" y="806"/>
                    </a:cubicBezTo>
                    <a:cubicBezTo>
                      <a:pt x="527" y="807"/>
                      <a:pt x="544" y="811"/>
                      <a:pt x="560" y="819"/>
                    </a:cubicBezTo>
                    <a:close/>
                  </a:path>
                </a:pathLst>
              </a:custGeom>
              <a:solidFill>
                <a:srgbClr val="59B5DA">
                  <a:lumMod val="100000"/>
                </a:srgb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57" name="Freeform 56"/>
              <p:cNvSpPr/>
              <p:nvPr/>
            </p:nvSpPr>
            <p:spPr bwMode="auto">
              <a:xfrm>
                <a:off x="5540375" y="3463925"/>
                <a:ext cx="1112973" cy="512763"/>
              </a:xfrm>
              <a:custGeom>
                <a:avLst/>
                <a:gdLst>
                  <a:gd name="connsiteX0" fmla="*/ 393605 w 1112973"/>
                  <a:gd name="connsiteY0" fmla="*/ 31750 h 512763"/>
                  <a:gd name="connsiteX1" fmla="*/ 323523 w 1112973"/>
                  <a:gd name="connsiteY1" fmla="*/ 49603 h 512763"/>
                  <a:gd name="connsiteX2" fmla="*/ 31750 w 1112973"/>
                  <a:gd name="connsiteY2" fmla="*/ 215278 h 512763"/>
                  <a:gd name="connsiteX3" fmla="*/ 31750 w 1112973"/>
                  <a:gd name="connsiteY3" fmla="*/ 473075 h 512763"/>
                  <a:gd name="connsiteX4" fmla="*/ 332820 w 1112973"/>
                  <a:gd name="connsiteY4" fmla="*/ 357388 h 512763"/>
                  <a:gd name="connsiteX5" fmla="*/ 417920 w 1112973"/>
                  <a:gd name="connsiteY5" fmla="*/ 340963 h 512763"/>
                  <a:gd name="connsiteX6" fmla="*/ 435083 w 1112973"/>
                  <a:gd name="connsiteY6" fmla="*/ 341677 h 512763"/>
                  <a:gd name="connsiteX7" fmla="*/ 555225 w 1112973"/>
                  <a:gd name="connsiteY7" fmla="*/ 350247 h 512763"/>
                  <a:gd name="connsiteX8" fmla="*/ 602423 w 1112973"/>
                  <a:gd name="connsiteY8" fmla="*/ 352389 h 512763"/>
                  <a:gd name="connsiteX9" fmla="*/ 799799 w 1112973"/>
                  <a:gd name="connsiteY9" fmla="*/ 322396 h 512763"/>
                  <a:gd name="connsiteX10" fmla="*/ 812671 w 1112973"/>
                  <a:gd name="connsiteY10" fmla="*/ 318112 h 512763"/>
                  <a:gd name="connsiteX11" fmla="*/ 1025779 w 1112973"/>
                  <a:gd name="connsiteY11" fmla="*/ 177430 h 512763"/>
                  <a:gd name="connsiteX12" fmla="*/ 1072263 w 1112973"/>
                  <a:gd name="connsiteY12" fmla="*/ 122443 h 512763"/>
                  <a:gd name="connsiteX13" fmla="*/ 1068687 w 1112973"/>
                  <a:gd name="connsiteY13" fmla="*/ 68170 h 512763"/>
                  <a:gd name="connsiteX14" fmla="*/ 1042942 w 1112973"/>
                  <a:gd name="connsiteY14" fmla="*/ 58172 h 512763"/>
                  <a:gd name="connsiteX15" fmla="*/ 1013622 w 1112973"/>
                  <a:gd name="connsiteY15" fmla="*/ 71741 h 512763"/>
                  <a:gd name="connsiteX16" fmla="*/ 964993 w 1112973"/>
                  <a:gd name="connsiteY16" fmla="*/ 126014 h 512763"/>
                  <a:gd name="connsiteX17" fmla="*/ 808380 w 1112973"/>
                  <a:gd name="connsiteY17" fmla="*/ 223848 h 512763"/>
                  <a:gd name="connsiteX18" fmla="*/ 801944 w 1112973"/>
                  <a:gd name="connsiteY18" fmla="*/ 225990 h 512763"/>
                  <a:gd name="connsiteX19" fmla="*/ 718989 w 1112973"/>
                  <a:gd name="connsiteY19" fmla="*/ 236702 h 512763"/>
                  <a:gd name="connsiteX20" fmla="*/ 604568 w 1112973"/>
                  <a:gd name="connsiteY20" fmla="*/ 214564 h 512763"/>
                  <a:gd name="connsiteX21" fmla="*/ 579539 w 1112973"/>
                  <a:gd name="connsiteY21" fmla="*/ 204567 h 512763"/>
                  <a:gd name="connsiteX22" fmla="*/ 553794 w 1112973"/>
                  <a:gd name="connsiteY22" fmla="*/ 160291 h 512763"/>
                  <a:gd name="connsiteX23" fmla="*/ 590981 w 1112973"/>
                  <a:gd name="connsiteY23" fmla="*/ 125300 h 512763"/>
                  <a:gd name="connsiteX24" fmla="*/ 711838 w 1112973"/>
                  <a:gd name="connsiteY24" fmla="*/ 113874 h 512763"/>
                  <a:gd name="connsiteX25" fmla="*/ 741873 w 1112973"/>
                  <a:gd name="connsiteY25" fmla="*/ 80310 h 512763"/>
                  <a:gd name="connsiteX26" fmla="*/ 710408 w 1112973"/>
                  <a:gd name="connsiteY26" fmla="*/ 47461 h 512763"/>
                  <a:gd name="connsiteX27" fmla="*/ 400757 w 1112973"/>
                  <a:gd name="connsiteY27" fmla="*/ 31750 h 512763"/>
                  <a:gd name="connsiteX28" fmla="*/ 393605 w 1112973"/>
                  <a:gd name="connsiteY28" fmla="*/ 31750 h 512763"/>
                  <a:gd name="connsiteX29" fmla="*/ 393380 w 1112973"/>
                  <a:gd name="connsiteY29" fmla="*/ 0 h 512763"/>
                  <a:gd name="connsiteX30" fmla="*/ 401963 w 1112973"/>
                  <a:gd name="connsiteY30" fmla="*/ 0 h 512763"/>
                  <a:gd name="connsiteX31" fmla="*/ 683051 w 1112973"/>
                  <a:gd name="connsiteY31" fmla="*/ 14303 h 512763"/>
                  <a:gd name="connsiteX32" fmla="*/ 711660 w 1112973"/>
                  <a:gd name="connsiteY32" fmla="*/ 15733 h 512763"/>
                  <a:gd name="connsiteX33" fmla="*/ 738839 w 1112973"/>
                  <a:gd name="connsiteY33" fmla="*/ 23600 h 512763"/>
                  <a:gd name="connsiteX34" fmla="*/ 773170 w 1112973"/>
                  <a:gd name="connsiteY34" fmla="*/ 80097 h 512763"/>
                  <a:gd name="connsiteX35" fmla="*/ 714521 w 1112973"/>
                  <a:gd name="connsiteY35" fmla="*/ 144461 h 512763"/>
                  <a:gd name="connsiteX36" fmla="*/ 593646 w 1112973"/>
                  <a:gd name="connsiteY36" fmla="*/ 156618 h 512763"/>
                  <a:gd name="connsiteX37" fmla="*/ 590785 w 1112973"/>
                  <a:gd name="connsiteY37" fmla="*/ 175212 h 512763"/>
                  <a:gd name="connsiteX38" fmla="*/ 616534 w 1112973"/>
                  <a:gd name="connsiteY38" fmla="*/ 185939 h 512763"/>
                  <a:gd name="connsiteX39" fmla="*/ 718813 w 1112973"/>
                  <a:gd name="connsiteY39" fmla="*/ 205248 h 512763"/>
                  <a:gd name="connsiteX40" fmla="*/ 793197 w 1112973"/>
                  <a:gd name="connsiteY40" fmla="*/ 195236 h 512763"/>
                  <a:gd name="connsiteX41" fmla="*/ 799634 w 1112973"/>
                  <a:gd name="connsiteY41" fmla="*/ 193806 h 512763"/>
                  <a:gd name="connsiteX42" fmla="*/ 941251 w 1112973"/>
                  <a:gd name="connsiteY42" fmla="*/ 105127 h 512763"/>
                  <a:gd name="connsiteX43" fmla="*/ 989887 w 1112973"/>
                  <a:gd name="connsiteY43" fmla="*/ 50061 h 512763"/>
                  <a:gd name="connsiteX44" fmla="*/ 1042814 w 1112973"/>
                  <a:gd name="connsiteY44" fmla="*/ 26461 h 512763"/>
                  <a:gd name="connsiteX45" fmla="*/ 1090020 w 1112973"/>
                  <a:gd name="connsiteY45" fmla="*/ 45055 h 512763"/>
                  <a:gd name="connsiteX46" fmla="*/ 1096457 w 1112973"/>
                  <a:gd name="connsiteY46" fmla="*/ 142315 h 512763"/>
                  <a:gd name="connsiteX47" fmla="*/ 1049252 w 1112973"/>
                  <a:gd name="connsiteY47" fmla="*/ 197382 h 512763"/>
                  <a:gd name="connsiteX48" fmla="*/ 821807 w 1112973"/>
                  <a:gd name="connsiteY48" fmla="*/ 348278 h 512763"/>
                  <a:gd name="connsiteX49" fmla="*/ 808932 w 1112973"/>
                  <a:gd name="connsiteY49" fmla="*/ 352569 h 512763"/>
                  <a:gd name="connsiteX50" fmla="*/ 602229 w 1112973"/>
                  <a:gd name="connsiteY50" fmla="*/ 384036 h 512763"/>
                  <a:gd name="connsiteX51" fmla="*/ 552878 w 1112973"/>
                  <a:gd name="connsiteY51" fmla="*/ 381891 h 512763"/>
                  <a:gd name="connsiteX52" fmla="*/ 432003 w 1112973"/>
                  <a:gd name="connsiteY52" fmla="*/ 373309 h 512763"/>
                  <a:gd name="connsiteX53" fmla="*/ 417698 w 1112973"/>
                  <a:gd name="connsiteY53" fmla="*/ 372594 h 512763"/>
                  <a:gd name="connsiteX54" fmla="*/ 344029 w 1112973"/>
                  <a:gd name="connsiteY54" fmla="*/ 386897 h 512763"/>
                  <a:gd name="connsiteX55" fmla="*/ 21457 w 1112973"/>
                  <a:gd name="connsiteY55" fmla="*/ 511333 h 512763"/>
                  <a:gd name="connsiteX56" fmla="*/ 15735 w 1112973"/>
                  <a:gd name="connsiteY56" fmla="*/ 512763 h 512763"/>
                  <a:gd name="connsiteX57" fmla="*/ 0 w 1112973"/>
                  <a:gd name="connsiteY57" fmla="*/ 496315 h 512763"/>
                  <a:gd name="connsiteX58" fmla="*/ 0 w 1112973"/>
                  <a:gd name="connsiteY58" fmla="*/ 206679 h 512763"/>
                  <a:gd name="connsiteX59" fmla="*/ 7868 w 1112973"/>
                  <a:gd name="connsiteY59" fmla="*/ 193091 h 512763"/>
                  <a:gd name="connsiteX60" fmla="*/ 307552 w 1112973"/>
                  <a:gd name="connsiteY60" fmla="*/ 22170 h 512763"/>
                  <a:gd name="connsiteX61" fmla="*/ 393380 w 1112973"/>
                  <a:gd name="connsiteY61" fmla="*/ 0 h 5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12973" h="512763">
                    <a:moveTo>
                      <a:pt x="393605" y="31750"/>
                    </a:moveTo>
                    <a:cubicBezTo>
                      <a:pt x="368576" y="31750"/>
                      <a:pt x="344977" y="37463"/>
                      <a:pt x="323523" y="49603"/>
                    </a:cubicBezTo>
                    <a:cubicBezTo>
                      <a:pt x="323523" y="49603"/>
                      <a:pt x="323523" y="49603"/>
                      <a:pt x="31750" y="215278"/>
                    </a:cubicBezTo>
                    <a:cubicBezTo>
                      <a:pt x="31750" y="215278"/>
                      <a:pt x="31750" y="215278"/>
                      <a:pt x="31750" y="473075"/>
                    </a:cubicBezTo>
                    <a:cubicBezTo>
                      <a:pt x="31750" y="473075"/>
                      <a:pt x="31750" y="473075"/>
                      <a:pt x="332820" y="357388"/>
                    </a:cubicBezTo>
                    <a:cubicBezTo>
                      <a:pt x="359994" y="346676"/>
                      <a:pt x="388600" y="340963"/>
                      <a:pt x="417920" y="340963"/>
                    </a:cubicBezTo>
                    <a:cubicBezTo>
                      <a:pt x="423641" y="340963"/>
                      <a:pt x="429362" y="341677"/>
                      <a:pt x="435083" y="341677"/>
                    </a:cubicBezTo>
                    <a:cubicBezTo>
                      <a:pt x="435083" y="341677"/>
                      <a:pt x="435083" y="341677"/>
                      <a:pt x="555225" y="350247"/>
                    </a:cubicBezTo>
                    <a:cubicBezTo>
                      <a:pt x="570957" y="351675"/>
                      <a:pt x="586690" y="352389"/>
                      <a:pt x="602423" y="352389"/>
                    </a:cubicBezTo>
                    <a:cubicBezTo>
                      <a:pt x="669645" y="352389"/>
                      <a:pt x="736152" y="342392"/>
                      <a:pt x="799799" y="322396"/>
                    </a:cubicBezTo>
                    <a:cubicBezTo>
                      <a:pt x="799799" y="322396"/>
                      <a:pt x="799799" y="322396"/>
                      <a:pt x="812671" y="318112"/>
                    </a:cubicBezTo>
                    <a:cubicBezTo>
                      <a:pt x="895626" y="292403"/>
                      <a:pt x="969284" y="243843"/>
                      <a:pt x="1025779" y="177430"/>
                    </a:cubicBezTo>
                    <a:cubicBezTo>
                      <a:pt x="1025779" y="177430"/>
                      <a:pt x="1025779" y="177430"/>
                      <a:pt x="1072263" y="122443"/>
                    </a:cubicBezTo>
                    <a:cubicBezTo>
                      <a:pt x="1085850" y="106018"/>
                      <a:pt x="1084420" y="82453"/>
                      <a:pt x="1068687" y="68170"/>
                    </a:cubicBezTo>
                    <a:cubicBezTo>
                      <a:pt x="1061536" y="61743"/>
                      <a:pt x="1052239" y="58172"/>
                      <a:pt x="1042942" y="58172"/>
                    </a:cubicBezTo>
                    <a:cubicBezTo>
                      <a:pt x="1031500" y="58172"/>
                      <a:pt x="1021489" y="63171"/>
                      <a:pt x="1013622" y="71741"/>
                    </a:cubicBezTo>
                    <a:cubicBezTo>
                      <a:pt x="1013622" y="71741"/>
                      <a:pt x="1013622" y="71741"/>
                      <a:pt x="964993" y="126014"/>
                    </a:cubicBezTo>
                    <a:cubicBezTo>
                      <a:pt x="923516" y="173146"/>
                      <a:pt x="869166" y="206709"/>
                      <a:pt x="808380" y="223848"/>
                    </a:cubicBezTo>
                    <a:cubicBezTo>
                      <a:pt x="808380" y="223848"/>
                      <a:pt x="808380" y="223848"/>
                      <a:pt x="801944" y="225990"/>
                    </a:cubicBezTo>
                    <a:cubicBezTo>
                      <a:pt x="774769" y="233131"/>
                      <a:pt x="747594" y="236702"/>
                      <a:pt x="718989" y="236702"/>
                    </a:cubicBezTo>
                    <a:cubicBezTo>
                      <a:pt x="679657" y="236702"/>
                      <a:pt x="641040" y="229561"/>
                      <a:pt x="604568" y="214564"/>
                    </a:cubicBezTo>
                    <a:cubicBezTo>
                      <a:pt x="604568" y="214564"/>
                      <a:pt x="604568" y="214564"/>
                      <a:pt x="579539" y="204567"/>
                    </a:cubicBezTo>
                    <a:cubicBezTo>
                      <a:pt x="561661" y="197426"/>
                      <a:pt x="550934" y="179573"/>
                      <a:pt x="553794" y="160291"/>
                    </a:cubicBezTo>
                    <a:cubicBezTo>
                      <a:pt x="556655" y="141724"/>
                      <a:pt x="571673" y="127442"/>
                      <a:pt x="590981" y="125300"/>
                    </a:cubicBezTo>
                    <a:cubicBezTo>
                      <a:pt x="590981" y="125300"/>
                      <a:pt x="590981" y="125300"/>
                      <a:pt x="711838" y="113874"/>
                    </a:cubicBezTo>
                    <a:cubicBezTo>
                      <a:pt x="729001" y="111731"/>
                      <a:pt x="741873" y="97449"/>
                      <a:pt x="741873" y="80310"/>
                    </a:cubicBezTo>
                    <a:cubicBezTo>
                      <a:pt x="741873" y="63171"/>
                      <a:pt x="728286" y="48175"/>
                      <a:pt x="710408" y="47461"/>
                    </a:cubicBezTo>
                    <a:cubicBezTo>
                      <a:pt x="710408" y="47461"/>
                      <a:pt x="710408" y="47461"/>
                      <a:pt x="400757" y="31750"/>
                    </a:cubicBezTo>
                    <a:cubicBezTo>
                      <a:pt x="397896" y="31750"/>
                      <a:pt x="395751" y="31750"/>
                      <a:pt x="393605" y="31750"/>
                    </a:cubicBezTo>
                    <a:close/>
                    <a:moveTo>
                      <a:pt x="393380" y="0"/>
                    </a:moveTo>
                    <a:cubicBezTo>
                      <a:pt x="396241" y="0"/>
                      <a:pt x="399102" y="0"/>
                      <a:pt x="401963" y="0"/>
                    </a:cubicBezTo>
                    <a:cubicBezTo>
                      <a:pt x="401963" y="0"/>
                      <a:pt x="401963" y="0"/>
                      <a:pt x="683051" y="14303"/>
                    </a:cubicBezTo>
                    <a:cubicBezTo>
                      <a:pt x="683051" y="14303"/>
                      <a:pt x="683051" y="14303"/>
                      <a:pt x="711660" y="15733"/>
                    </a:cubicBezTo>
                    <a:cubicBezTo>
                      <a:pt x="721673" y="16449"/>
                      <a:pt x="730972" y="19309"/>
                      <a:pt x="738839" y="23600"/>
                    </a:cubicBezTo>
                    <a:cubicBezTo>
                      <a:pt x="758866" y="34327"/>
                      <a:pt x="773170" y="55782"/>
                      <a:pt x="773170" y="80097"/>
                    </a:cubicBezTo>
                    <a:cubicBezTo>
                      <a:pt x="773170" y="113709"/>
                      <a:pt x="748137" y="141600"/>
                      <a:pt x="714521" y="144461"/>
                    </a:cubicBezTo>
                    <a:cubicBezTo>
                      <a:pt x="714521" y="144461"/>
                      <a:pt x="714521" y="144461"/>
                      <a:pt x="593646" y="156618"/>
                    </a:cubicBezTo>
                    <a:cubicBezTo>
                      <a:pt x="583633" y="157333"/>
                      <a:pt x="581487" y="171636"/>
                      <a:pt x="590785" y="175212"/>
                    </a:cubicBezTo>
                    <a:cubicBezTo>
                      <a:pt x="590785" y="175212"/>
                      <a:pt x="590785" y="175212"/>
                      <a:pt x="616534" y="185939"/>
                    </a:cubicBezTo>
                    <a:cubicBezTo>
                      <a:pt x="649435" y="198812"/>
                      <a:pt x="684481" y="205248"/>
                      <a:pt x="718813" y="205248"/>
                    </a:cubicBezTo>
                    <a:cubicBezTo>
                      <a:pt x="743846" y="205248"/>
                      <a:pt x="768879" y="202388"/>
                      <a:pt x="793197" y="195236"/>
                    </a:cubicBezTo>
                    <a:cubicBezTo>
                      <a:pt x="793197" y="195236"/>
                      <a:pt x="793197" y="195236"/>
                      <a:pt x="799634" y="193806"/>
                    </a:cubicBezTo>
                    <a:cubicBezTo>
                      <a:pt x="854707" y="178073"/>
                      <a:pt x="904059" y="147321"/>
                      <a:pt x="941251" y="105127"/>
                    </a:cubicBezTo>
                    <a:cubicBezTo>
                      <a:pt x="941251" y="105127"/>
                      <a:pt x="941251" y="105127"/>
                      <a:pt x="989887" y="50061"/>
                    </a:cubicBezTo>
                    <a:cubicBezTo>
                      <a:pt x="1004192" y="35043"/>
                      <a:pt x="1023503" y="26461"/>
                      <a:pt x="1042814" y="26461"/>
                    </a:cubicBezTo>
                    <a:cubicBezTo>
                      <a:pt x="1059265" y="26461"/>
                      <a:pt x="1076431" y="32897"/>
                      <a:pt x="1090020" y="45055"/>
                    </a:cubicBezTo>
                    <a:cubicBezTo>
                      <a:pt x="1117914" y="70085"/>
                      <a:pt x="1120775" y="113709"/>
                      <a:pt x="1096457" y="142315"/>
                    </a:cubicBezTo>
                    <a:cubicBezTo>
                      <a:pt x="1096457" y="142315"/>
                      <a:pt x="1096457" y="142315"/>
                      <a:pt x="1049252" y="197382"/>
                    </a:cubicBezTo>
                    <a:cubicBezTo>
                      <a:pt x="989172" y="268182"/>
                      <a:pt x="910496" y="321103"/>
                      <a:pt x="821807" y="348278"/>
                    </a:cubicBezTo>
                    <a:cubicBezTo>
                      <a:pt x="821807" y="348278"/>
                      <a:pt x="821807" y="348278"/>
                      <a:pt x="808932" y="352569"/>
                    </a:cubicBezTo>
                    <a:cubicBezTo>
                      <a:pt x="741700" y="373309"/>
                      <a:pt x="672322" y="384036"/>
                      <a:pt x="602229" y="384036"/>
                    </a:cubicBezTo>
                    <a:cubicBezTo>
                      <a:pt x="585779" y="384036"/>
                      <a:pt x="569328" y="383321"/>
                      <a:pt x="552878" y="381891"/>
                    </a:cubicBezTo>
                    <a:cubicBezTo>
                      <a:pt x="552878" y="381891"/>
                      <a:pt x="552878" y="381891"/>
                      <a:pt x="432003" y="373309"/>
                    </a:cubicBezTo>
                    <a:cubicBezTo>
                      <a:pt x="427711" y="373309"/>
                      <a:pt x="422705" y="372594"/>
                      <a:pt x="417698" y="372594"/>
                    </a:cubicBezTo>
                    <a:cubicBezTo>
                      <a:pt x="392665" y="372594"/>
                      <a:pt x="367632" y="377600"/>
                      <a:pt x="344029" y="386897"/>
                    </a:cubicBezTo>
                    <a:cubicBezTo>
                      <a:pt x="344029" y="386897"/>
                      <a:pt x="344029" y="386897"/>
                      <a:pt x="21457" y="511333"/>
                    </a:cubicBezTo>
                    <a:cubicBezTo>
                      <a:pt x="20027" y="512048"/>
                      <a:pt x="17881" y="512763"/>
                      <a:pt x="15735" y="512763"/>
                    </a:cubicBezTo>
                    <a:cubicBezTo>
                      <a:pt x="7153" y="512763"/>
                      <a:pt x="0" y="505612"/>
                      <a:pt x="0" y="496315"/>
                    </a:cubicBezTo>
                    <a:cubicBezTo>
                      <a:pt x="0" y="496315"/>
                      <a:pt x="0" y="496315"/>
                      <a:pt x="0" y="206679"/>
                    </a:cubicBezTo>
                    <a:cubicBezTo>
                      <a:pt x="0" y="200957"/>
                      <a:pt x="2861" y="195236"/>
                      <a:pt x="7868" y="193091"/>
                    </a:cubicBezTo>
                    <a:cubicBezTo>
                      <a:pt x="7868" y="193091"/>
                      <a:pt x="7868" y="193091"/>
                      <a:pt x="307552" y="22170"/>
                    </a:cubicBezTo>
                    <a:cubicBezTo>
                      <a:pt x="334016" y="7152"/>
                      <a:pt x="363340" y="0"/>
                      <a:pt x="393380" y="0"/>
                    </a:cubicBezTo>
                    <a:close/>
                  </a:path>
                </a:pathLst>
              </a:custGeom>
              <a:solidFill>
                <a:srgbClr val="0088C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58" name="Rectangle 6"/>
          <p:cNvSpPr>
            <a:spLocks noChangeArrowheads="1"/>
          </p:cNvSpPr>
          <p:nvPr/>
        </p:nvSpPr>
        <p:spPr bwMode="auto">
          <a:xfrm>
            <a:off x="552473" y="2501232"/>
            <a:ext cx="1878210" cy="665422"/>
          </a:xfrm>
          <a:prstGeom prst="rect">
            <a:avLst/>
          </a:prstGeom>
          <a:noFill/>
          <a:ln w="15875" algn="ctr">
            <a:noFill/>
            <a:miter lim="800000"/>
            <a:headEnd type="none" w="lg" len="lg"/>
            <a:tailEnd type="none" w="lg" len="lg"/>
          </a:ln>
          <a:extLst>
            <a:ext uri="{91240B29-F687-4F45-9708-019B960494DF}">
              <a14:hiddenLine xmlns:a14="http://schemas.microsoft.com/office/drawing/2010/main" w="15875" algn="ctr">
                <a:solidFill>
                  <a:schemeClr val="tx2"/>
                </a:solidFill>
                <a:miter lim="800000"/>
                <a:headEnd type="none" w="lg" len="lg"/>
                <a:tailEnd type="none" w="lg" len="lg"/>
              </a14:hiddenLine>
            </a:ext>
          </a:extLst>
        </p:spPr>
        <p:txBody>
          <a:bodyPr wrap="none" lIns="0" tIns="0" rIns="0" bIns="0" anchor="t" anchorCtr="0"/>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0000"/>
                </a:solidFill>
                <a:effectLst/>
                <a:uLnTx/>
                <a:uFillTx/>
                <a:ea typeface="MS PGothic" pitchFamily="34" charset="-128"/>
                <a:cs typeface="+mn-cs"/>
              </a:rPr>
              <a:t>Practical experience</a:t>
            </a:r>
            <a:br>
              <a:rPr kumimoji="0" lang="en-US" sz="1600" b="0" i="0" u="none" strike="noStrike" kern="1200" cap="none" spc="0" normalizeH="0" baseline="0" noProof="0" dirty="0">
                <a:ln>
                  <a:noFill/>
                </a:ln>
                <a:solidFill>
                  <a:srgbClr val="000000"/>
                </a:solidFill>
                <a:effectLst/>
                <a:uLnTx/>
                <a:uFillTx/>
                <a:ea typeface="MS PGothic" pitchFamily="34" charset="-128"/>
                <a:cs typeface="+mn-cs"/>
              </a:rPr>
            </a:br>
            <a:r>
              <a:rPr kumimoji="0" lang="en-US" sz="1600" b="0" i="0" u="none" strike="noStrike" kern="1200" cap="none" spc="0" normalizeH="0" baseline="0" noProof="0" dirty="0">
                <a:ln>
                  <a:noFill/>
                </a:ln>
                <a:solidFill>
                  <a:srgbClr val="000000"/>
                </a:solidFill>
                <a:effectLst/>
                <a:uLnTx/>
                <a:uFillTx/>
                <a:ea typeface="MS PGothic" pitchFamily="34" charset="-128"/>
                <a:cs typeface="+mn-cs"/>
              </a:rPr>
              <a:t>from day one</a:t>
            </a:r>
          </a:p>
        </p:txBody>
      </p:sp>
      <p:cxnSp>
        <p:nvCxnSpPr>
          <p:cNvPr id="6" name="Straight Connector 5"/>
          <p:cNvCxnSpPr/>
          <p:nvPr/>
        </p:nvCxnSpPr>
        <p:spPr>
          <a:xfrm flipH="1">
            <a:off x="2632664" y="2361695"/>
            <a:ext cx="0" cy="2749256"/>
          </a:xfrm>
          <a:prstGeom prst="line">
            <a:avLst/>
          </a:prstGeom>
          <a:ln w="19050" cap="rnd" cmpd="sng" algn="ctr">
            <a:solidFill>
              <a:srgbClr val="878787"/>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914836" y="2361695"/>
            <a:ext cx="0" cy="2749256"/>
          </a:xfrm>
          <a:prstGeom prst="line">
            <a:avLst/>
          </a:prstGeom>
          <a:ln w="19050" cap="rnd" cmpd="sng" algn="ctr">
            <a:solidFill>
              <a:srgbClr val="878787"/>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197008" y="2361695"/>
            <a:ext cx="0" cy="2749256"/>
          </a:xfrm>
          <a:prstGeom prst="line">
            <a:avLst/>
          </a:prstGeom>
          <a:ln w="19050" cap="rnd" cmpd="sng" algn="ctr">
            <a:solidFill>
              <a:srgbClr val="878787"/>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Group 38"/>
          <p:cNvGrpSpPr>
            <a:grpSpLocks noChangeAspect="1"/>
          </p:cNvGrpSpPr>
          <p:nvPr/>
        </p:nvGrpSpPr>
        <p:grpSpPr>
          <a:xfrm>
            <a:off x="2950631" y="3739078"/>
            <a:ext cx="1646238" cy="1644650"/>
            <a:chOff x="5273675" y="2606675"/>
            <a:chExt cx="1646238" cy="1644650"/>
          </a:xfrm>
        </p:grpSpPr>
        <p:sp>
          <p:nvSpPr>
            <p:cNvPr id="41" name="AutoShape 3"/>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2" name="Group 41"/>
            <p:cNvGrpSpPr/>
            <p:nvPr/>
          </p:nvGrpSpPr>
          <p:grpSpPr>
            <a:xfrm>
              <a:off x="5344772" y="2882900"/>
              <a:ext cx="1503994" cy="1095375"/>
              <a:chOff x="5344772" y="2882900"/>
              <a:chExt cx="1503994" cy="1095375"/>
            </a:xfrm>
          </p:grpSpPr>
          <p:sp>
            <p:nvSpPr>
              <p:cNvPr id="63" name="Freeform 62"/>
              <p:cNvSpPr/>
              <p:nvPr/>
            </p:nvSpPr>
            <p:spPr bwMode="auto">
              <a:xfrm>
                <a:off x="5460999" y="2882900"/>
                <a:ext cx="1195388" cy="1095375"/>
              </a:xfrm>
              <a:custGeom>
                <a:avLst/>
                <a:gdLst>
                  <a:gd name="connsiteX0" fmla="*/ 836837 w 1195388"/>
                  <a:gd name="connsiteY0" fmla="*/ 552450 h 1095375"/>
                  <a:gd name="connsiteX1" fmla="*/ 861836 w 1195388"/>
                  <a:gd name="connsiteY1" fmla="*/ 586026 h 1095375"/>
                  <a:gd name="connsiteX2" fmla="*/ 860407 w 1195388"/>
                  <a:gd name="connsiteY2" fmla="*/ 600313 h 1095375"/>
                  <a:gd name="connsiteX3" fmla="*/ 858979 w 1195388"/>
                  <a:gd name="connsiteY3" fmla="*/ 626745 h 1095375"/>
                  <a:gd name="connsiteX4" fmla="*/ 853265 w 1195388"/>
                  <a:gd name="connsiteY4" fmla="*/ 681038 h 1095375"/>
                  <a:gd name="connsiteX5" fmla="*/ 816839 w 1195388"/>
                  <a:gd name="connsiteY5" fmla="*/ 738902 h 1095375"/>
                  <a:gd name="connsiteX6" fmla="*/ 798982 w 1195388"/>
                  <a:gd name="connsiteY6" fmla="*/ 763905 h 1095375"/>
                  <a:gd name="connsiteX7" fmla="*/ 848265 w 1195388"/>
                  <a:gd name="connsiteY7" fmla="*/ 774621 h 1095375"/>
                  <a:gd name="connsiteX8" fmla="*/ 861122 w 1195388"/>
                  <a:gd name="connsiteY8" fmla="*/ 778907 h 1095375"/>
                  <a:gd name="connsiteX9" fmla="*/ 865407 w 1195388"/>
                  <a:gd name="connsiteY9" fmla="*/ 791766 h 1095375"/>
                  <a:gd name="connsiteX10" fmla="*/ 870407 w 1195388"/>
                  <a:gd name="connsiteY10" fmla="*/ 923925 h 1095375"/>
                  <a:gd name="connsiteX11" fmla="*/ 933260 w 1195388"/>
                  <a:gd name="connsiteY11" fmla="*/ 931069 h 1095375"/>
                  <a:gd name="connsiteX12" fmla="*/ 993971 w 1195388"/>
                  <a:gd name="connsiteY12" fmla="*/ 927497 h 1095375"/>
                  <a:gd name="connsiteX13" fmla="*/ 1006828 w 1195388"/>
                  <a:gd name="connsiteY13" fmla="*/ 929640 h 1095375"/>
                  <a:gd name="connsiteX14" fmla="*/ 1013970 w 1195388"/>
                  <a:gd name="connsiteY14" fmla="*/ 942499 h 1095375"/>
                  <a:gd name="connsiteX15" fmla="*/ 1013970 w 1195388"/>
                  <a:gd name="connsiteY15" fmla="*/ 1063943 h 1095375"/>
                  <a:gd name="connsiteX16" fmla="*/ 1163961 w 1195388"/>
                  <a:gd name="connsiteY16" fmla="*/ 1029653 h 1095375"/>
                  <a:gd name="connsiteX17" fmla="*/ 1163961 w 1195388"/>
                  <a:gd name="connsiteY17" fmla="*/ 1005364 h 1095375"/>
                  <a:gd name="connsiteX18" fmla="*/ 1195388 w 1195388"/>
                  <a:gd name="connsiteY18" fmla="*/ 996077 h 1095375"/>
                  <a:gd name="connsiteX19" fmla="*/ 1195388 w 1195388"/>
                  <a:gd name="connsiteY19" fmla="*/ 1038940 h 1095375"/>
                  <a:gd name="connsiteX20" fmla="*/ 1188246 w 1195388"/>
                  <a:gd name="connsiteY20" fmla="*/ 1052513 h 1095375"/>
                  <a:gd name="connsiteX21" fmla="*/ 1013256 w 1195388"/>
                  <a:gd name="connsiteY21" fmla="*/ 1095375 h 1095375"/>
                  <a:gd name="connsiteX22" fmla="*/ 996828 w 1195388"/>
                  <a:gd name="connsiteY22" fmla="*/ 1094661 h 1095375"/>
                  <a:gd name="connsiteX23" fmla="*/ 982543 w 1195388"/>
                  <a:gd name="connsiteY23" fmla="*/ 1078945 h 1095375"/>
                  <a:gd name="connsiteX24" fmla="*/ 982543 w 1195388"/>
                  <a:gd name="connsiteY24" fmla="*/ 960358 h 1095375"/>
                  <a:gd name="connsiteX25" fmla="*/ 934689 w 1195388"/>
                  <a:gd name="connsiteY25" fmla="*/ 962501 h 1095375"/>
                  <a:gd name="connsiteX26" fmla="*/ 847551 w 1195388"/>
                  <a:gd name="connsiteY26" fmla="*/ 946071 h 1095375"/>
                  <a:gd name="connsiteX27" fmla="*/ 831838 w 1195388"/>
                  <a:gd name="connsiteY27" fmla="*/ 855345 h 1095375"/>
                  <a:gd name="connsiteX28" fmla="*/ 833266 w 1195388"/>
                  <a:gd name="connsiteY28" fmla="*/ 806768 h 1095375"/>
                  <a:gd name="connsiteX29" fmla="*/ 768270 w 1195388"/>
                  <a:gd name="connsiteY29" fmla="*/ 775335 h 1095375"/>
                  <a:gd name="connsiteX30" fmla="*/ 794697 w 1195388"/>
                  <a:gd name="connsiteY30" fmla="*/ 716756 h 1095375"/>
                  <a:gd name="connsiteX31" fmla="*/ 824695 w 1195388"/>
                  <a:gd name="connsiteY31" fmla="*/ 669608 h 1095375"/>
                  <a:gd name="connsiteX32" fmla="*/ 827552 w 1195388"/>
                  <a:gd name="connsiteY32" fmla="*/ 626031 h 1095375"/>
                  <a:gd name="connsiteX33" fmla="*/ 828981 w 1195388"/>
                  <a:gd name="connsiteY33" fmla="*/ 598170 h 1095375"/>
                  <a:gd name="connsiteX34" fmla="*/ 836837 w 1195388"/>
                  <a:gd name="connsiteY34" fmla="*/ 552450 h 1095375"/>
                  <a:gd name="connsiteX35" fmla="*/ 408678 w 1195388"/>
                  <a:gd name="connsiteY35" fmla="*/ 533400 h 1095375"/>
                  <a:gd name="connsiteX36" fmla="*/ 414384 w 1195388"/>
                  <a:gd name="connsiteY36" fmla="*/ 576263 h 1095375"/>
                  <a:gd name="connsiteX37" fmla="*/ 421516 w 1195388"/>
                  <a:gd name="connsiteY37" fmla="*/ 619840 h 1095375"/>
                  <a:gd name="connsiteX38" fmla="*/ 425082 w 1195388"/>
                  <a:gd name="connsiteY38" fmla="*/ 644843 h 1095375"/>
                  <a:gd name="connsiteX39" fmla="*/ 450758 w 1195388"/>
                  <a:gd name="connsiteY39" fmla="*/ 697707 h 1095375"/>
                  <a:gd name="connsiteX40" fmla="*/ 456464 w 1195388"/>
                  <a:gd name="connsiteY40" fmla="*/ 703422 h 1095375"/>
                  <a:gd name="connsiteX41" fmla="*/ 485706 w 1195388"/>
                  <a:gd name="connsiteY41" fmla="*/ 759857 h 1095375"/>
                  <a:gd name="connsiteX42" fmla="*/ 422229 w 1195388"/>
                  <a:gd name="connsiteY42" fmla="*/ 795576 h 1095375"/>
                  <a:gd name="connsiteX43" fmla="*/ 425795 w 1195388"/>
                  <a:gd name="connsiteY43" fmla="*/ 882015 h 1095375"/>
                  <a:gd name="connsiteX44" fmla="*/ 425795 w 1195388"/>
                  <a:gd name="connsiteY44" fmla="*/ 887016 h 1095375"/>
                  <a:gd name="connsiteX45" fmla="*/ 404399 w 1195388"/>
                  <a:gd name="connsiteY45" fmla="*/ 957025 h 1095375"/>
                  <a:gd name="connsiteX46" fmla="*/ 276731 w 1195388"/>
                  <a:gd name="connsiteY46" fmla="*/ 964883 h 1095375"/>
                  <a:gd name="connsiteX47" fmla="*/ 276731 w 1195388"/>
                  <a:gd name="connsiteY47" fmla="*/ 1074897 h 1095375"/>
                  <a:gd name="connsiteX48" fmla="*/ 261040 w 1195388"/>
                  <a:gd name="connsiteY48" fmla="*/ 1090613 h 1095375"/>
                  <a:gd name="connsiteX49" fmla="*/ 260327 w 1195388"/>
                  <a:gd name="connsiteY49" fmla="*/ 1090613 h 1095375"/>
                  <a:gd name="connsiteX50" fmla="*/ 9985 w 1195388"/>
                  <a:gd name="connsiteY50" fmla="*/ 1046322 h 1095375"/>
                  <a:gd name="connsiteX51" fmla="*/ 0 w 1195388"/>
                  <a:gd name="connsiteY51" fmla="*/ 1032034 h 1095375"/>
                  <a:gd name="connsiteX52" fmla="*/ 0 w 1195388"/>
                  <a:gd name="connsiteY52" fmla="*/ 917020 h 1095375"/>
                  <a:gd name="connsiteX53" fmla="*/ 713 w 1195388"/>
                  <a:gd name="connsiteY53" fmla="*/ 917734 h 1095375"/>
                  <a:gd name="connsiteX54" fmla="*/ 31382 w 1195388"/>
                  <a:gd name="connsiteY54" fmla="*/ 940594 h 1095375"/>
                  <a:gd name="connsiteX55" fmla="*/ 31382 w 1195388"/>
                  <a:gd name="connsiteY55" fmla="*/ 1021319 h 1095375"/>
                  <a:gd name="connsiteX56" fmla="*/ 245349 w 1195388"/>
                  <a:gd name="connsiteY56" fmla="*/ 1058466 h 1095375"/>
                  <a:gd name="connsiteX57" fmla="*/ 245349 w 1195388"/>
                  <a:gd name="connsiteY57" fmla="*/ 947024 h 1095375"/>
                  <a:gd name="connsiteX58" fmla="*/ 250342 w 1195388"/>
                  <a:gd name="connsiteY58" fmla="*/ 934879 h 1095375"/>
                  <a:gd name="connsiteX59" fmla="*/ 263180 w 1195388"/>
                  <a:gd name="connsiteY59" fmla="*/ 931307 h 1095375"/>
                  <a:gd name="connsiteX60" fmla="*/ 389421 w 1195388"/>
                  <a:gd name="connsiteY60" fmla="*/ 929879 h 1095375"/>
                  <a:gd name="connsiteX61" fmla="*/ 394413 w 1195388"/>
                  <a:gd name="connsiteY61" fmla="*/ 884873 h 1095375"/>
                  <a:gd name="connsiteX62" fmla="*/ 395127 w 1195388"/>
                  <a:gd name="connsiteY62" fmla="*/ 879872 h 1095375"/>
                  <a:gd name="connsiteX63" fmla="*/ 389421 w 1195388"/>
                  <a:gd name="connsiteY63" fmla="*/ 781288 h 1095375"/>
                  <a:gd name="connsiteX64" fmla="*/ 393700 w 1195388"/>
                  <a:gd name="connsiteY64" fmla="*/ 768430 h 1095375"/>
                  <a:gd name="connsiteX65" fmla="*/ 406538 w 1195388"/>
                  <a:gd name="connsiteY65" fmla="*/ 763429 h 1095375"/>
                  <a:gd name="connsiteX66" fmla="*/ 455038 w 1195388"/>
                  <a:gd name="connsiteY66" fmla="*/ 751285 h 1095375"/>
                  <a:gd name="connsiteX67" fmla="*/ 432928 w 1195388"/>
                  <a:gd name="connsiteY67" fmla="*/ 724853 h 1095375"/>
                  <a:gd name="connsiteX68" fmla="*/ 427222 w 1195388"/>
                  <a:gd name="connsiteY68" fmla="*/ 718423 h 1095375"/>
                  <a:gd name="connsiteX69" fmla="*/ 395127 w 1195388"/>
                  <a:gd name="connsiteY69" fmla="*/ 655558 h 1095375"/>
                  <a:gd name="connsiteX70" fmla="*/ 390134 w 1195388"/>
                  <a:gd name="connsiteY70" fmla="*/ 621983 h 1095375"/>
                  <a:gd name="connsiteX71" fmla="*/ 385142 w 1195388"/>
                  <a:gd name="connsiteY71" fmla="*/ 586264 h 1095375"/>
                  <a:gd name="connsiteX72" fmla="*/ 377296 w 1195388"/>
                  <a:gd name="connsiteY72" fmla="*/ 536258 h 1095375"/>
                  <a:gd name="connsiteX73" fmla="*/ 378009 w 1195388"/>
                  <a:gd name="connsiteY73" fmla="*/ 536258 h 1095375"/>
                  <a:gd name="connsiteX74" fmla="*/ 408678 w 1195388"/>
                  <a:gd name="connsiteY74" fmla="*/ 533400 h 1095375"/>
                  <a:gd name="connsiteX75" fmla="*/ 373698 w 1195388"/>
                  <a:gd name="connsiteY75" fmla="*/ 0 h 1095375"/>
                  <a:gd name="connsiteX76" fmla="*/ 625872 w 1195388"/>
                  <a:gd name="connsiteY76" fmla="*/ 0 h 1095375"/>
                  <a:gd name="connsiteX77" fmla="*/ 641588 w 1195388"/>
                  <a:gd name="connsiteY77" fmla="*/ 3578 h 1095375"/>
                  <a:gd name="connsiteX78" fmla="*/ 650875 w 1195388"/>
                  <a:gd name="connsiteY78" fmla="*/ 9303 h 1095375"/>
                  <a:gd name="connsiteX79" fmla="*/ 645160 w 1195388"/>
                  <a:gd name="connsiteY79" fmla="*/ 11450 h 1095375"/>
                  <a:gd name="connsiteX80" fmla="*/ 606584 w 1195388"/>
                  <a:gd name="connsiteY80" fmla="*/ 59394 h 1095375"/>
                  <a:gd name="connsiteX81" fmla="*/ 385842 w 1195388"/>
                  <a:gd name="connsiteY81" fmla="*/ 59394 h 1095375"/>
                  <a:gd name="connsiteX82" fmla="*/ 385842 w 1195388"/>
                  <a:gd name="connsiteY82" fmla="*/ 80862 h 1095375"/>
                  <a:gd name="connsiteX83" fmla="*/ 605155 w 1195388"/>
                  <a:gd name="connsiteY83" fmla="*/ 80862 h 1095375"/>
                  <a:gd name="connsiteX84" fmla="*/ 605155 w 1195388"/>
                  <a:gd name="connsiteY84" fmla="*/ 104476 h 1095375"/>
                  <a:gd name="connsiteX85" fmla="*/ 385842 w 1195388"/>
                  <a:gd name="connsiteY85" fmla="*/ 104476 h 1095375"/>
                  <a:gd name="connsiteX86" fmla="*/ 385842 w 1195388"/>
                  <a:gd name="connsiteY86" fmla="*/ 125944 h 1095375"/>
                  <a:gd name="connsiteX87" fmla="*/ 605155 w 1195388"/>
                  <a:gd name="connsiteY87" fmla="*/ 125944 h 1095375"/>
                  <a:gd name="connsiteX88" fmla="*/ 605155 w 1195388"/>
                  <a:gd name="connsiteY88" fmla="*/ 148843 h 1095375"/>
                  <a:gd name="connsiteX89" fmla="*/ 385842 w 1195388"/>
                  <a:gd name="connsiteY89" fmla="*/ 148843 h 1095375"/>
                  <a:gd name="connsiteX90" fmla="*/ 385842 w 1195388"/>
                  <a:gd name="connsiteY90" fmla="*/ 171026 h 1095375"/>
                  <a:gd name="connsiteX91" fmla="*/ 605155 w 1195388"/>
                  <a:gd name="connsiteY91" fmla="*/ 171026 h 1095375"/>
                  <a:gd name="connsiteX92" fmla="*/ 605155 w 1195388"/>
                  <a:gd name="connsiteY92" fmla="*/ 234714 h 1095375"/>
                  <a:gd name="connsiteX93" fmla="*/ 536575 w 1195388"/>
                  <a:gd name="connsiteY93" fmla="*/ 234714 h 1095375"/>
                  <a:gd name="connsiteX94" fmla="*/ 457280 w 1195388"/>
                  <a:gd name="connsiteY94" fmla="*/ 319869 h 1095375"/>
                  <a:gd name="connsiteX95" fmla="*/ 445135 w 1195388"/>
                  <a:gd name="connsiteY95" fmla="*/ 327025 h 1095375"/>
                  <a:gd name="connsiteX96" fmla="*/ 436563 w 1195388"/>
                  <a:gd name="connsiteY96" fmla="*/ 319869 h 1095375"/>
                  <a:gd name="connsiteX97" fmla="*/ 436563 w 1195388"/>
                  <a:gd name="connsiteY97" fmla="*/ 234714 h 1095375"/>
                  <a:gd name="connsiteX98" fmla="*/ 373698 w 1195388"/>
                  <a:gd name="connsiteY98" fmla="*/ 234714 h 1095375"/>
                  <a:gd name="connsiteX99" fmla="*/ 336550 w 1195388"/>
                  <a:gd name="connsiteY99" fmla="*/ 197503 h 1095375"/>
                  <a:gd name="connsiteX100" fmla="*/ 336550 w 1195388"/>
                  <a:gd name="connsiteY100" fmla="*/ 37211 h 1095375"/>
                  <a:gd name="connsiteX101" fmla="*/ 373698 w 1195388"/>
                  <a:gd name="connsiteY101" fmla="*/ 0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195388" h="1095375">
                    <a:moveTo>
                      <a:pt x="836837" y="552450"/>
                    </a:moveTo>
                    <a:cubicBezTo>
                      <a:pt x="844694" y="563880"/>
                      <a:pt x="853265" y="575310"/>
                      <a:pt x="861836" y="586026"/>
                    </a:cubicBezTo>
                    <a:cubicBezTo>
                      <a:pt x="861122" y="591741"/>
                      <a:pt x="860407" y="596741"/>
                      <a:pt x="860407" y="600313"/>
                    </a:cubicBezTo>
                    <a:cubicBezTo>
                      <a:pt x="859693" y="607457"/>
                      <a:pt x="858979" y="616744"/>
                      <a:pt x="858979" y="626745"/>
                    </a:cubicBezTo>
                    <a:cubicBezTo>
                      <a:pt x="858265" y="653891"/>
                      <a:pt x="857551" y="671036"/>
                      <a:pt x="853265" y="681038"/>
                    </a:cubicBezTo>
                    <a:cubicBezTo>
                      <a:pt x="850408" y="689610"/>
                      <a:pt x="837552" y="718900"/>
                      <a:pt x="816839" y="738902"/>
                    </a:cubicBezTo>
                    <a:cubicBezTo>
                      <a:pt x="806125" y="748903"/>
                      <a:pt x="800411" y="758905"/>
                      <a:pt x="798982" y="763905"/>
                    </a:cubicBezTo>
                    <a:cubicBezTo>
                      <a:pt x="803982" y="769620"/>
                      <a:pt x="818981" y="778193"/>
                      <a:pt x="848265" y="774621"/>
                    </a:cubicBezTo>
                    <a:cubicBezTo>
                      <a:pt x="852551" y="773906"/>
                      <a:pt x="857551" y="776050"/>
                      <a:pt x="861122" y="778907"/>
                    </a:cubicBezTo>
                    <a:cubicBezTo>
                      <a:pt x="863979" y="782479"/>
                      <a:pt x="866121" y="786765"/>
                      <a:pt x="865407" y="791766"/>
                    </a:cubicBezTo>
                    <a:cubicBezTo>
                      <a:pt x="861122" y="853202"/>
                      <a:pt x="863264" y="913210"/>
                      <a:pt x="870407" y="923925"/>
                    </a:cubicBezTo>
                    <a:cubicBezTo>
                      <a:pt x="871121" y="924640"/>
                      <a:pt x="882549" y="931069"/>
                      <a:pt x="933260" y="931069"/>
                    </a:cubicBezTo>
                    <a:cubicBezTo>
                      <a:pt x="962544" y="930355"/>
                      <a:pt x="989686" y="928211"/>
                      <a:pt x="993971" y="927497"/>
                    </a:cubicBezTo>
                    <a:cubicBezTo>
                      <a:pt x="998257" y="926783"/>
                      <a:pt x="1002542" y="927497"/>
                      <a:pt x="1006828" y="929640"/>
                    </a:cubicBezTo>
                    <a:cubicBezTo>
                      <a:pt x="1011113" y="932498"/>
                      <a:pt x="1013970" y="937498"/>
                      <a:pt x="1013970" y="942499"/>
                    </a:cubicBezTo>
                    <a:cubicBezTo>
                      <a:pt x="1013970" y="1063943"/>
                      <a:pt x="1013970" y="1063943"/>
                      <a:pt x="1013970" y="1063943"/>
                    </a:cubicBezTo>
                    <a:cubicBezTo>
                      <a:pt x="1042540" y="1063228"/>
                      <a:pt x="1109679" y="1059656"/>
                      <a:pt x="1163961" y="1029653"/>
                    </a:cubicBezTo>
                    <a:cubicBezTo>
                      <a:pt x="1163961" y="1005364"/>
                      <a:pt x="1163961" y="1005364"/>
                      <a:pt x="1163961" y="1005364"/>
                    </a:cubicBezTo>
                    <a:cubicBezTo>
                      <a:pt x="1173961" y="1003221"/>
                      <a:pt x="1183960" y="1000363"/>
                      <a:pt x="1195388" y="996077"/>
                    </a:cubicBezTo>
                    <a:cubicBezTo>
                      <a:pt x="1195388" y="1038940"/>
                      <a:pt x="1195388" y="1038940"/>
                      <a:pt x="1195388" y="1038940"/>
                    </a:cubicBezTo>
                    <a:cubicBezTo>
                      <a:pt x="1195388" y="1044655"/>
                      <a:pt x="1192531" y="1049655"/>
                      <a:pt x="1188246" y="1052513"/>
                    </a:cubicBezTo>
                    <a:cubicBezTo>
                      <a:pt x="1124678" y="1091089"/>
                      <a:pt x="1046111" y="1095375"/>
                      <a:pt x="1013256" y="1095375"/>
                    </a:cubicBezTo>
                    <a:cubicBezTo>
                      <a:pt x="1003971" y="1095375"/>
                      <a:pt x="997542" y="1094661"/>
                      <a:pt x="996828" y="1094661"/>
                    </a:cubicBezTo>
                    <a:cubicBezTo>
                      <a:pt x="988257" y="1093946"/>
                      <a:pt x="982543" y="1087517"/>
                      <a:pt x="982543" y="1078945"/>
                    </a:cubicBezTo>
                    <a:cubicBezTo>
                      <a:pt x="982543" y="960358"/>
                      <a:pt x="982543" y="960358"/>
                      <a:pt x="982543" y="960358"/>
                    </a:cubicBezTo>
                    <a:cubicBezTo>
                      <a:pt x="965401" y="961787"/>
                      <a:pt x="943974" y="962501"/>
                      <a:pt x="934689" y="962501"/>
                    </a:cubicBezTo>
                    <a:cubicBezTo>
                      <a:pt x="872550" y="962501"/>
                      <a:pt x="855408" y="953929"/>
                      <a:pt x="847551" y="946071"/>
                    </a:cubicBezTo>
                    <a:cubicBezTo>
                      <a:pt x="839694" y="937498"/>
                      <a:pt x="831838" y="920353"/>
                      <a:pt x="831838" y="855345"/>
                    </a:cubicBezTo>
                    <a:cubicBezTo>
                      <a:pt x="831838" y="836771"/>
                      <a:pt x="832552" y="819626"/>
                      <a:pt x="833266" y="806768"/>
                    </a:cubicBezTo>
                    <a:cubicBezTo>
                      <a:pt x="792554" y="806053"/>
                      <a:pt x="773270" y="786765"/>
                      <a:pt x="768270" y="775335"/>
                    </a:cubicBezTo>
                    <a:cubicBezTo>
                      <a:pt x="760413" y="756761"/>
                      <a:pt x="781126" y="730330"/>
                      <a:pt x="794697" y="716756"/>
                    </a:cubicBezTo>
                    <a:cubicBezTo>
                      <a:pt x="807553" y="703898"/>
                      <a:pt x="818267" y="683895"/>
                      <a:pt x="824695" y="669608"/>
                    </a:cubicBezTo>
                    <a:cubicBezTo>
                      <a:pt x="826838" y="663893"/>
                      <a:pt x="827552" y="640318"/>
                      <a:pt x="827552" y="626031"/>
                    </a:cubicBezTo>
                    <a:cubicBezTo>
                      <a:pt x="827552" y="615315"/>
                      <a:pt x="828266" y="605314"/>
                      <a:pt x="828981" y="598170"/>
                    </a:cubicBezTo>
                    <a:cubicBezTo>
                      <a:pt x="829695" y="585311"/>
                      <a:pt x="833266" y="566738"/>
                      <a:pt x="836837" y="552450"/>
                    </a:cubicBezTo>
                    <a:close/>
                    <a:moveTo>
                      <a:pt x="408678" y="533400"/>
                    </a:moveTo>
                    <a:cubicBezTo>
                      <a:pt x="409391" y="547688"/>
                      <a:pt x="410818" y="565547"/>
                      <a:pt x="414384" y="576263"/>
                    </a:cubicBezTo>
                    <a:cubicBezTo>
                      <a:pt x="418663" y="589836"/>
                      <a:pt x="420090" y="605552"/>
                      <a:pt x="421516" y="619840"/>
                    </a:cubicBezTo>
                    <a:cubicBezTo>
                      <a:pt x="422229" y="629841"/>
                      <a:pt x="422942" y="639842"/>
                      <a:pt x="425082" y="644843"/>
                    </a:cubicBezTo>
                    <a:cubicBezTo>
                      <a:pt x="432928" y="669132"/>
                      <a:pt x="442200" y="688420"/>
                      <a:pt x="450758" y="697707"/>
                    </a:cubicBezTo>
                    <a:cubicBezTo>
                      <a:pt x="452185" y="699135"/>
                      <a:pt x="454324" y="701278"/>
                      <a:pt x="456464" y="703422"/>
                    </a:cubicBezTo>
                    <a:cubicBezTo>
                      <a:pt x="475008" y="723424"/>
                      <a:pt x="492125" y="741998"/>
                      <a:pt x="485706" y="759857"/>
                    </a:cubicBezTo>
                    <a:cubicBezTo>
                      <a:pt x="482853" y="768430"/>
                      <a:pt x="470015" y="794147"/>
                      <a:pt x="422229" y="795576"/>
                    </a:cubicBezTo>
                    <a:cubicBezTo>
                      <a:pt x="424369" y="817722"/>
                      <a:pt x="427222" y="857012"/>
                      <a:pt x="425795" y="882015"/>
                    </a:cubicBezTo>
                    <a:cubicBezTo>
                      <a:pt x="425795" y="882015"/>
                      <a:pt x="425795" y="882015"/>
                      <a:pt x="425795" y="887016"/>
                    </a:cubicBezTo>
                    <a:cubicBezTo>
                      <a:pt x="422942" y="926307"/>
                      <a:pt x="421516" y="948452"/>
                      <a:pt x="404399" y="957025"/>
                    </a:cubicBezTo>
                    <a:cubicBezTo>
                      <a:pt x="390847" y="964883"/>
                      <a:pt x="341635" y="971312"/>
                      <a:pt x="276731" y="964883"/>
                    </a:cubicBezTo>
                    <a:cubicBezTo>
                      <a:pt x="276731" y="964883"/>
                      <a:pt x="276731" y="964883"/>
                      <a:pt x="276731" y="1074897"/>
                    </a:cubicBezTo>
                    <a:cubicBezTo>
                      <a:pt x="276731" y="1083469"/>
                      <a:pt x="269599" y="1089899"/>
                      <a:pt x="261040" y="1090613"/>
                    </a:cubicBezTo>
                    <a:cubicBezTo>
                      <a:pt x="261040" y="1090613"/>
                      <a:pt x="261040" y="1090613"/>
                      <a:pt x="260327" y="1090613"/>
                    </a:cubicBezTo>
                    <a:cubicBezTo>
                      <a:pt x="249628" y="1090613"/>
                      <a:pt x="114829" y="1089184"/>
                      <a:pt x="9985" y="1046322"/>
                    </a:cubicBezTo>
                    <a:cubicBezTo>
                      <a:pt x="3566" y="1044179"/>
                      <a:pt x="0" y="1038464"/>
                      <a:pt x="0" y="1032034"/>
                    </a:cubicBezTo>
                    <a:cubicBezTo>
                      <a:pt x="0" y="1032034"/>
                      <a:pt x="0" y="1032034"/>
                      <a:pt x="0" y="917020"/>
                    </a:cubicBezTo>
                    <a:cubicBezTo>
                      <a:pt x="0" y="917020"/>
                      <a:pt x="0" y="917020"/>
                      <a:pt x="713" y="917734"/>
                    </a:cubicBezTo>
                    <a:cubicBezTo>
                      <a:pt x="4992" y="921306"/>
                      <a:pt x="19970" y="933450"/>
                      <a:pt x="31382" y="940594"/>
                    </a:cubicBezTo>
                    <a:cubicBezTo>
                      <a:pt x="31382" y="940594"/>
                      <a:pt x="31382" y="940594"/>
                      <a:pt x="31382" y="1021319"/>
                    </a:cubicBezTo>
                    <a:cubicBezTo>
                      <a:pt x="110550" y="1051322"/>
                      <a:pt x="207548" y="1057037"/>
                      <a:pt x="245349" y="1058466"/>
                    </a:cubicBezTo>
                    <a:cubicBezTo>
                      <a:pt x="245349" y="1058466"/>
                      <a:pt x="245349" y="1058466"/>
                      <a:pt x="245349" y="947024"/>
                    </a:cubicBezTo>
                    <a:cubicBezTo>
                      <a:pt x="245349" y="942737"/>
                      <a:pt x="246775" y="938451"/>
                      <a:pt x="250342" y="934879"/>
                    </a:cubicBezTo>
                    <a:cubicBezTo>
                      <a:pt x="253908" y="932022"/>
                      <a:pt x="258187" y="930593"/>
                      <a:pt x="263180" y="931307"/>
                    </a:cubicBezTo>
                    <a:cubicBezTo>
                      <a:pt x="332362" y="940594"/>
                      <a:pt x="378723" y="933450"/>
                      <a:pt x="389421" y="929879"/>
                    </a:cubicBezTo>
                    <a:cubicBezTo>
                      <a:pt x="392274" y="924164"/>
                      <a:pt x="392987" y="903447"/>
                      <a:pt x="394413" y="884873"/>
                    </a:cubicBezTo>
                    <a:cubicBezTo>
                      <a:pt x="394413" y="884873"/>
                      <a:pt x="394413" y="884873"/>
                      <a:pt x="395127" y="879872"/>
                    </a:cubicBezTo>
                    <a:cubicBezTo>
                      <a:pt x="397266" y="846297"/>
                      <a:pt x="389421" y="781288"/>
                      <a:pt x="389421" y="781288"/>
                    </a:cubicBezTo>
                    <a:cubicBezTo>
                      <a:pt x="388708" y="776288"/>
                      <a:pt x="390134" y="771287"/>
                      <a:pt x="393700" y="768430"/>
                    </a:cubicBezTo>
                    <a:cubicBezTo>
                      <a:pt x="396553" y="764858"/>
                      <a:pt x="401546" y="762715"/>
                      <a:pt x="406538" y="763429"/>
                    </a:cubicBezTo>
                    <a:cubicBezTo>
                      <a:pt x="437207" y="766287"/>
                      <a:pt x="451471" y="757714"/>
                      <a:pt x="455038" y="751285"/>
                    </a:cubicBezTo>
                    <a:cubicBezTo>
                      <a:pt x="452185" y="744855"/>
                      <a:pt x="439347" y="731997"/>
                      <a:pt x="432928" y="724853"/>
                    </a:cubicBezTo>
                    <a:cubicBezTo>
                      <a:pt x="431501" y="722710"/>
                      <a:pt x="429361" y="720567"/>
                      <a:pt x="427222" y="718423"/>
                    </a:cubicBezTo>
                    <a:cubicBezTo>
                      <a:pt x="413671" y="702707"/>
                      <a:pt x="402259" y="675561"/>
                      <a:pt x="395127" y="655558"/>
                    </a:cubicBezTo>
                    <a:cubicBezTo>
                      <a:pt x="392274" y="646271"/>
                      <a:pt x="391561" y="635556"/>
                      <a:pt x="390134" y="621983"/>
                    </a:cubicBezTo>
                    <a:cubicBezTo>
                      <a:pt x="389421" y="609838"/>
                      <a:pt x="387994" y="596265"/>
                      <a:pt x="385142" y="586264"/>
                    </a:cubicBezTo>
                    <a:cubicBezTo>
                      <a:pt x="380149" y="571976"/>
                      <a:pt x="378009" y="550545"/>
                      <a:pt x="377296" y="536258"/>
                    </a:cubicBezTo>
                    <a:cubicBezTo>
                      <a:pt x="378009" y="536258"/>
                      <a:pt x="378009" y="536258"/>
                      <a:pt x="378009" y="536258"/>
                    </a:cubicBezTo>
                    <a:cubicBezTo>
                      <a:pt x="391561" y="535543"/>
                      <a:pt x="400832" y="535543"/>
                      <a:pt x="408678" y="533400"/>
                    </a:cubicBezTo>
                    <a:close/>
                    <a:moveTo>
                      <a:pt x="373698" y="0"/>
                    </a:moveTo>
                    <a:cubicBezTo>
                      <a:pt x="625872" y="0"/>
                      <a:pt x="625872" y="0"/>
                      <a:pt x="625872" y="0"/>
                    </a:cubicBezTo>
                    <a:cubicBezTo>
                      <a:pt x="631587" y="0"/>
                      <a:pt x="636588" y="1431"/>
                      <a:pt x="641588" y="3578"/>
                    </a:cubicBezTo>
                    <a:cubicBezTo>
                      <a:pt x="644446" y="5009"/>
                      <a:pt x="648018" y="7156"/>
                      <a:pt x="650875" y="9303"/>
                    </a:cubicBezTo>
                    <a:cubicBezTo>
                      <a:pt x="648732" y="10018"/>
                      <a:pt x="646589" y="10734"/>
                      <a:pt x="645160" y="11450"/>
                    </a:cubicBezTo>
                    <a:cubicBezTo>
                      <a:pt x="625158" y="20752"/>
                      <a:pt x="610870" y="37926"/>
                      <a:pt x="606584" y="59394"/>
                    </a:cubicBezTo>
                    <a:cubicBezTo>
                      <a:pt x="385842" y="59394"/>
                      <a:pt x="385842" y="59394"/>
                      <a:pt x="385842" y="59394"/>
                    </a:cubicBezTo>
                    <a:cubicBezTo>
                      <a:pt x="385842" y="80862"/>
                      <a:pt x="385842" y="80862"/>
                      <a:pt x="385842" y="80862"/>
                    </a:cubicBezTo>
                    <a:cubicBezTo>
                      <a:pt x="528717" y="80862"/>
                      <a:pt x="583724" y="80862"/>
                      <a:pt x="605155" y="80862"/>
                    </a:cubicBezTo>
                    <a:cubicBezTo>
                      <a:pt x="605155" y="80862"/>
                      <a:pt x="605155" y="80862"/>
                      <a:pt x="605155" y="104476"/>
                    </a:cubicBezTo>
                    <a:cubicBezTo>
                      <a:pt x="385842" y="104476"/>
                      <a:pt x="385842" y="104476"/>
                      <a:pt x="385842" y="104476"/>
                    </a:cubicBezTo>
                    <a:cubicBezTo>
                      <a:pt x="385842" y="125944"/>
                      <a:pt x="385842" y="125944"/>
                      <a:pt x="385842" y="125944"/>
                    </a:cubicBezTo>
                    <a:cubicBezTo>
                      <a:pt x="528717" y="125944"/>
                      <a:pt x="583724" y="125944"/>
                      <a:pt x="605155" y="125944"/>
                    </a:cubicBezTo>
                    <a:cubicBezTo>
                      <a:pt x="605155" y="125944"/>
                      <a:pt x="605155" y="125944"/>
                      <a:pt x="605155" y="148843"/>
                    </a:cubicBezTo>
                    <a:cubicBezTo>
                      <a:pt x="385842" y="148843"/>
                      <a:pt x="385842" y="148843"/>
                      <a:pt x="385842" y="148843"/>
                    </a:cubicBezTo>
                    <a:cubicBezTo>
                      <a:pt x="385842" y="171026"/>
                      <a:pt x="385842" y="171026"/>
                      <a:pt x="385842" y="171026"/>
                    </a:cubicBezTo>
                    <a:cubicBezTo>
                      <a:pt x="528717" y="171026"/>
                      <a:pt x="583724" y="171026"/>
                      <a:pt x="605155" y="171026"/>
                    </a:cubicBezTo>
                    <a:cubicBezTo>
                      <a:pt x="605155" y="171026"/>
                      <a:pt x="605155" y="171026"/>
                      <a:pt x="605155" y="234714"/>
                    </a:cubicBezTo>
                    <a:cubicBezTo>
                      <a:pt x="536575" y="234714"/>
                      <a:pt x="536575" y="234714"/>
                      <a:pt x="536575" y="234714"/>
                    </a:cubicBezTo>
                    <a:cubicBezTo>
                      <a:pt x="504428" y="266916"/>
                      <a:pt x="467995" y="309135"/>
                      <a:pt x="457280" y="319869"/>
                    </a:cubicBezTo>
                    <a:cubicBezTo>
                      <a:pt x="452279" y="324878"/>
                      <a:pt x="447993" y="327025"/>
                      <a:pt x="445135" y="327025"/>
                    </a:cubicBezTo>
                    <a:cubicBezTo>
                      <a:pt x="438706" y="327025"/>
                      <a:pt x="436563" y="319869"/>
                      <a:pt x="436563" y="319869"/>
                    </a:cubicBezTo>
                    <a:cubicBezTo>
                      <a:pt x="436563" y="234714"/>
                      <a:pt x="436563" y="234714"/>
                      <a:pt x="436563" y="234714"/>
                    </a:cubicBezTo>
                    <a:cubicBezTo>
                      <a:pt x="373698" y="234714"/>
                      <a:pt x="373698" y="234714"/>
                      <a:pt x="373698" y="234714"/>
                    </a:cubicBezTo>
                    <a:cubicBezTo>
                      <a:pt x="352981" y="234714"/>
                      <a:pt x="336550" y="218255"/>
                      <a:pt x="336550" y="197503"/>
                    </a:cubicBezTo>
                    <a:cubicBezTo>
                      <a:pt x="336550" y="37211"/>
                      <a:pt x="336550" y="37211"/>
                      <a:pt x="336550" y="37211"/>
                    </a:cubicBezTo>
                    <a:cubicBezTo>
                      <a:pt x="336550" y="16459"/>
                      <a:pt x="352981" y="0"/>
                      <a:pt x="373698" y="0"/>
                    </a:cubicBezTo>
                    <a:close/>
                  </a:path>
                </a:pathLst>
              </a:custGeom>
              <a:solidFill>
                <a:srgbClr val="0088C2">
                  <a:lumMod val="100000"/>
                </a:srgb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4" name="Freeform 63"/>
              <p:cNvSpPr/>
              <p:nvPr/>
            </p:nvSpPr>
            <p:spPr>
              <a:xfrm>
                <a:off x="5344772" y="2919413"/>
                <a:ext cx="1503994" cy="942160"/>
              </a:xfrm>
              <a:custGeom>
                <a:avLst/>
                <a:gdLst>
                  <a:gd name="connsiteX0" fmla="*/ 1186866 w 1503994"/>
                  <a:gd name="connsiteY0" fmla="*/ 354013 h 942160"/>
                  <a:gd name="connsiteX1" fmla="*/ 1459790 w 1503994"/>
                  <a:gd name="connsiteY1" fmla="*/ 509603 h 942160"/>
                  <a:gd name="connsiteX2" fmla="*/ 1245452 w 1503994"/>
                  <a:gd name="connsiteY2" fmla="*/ 940688 h 942160"/>
                  <a:gd name="connsiteX3" fmla="*/ 1324757 w 1503994"/>
                  <a:gd name="connsiteY3" fmla="*/ 756549 h 942160"/>
                  <a:gd name="connsiteX4" fmla="*/ 956811 w 1503994"/>
                  <a:gd name="connsiteY4" fmla="*/ 465353 h 942160"/>
                  <a:gd name="connsiteX5" fmla="*/ 1186866 w 1503994"/>
                  <a:gd name="connsiteY5" fmla="*/ 354013 h 942160"/>
                  <a:gd name="connsiteX6" fmla="*/ 285089 w 1503994"/>
                  <a:gd name="connsiteY6" fmla="*/ 333375 h 942160"/>
                  <a:gd name="connsiteX7" fmla="*/ 562613 w 1503994"/>
                  <a:gd name="connsiteY7" fmla="*/ 374796 h 942160"/>
                  <a:gd name="connsiteX8" fmla="*/ 522558 w 1503994"/>
                  <a:gd name="connsiteY8" fmla="*/ 464066 h 942160"/>
                  <a:gd name="connsiteX9" fmla="*/ 520412 w 1503994"/>
                  <a:gd name="connsiteY9" fmla="*/ 466209 h 942160"/>
                  <a:gd name="connsiteX10" fmla="*/ 336588 w 1503994"/>
                  <a:gd name="connsiteY10" fmla="*/ 508344 h 942160"/>
                  <a:gd name="connsiteX11" fmla="*/ 273645 w 1503994"/>
                  <a:gd name="connsiteY11" fmla="*/ 647605 h 942160"/>
                  <a:gd name="connsiteX12" fmla="*/ 229298 w 1503994"/>
                  <a:gd name="connsiteY12" fmla="*/ 651176 h 942160"/>
                  <a:gd name="connsiteX13" fmla="*/ 226437 w 1503994"/>
                  <a:gd name="connsiteY13" fmla="*/ 649034 h 942160"/>
                  <a:gd name="connsiteX14" fmla="*/ 141320 w 1503994"/>
                  <a:gd name="connsiteY14" fmla="*/ 574761 h 942160"/>
                  <a:gd name="connsiteX15" fmla="*/ 140605 w 1503994"/>
                  <a:gd name="connsiteY15" fmla="*/ 736875 h 942160"/>
                  <a:gd name="connsiteX16" fmla="*/ 141320 w 1503994"/>
                  <a:gd name="connsiteY16" fmla="*/ 737590 h 942160"/>
                  <a:gd name="connsiteX17" fmla="*/ 141320 w 1503994"/>
                  <a:gd name="connsiteY17" fmla="*/ 856854 h 942160"/>
                  <a:gd name="connsiteX18" fmla="*/ 137029 w 1503994"/>
                  <a:gd name="connsiteY18" fmla="*/ 858997 h 942160"/>
                  <a:gd name="connsiteX19" fmla="*/ 20440 w 1503994"/>
                  <a:gd name="connsiteY19" fmla="*/ 502631 h 942160"/>
                  <a:gd name="connsiteX20" fmla="*/ 285089 w 1503994"/>
                  <a:gd name="connsiteY20" fmla="*/ 333375 h 942160"/>
                  <a:gd name="connsiteX21" fmla="*/ 795678 w 1503994"/>
                  <a:gd name="connsiteY21" fmla="*/ 149225 h 942160"/>
                  <a:gd name="connsiteX22" fmla="*/ 795678 w 1503994"/>
                  <a:gd name="connsiteY22" fmla="*/ 171450 h 942160"/>
                  <a:gd name="connsiteX23" fmla="*/ 1030628 w 1503994"/>
                  <a:gd name="connsiteY23" fmla="*/ 171450 h 942160"/>
                  <a:gd name="connsiteX24" fmla="*/ 1030628 w 1503994"/>
                  <a:gd name="connsiteY24" fmla="*/ 149225 h 942160"/>
                  <a:gd name="connsiteX25" fmla="*/ 795678 w 1503994"/>
                  <a:gd name="connsiteY25" fmla="*/ 149225 h 942160"/>
                  <a:gd name="connsiteX26" fmla="*/ 795678 w 1503994"/>
                  <a:gd name="connsiteY26" fmla="*/ 104775 h 942160"/>
                  <a:gd name="connsiteX27" fmla="*/ 795678 w 1503994"/>
                  <a:gd name="connsiteY27" fmla="*/ 127000 h 942160"/>
                  <a:gd name="connsiteX28" fmla="*/ 1030628 w 1503994"/>
                  <a:gd name="connsiteY28" fmla="*/ 127000 h 942160"/>
                  <a:gd name="connsiteX29" fmla="*/ 1030628 w 1503994"/>
                  <a:gd name="connsiteY29" fmla="*/ 104775 h 942160"/>
                  <a:gd name="connsiteX30" fmla="*/ 795678 w 1503994"/>
                  <a:gd name="connsiteY30" fmla="*/ 104775 h 942160"/>
                  <a:gd name="connsiteX31" fmla="*/ 795678 w 1503994"/>
                  <a:gd name="connsiteY31" fmla="*/ 60325 h 942160"/>
                  <a:gd name="connsiteX32" fmla="*/ 795678 w 1503994"/>
                  <a:gd name="connsiteY32" fmla="*/ 80963 h 942160"/>
                  <a:gd name="connsiteX33" fmla="*/ 1030628 w 1503994"/>
                  <a:gd name="connsiteY33" fmla="*/ 80963 h 942160"/>
                  <a:gd name="connsiteX34" fmla="*/ 1030628 w 1503994"/>
                  <a:gd name="connsiteY34" fmla="*/ 60325 h 942160"/>
                  <a:gd name="connsiteX35" fmla="*/ 795678 w 1503994"/>
                  <a:gd name="connsiteY35" fmla="*/ 60325 h 942160"/>
                  <a:gd name="connsiteX36" fmla="*/ 788674 w 1503994"/>
                  <a:gd name="connsiteY36" fmla="*/ 0 h 942160"/>
                  <a:gd name="connsiteX37" fmla="*/ 1042549 w 1503994"/>
                  <a:gd name="connsiteY37" fmla="*/ 0 h 942160"/>
                  <a:gd name="connsiteX38" fmla="*/ 1079841 w 1503994"/>
                  <a:gd name="connsiteY38" fmla="*/ 37130 h 942160"/>
                  <a:gd name="connsiteX39" fmla="*/ 1079841 w 1503994"/>
                  <a:gd name="connsiteY39" fmla="*/ 197786 h 942160"/>
                  <a:gd name="connsiteX40" fmla="*/ 1042549 w 1503994"/>
                  <a:gd name="connsiteY40" fmla="*/ 234915 h 942160"/>
                  <a:gd name="connsiteX41" fmla="*/ 978722 w 1503994"/>
                  <a:gd name="connsiteY41" fmla="*/ 234915 h 942160"/>
                  <a:gd name="connsiteX42" fmla="*/ 978722 w 1503994"/>
                  <a:gd name="connsiteY42" fmla="*/ 320599 h 942160"/>
                  <a:gd name="connsiteX43" fmla="*/ 970116 w 1503994"/>
                  <a:gd name="connsiteY43" fmla="*/ 327025 h 942160"/>
                  <a:gd name="connsiteX44" fmla="*/ 957924 w 1503994"/>
                  <a:gd name="connsiteY44" fmla="*/ 320599 h 942160"/>
                  <a:gd name="connsiteX45" fmla="*/ 878319 w 1503994"/>
                  <a:gd name="connsiteY45" fmla="*/ 234915 h 942160"/>
                  <a:gd name="connsiteX46" fmla="*/ 788674 w 1503994"/>
                  <a:gd name="connsiteY46" fmla="*/ 234915 h 942160"/>
                  <a:gd name="connsiteX47" fmla="*/ 752816 w 1503994"/>
                  <a:gd name="connsiteY47" fmla="*/ 197786 h 942160"/>
                  <a:gd name="connsiteX48" fmla="*/ 752816 w 1503994"/>
                  <a:gd name="connsiteY48" fmla="*/ 37130 h 942160"/>
                  <a:gd name="connsiteX49" fmla="*/ 773614 w 1503994"/>
                  <a:gd name="connsiteY49" fmla="*/ 3570 h 942160"/>
                  <a:gd name="connsiteX50" fmla="*/ 788674 w 1503994"/>
                  <a:gd name="connsiteY50" fmla="*/ 0 h 94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03994" h="942159">
                    <a:moveTo>
                      <a:pt x="1186866" y="354013"/>
                    </a:moveTo>
                    <a:cubicBezTo>
                      <a:pt x="1334045" y="354013"/>
                      <a:pt x="1422638" y="433236"/>
                      <a:pt x="1459790" y="509603"/>
                    </a:cubicBezTo>
                    <a:cubicBezTo>
                      <a:pt x="1629116" y="859324"/>
                      <a:pt x="1258312" y="955676"/>
                      <a:pt x="1245452" y="940688"/>
                    </a:cubicBezTo>
                    <a:cubicBezTo>
                      <a:pt x="1232592" y="925700"/>
                      <a:pt x="1364767" y="849332"/>
                      <a:pt x="1324757" y="756549"/>
                    </a:cubicBezTo>
                    <a:cubicBezTo>
                      <a:pt x="1324757" y="756549"/>
                      <a:pt x="1060407" y="651633"/>
                      <a:pt x="956811" y="465353"/>
                    </a:cubicBezTo>
                    <a:cubicBezTo>
                      <a:pt x="949666" y="430381"/>
                      <a:pt x="1018969" y="354013"/>
                      <a:pt x="1186866" y="354013"/>
                    </a:cubicBezTo>
                    <a:close/>
                    <a:moveTo>
                      <a:pt x="285089" y="333375"/>
                    </a:moveTo>
                    <a:cubicBezTo>
                      <a:pt x="458184" y="333375"/>
                      <a:pt x="401678" y="377653"/>
                      <a:pt x="562613" y="374796"/>
                    </a:cubicBezTo>
                    <a:cubicBezTo>
                      <a:pt x="579779" y="374796"/>
                      <a:pt x="530426" y="428358"/>
                      <a:pt x="522558" y="464066"/>
                    </a:cubicBezTo>
                    <a:cubicBezTo>
                      <a:pt x="521843" y="464781"/>
                      <a:pt x="521127" y="465495"/>
                      <a:pt x="520412" y="466209"/>
                    </a:cubicBezTo>
                    <a:cubicBezTo>
                      <a:pt x="502530" y="471922"/>
                      <a:pt x="403108" y="459781"/>
                      <a:pt x="336588" y="508344"/>
                    </a:cubicBezTo>
                    <a:cubicBezTo>
                      <a:pt x="300825" y="534054"/>
                      <a:pt x="273645" y="575475"/>
                      <a:pt x="273645" y="647605"/>
                    </a:cubicBezTo>
                    <a:cubicBezTo>
                      <a:pt x="273645" y="656890"/>
                      <a:pt x="237881" y="652605"/>
                      <a:pt x="229298" y="651176"/>
                    </a:cubicBezTo>
                    <a:cubicBezTo>
                      <a:pt x="227868" y="651176"/>
                      <a:pt x="227152" y="650462"/>
                      <a:pt x="226437" y="649034"/>
                    </a:cubicBezTo>
                    <a:cubicBezTo>
                      <a:pt x="225007" y="634751"/>
                      <a:pt x="207840" y="539767"/>
                      <a:pt x="141320" y="574761"/>
                    </a:cubicBezTo>
                    <a:cubicBezTo>
                      <a:pt x="78377" y="606898"/>
                      <a:pt x="136313" y="727591"/>
                      <a:pt x="140605" y="736875"/>
                    </a:cubicBezTo>
                    <a:cubicBezTo>
                      <a:pt x="141320" y="736875"/>
                      <a:pt x="141320" y="736875"/>
                      <a:pt x="141320" y="737590"/>
                    </a:cubicBezTo>
                    <a:cubicBezTo>
                      <a:pt x="141320" y="856854"/>
                      <a:pt x="141320" y="856854"/>
                      <a:pt x="141320" y="856854"/>
                    </a:cubicBezTo>
                    <a:cubicBezTo>
                      <a:pt x="141320" y="858997"/>
                      <a:pt x="138459" y="860425"/>
                      <a:pt x="137029" y="858997"/>
                    </a:cubicBezTo>
                    <a:cubicBezTo>
                      <a:pt x="107703" y="831859"/>
                      <a:pt x="-56809" y="667602"/>
                      <a:pt x="20440" y="502631"/>
                    </a:cubicBezTo>
                    <a:cubicBezTo>
                      <a:pt x="57634" y="424073"/>
                      <a:pt x="133452" y="333375"/>
                      <a:pt x="285089" y="333375"/>
                    </a:cubicBezTo>
                    <a:close/>
                    <a:moveTo>
                      <a:pt x="795678" y="149225"/>
                    </a:moveTo>
                    <a:cubicBezTo>
                      <a:pt x="795678" y="171450"/>
                      <a:pt x="795678" y="171450"/>
                      <a:pt x="795678" y="171450"/>
                    </a:cubicBezTo>
                    <a:cubicBezTo>
                      <a:pt x="795678" y="171450"/>
                      <a:pt x="795678" y="171450"/>
                      <a:pt x="1030628" y="171450"/>
                    </a:cubicBezTo>
                    <a:cubicBezTo>
                      <a:pt x="1030628" y="171450"/>
                      <a:pt x="1030628" y="171450"/>
                      <a:pt x="1030628" y="149225"/>
                    </a:cubicBezTo>
                    <a:cubicBezTo>
                      <a:pt x="1030628" y="149225"/>
                      <a:pt x="1030628" y="149225"/>
                      <a:pt x="795678" y="149225"/>
                    </a:cubicBezTo>
                    <a:close/>
                    <a:moveTo>
                      <a:pt x="795678" y="104775"/>
                    </a:moveTo>
                    <a:cubicBezTo>
                      <a:pt x="795678" y="127000"/>
                      <a:pt x="795678" y="127000"/>
                      <a:pt x="795678" y="127000"/>
                    </a:cubicBezTo>
                    <a:cubicBezTo>
                      <a:pt x="795678" y="127000"/>
                      <a:pt x="795678" y="127000"/>
                      <a:pt x="1030628" y="127000"/>
                    </a:cubicBezTo>
                    <a:cubicBezTo>
                      <a:pt x="1030628" y="127000"/>
                      <a:pt x="1030628" y="127000"/>
                      <a:pt x="1030628" y="104775"/>
                    </a:cubicBezTo>
                    <a:cubicBezTo>
                      <a:pt x="1030628" y="104775"/>
                      <a:pt x="1030628" y="104775"/>
                      <a:pt x="795678" y="104775"/>
                    </a:cubicBezTo>
                    <a:close/>
                    <a:moveTo>
                      <a:pt x="795678" y="60325"/>
                    </a:moveTo>
                    <a:cubicBezTo>
                      <a:pt x="795678" y="80963"/>
                      <a:pt x="795678" y="80963"/>
                      <a:pt x="795678" y="80963"/>
                    </a:cubicBezTo>
                    <a:cubicBezTo>
                      <a:pt x="795678" y="80963"/>
                      <a:pt x="795678" y="80963"/>
                      <a:pt x="1030628" y="80963"/>
                    </a:cubicBezTo>
                    <a:cubicBezTo>
                      <a:pt x="1030628" y="80963"/>
                      <a:pt x="1030628" y="80963"/>
                      <a:pt x="1030628" y="60325"/>
                    </a:cubicBezTo>
                    <a:cubicBezTo>
                      <a:pt x="1030628" y="60325"/>
                      <a:pt x="1030628" y="60325"/>
                      <a:pt x="795678" y="60325"/>
                    </a:cubicBezTo>
                    <a:close/>
                    <a:moveTo>
                      <a:pt x="788674" y="0"/>
                    </a:moveTo>
                    <a:cubicBezTo>
                      <a:pt x="788674" y="0"/>
                      <a:pt x="788674" y="0"/>
                      <a:pt x="1042549" y="0"/>
                    </a:cubicBezTo>
                    <a:cubicBezTo>
                      <a:pt x="1063347" y="0"/>
                      <a:pt x="1079841" y="16423"/>
                      <a:pt x="1079841" y="37130"/>
                    </a:cubicBezTo>
                    <a:cubicBezTo>
                      <a:pt x="1079841" y="37130"/>
                      <a:pt x="1079841" y="37130"/>
                      <a:pt x="1079841" y="197786"/>
                    </a:cubicBezTo>
                    <a:cubicBezTo>
                      <a:pt x="1079841" y="218493"/>
                      <a:pt x="1063347" y="234915"/>
                      <a:pt x="1042549" y="234915"/>
                    </a:cubicBezTo>
                    <a:cubicBezTo>
                      <a:pt x="1042549" y="234915"/>
                      <a:pt x="1042549" y="234915"/>
                      <a:pt x="978722" y="234915"/>
                    </a:cubicBezTo>
                    <a:cubicBezTo>
                      <a:pt x="978722" y="234915"/>
                      <a:pt x="978722" y="234915"/>
                      <a:pt x="978722" y="320599"/>
                    </a:cubicBezTo>
                    <a:cubicBezTo>
                      <a:pt x="978722" y="320599"/>
                      <a:pt x="976570" y="327025"/>
                      <a:pt x="970116" y="327025"/>
                    </a:cubicBezTo>
                    <a:cubicBezTo>
                      <a:pt x="967247" y="327025"/>
                      <a:pt x="962944" y="325597"/>
                      <a:pt x="957924" y="320599"/>
                    </a:cubicBezTo>
                    <a:cubicBezTo>
                      <a:pt x="947167" y="309174"/>
                      <a:pt x="910591" y="267047"/>
                      <a:pt x="878319" y="234915"/>
                    </a:cubicBezTo>
                    <a:cubicBezTo>
                      <a:pt x="878319" y="234915"/>
                      <a:pt x="878319" y="234915"/>
                      <a:pt x="788674" y="234915"/>
                    </a:cubicBezTo>
                    <a:cubicBezTo>
                      <a:pt x="768594" y="234915"/>
                      <a:pt x="752816" y="218493"/>
                      <a:pt x="752816" y="197786"/>
                    </a:cubicBezTo>
                    <a:cubicBezTo>
                      <a:pt x="752816" y="197786"/>
                      <a:pt x="752816" y="197786"/>
                      <a:pt x="752816" y="37130"/>
                    </a:cubicBezTo>
                    <a:cubicBezTo>
                      <a:pt x="752816" y="21421"/>
                      <a:pt x="761422" y="9282"/>
                      <a:pt x="773614" y="3570"/>
                    </a:cubicBezTo>
                    <a:cubicBezTo>
                      <a:pt x="778634" y="1428"/>
                      <a:pt x="783654" y="0"/>
                      <a:pt x="788674" y="0"/>
                    </a:cubicBezTo>
                    <a:close/>
                  </a:path>
                </a:pathLst>
              </a:custGeom>
              <a:solidFill>
                <a:srgbClr val="59B5DA">
                  <a:lumMod val="100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grpSp>
      </p:grpSp>
      <p:grpSp>
        <p:nvGrpSpPr>
          <p:cNvPr id="65" name="bcgIcons_Map">
            <a:extLst>
              <a:ext uri="{FF2B5EF4-FFF2-40B4-BE49-F238E27FC236}">
                <a16:creationId xmlns:a16="http://schemas.microsoft.com/office/drawing/2014/main" id="{0EF42556-F385-494B-88C2-33B3B1A716BF}"/>
              </a:ext>
            </a:extLst>
          </p:cNvPr>
          <p:cNvGrpSpPr>
            <a:grpSpLocks noChangeAspect="1"/>
          </p:cNvGrpSpPr>
          <p:nvPr/>
        </p:nvGrpSpPr>
        <p:grpSpPr>
          <a:xfrm>
            <a:off x="5233724" y="3737808"/>
            <a:ext cx="1644396" cy="1645920"/>
            <a:chOff x="1682" y="0"/>
            <a:chExt cx="4316" cy="4320"/>
          </a:xfrm>
        </p:grpSpPr>
        <p:sp>
          <p:nvSpPr>
            <p:cNvPr id="66" name="AutoShape 3">
              <a:extLst>
                <a:ext uri="{FF2B5EF4-FFF2-40B4-BE49-F238E27FC236}">
                  <a16:creationId xmlns:a16="http://schemas.microsoft.com/office/drawing/2014/main" id="{E7558E93-1A51-43E3-B21A-00E7597FF0A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5">
              <a:extLst>
                <a:ext uri="{FF2B5EF4-FFF2-40B4-BE49-F238E27FC236}">
                  <a16:creationId xmlns:a16="http://schemas.microsoft.com/office/drawing/2014/main" id="{9683158F-C918-482A-87AE-4179F9BBC4F5}"/>
                </a:ext>
              </a:extLst>
            </p:cNvPr>
            <p:cNvSpPr>
              <a:spLocks noEditPoints="1"/>
            </p:cNvSpPr>
            <p:nvPr/>
          </p:nvSpPr>
          <p:spPr bwMode="auto">
            <a:xfrm>
              <a:off x="2115" y="821"/>
              <a:ext cx="3450" cy="2657"/>
            </a:xfrm>
            <a:custGeom>
              <a:avLst/>
              <a:gdLst>
                <a:gd name="T0" fmla="*/ 1837 w 1842"/>
                <a:gd name="T1" fmla="*/ 1409 h 1417"/>
                <a:gd name="T2" fmla="*/ 1819 w 1842"/>
                <a:gd name="T3" fmla="*/ 1417 h 1417"/>
                <a:gd name="T4" fmla="*/ 23 w 1842"/>
                <a:gd name="T5" fmla="*/ 1417 h 1417"/>
                <a:gd name="T6" fmla="*/ 5 w 1842"/>
                <a:gd name="T7" fmla="*/ 1409 h 1417"/>
                <a:gd name="T8" fmla="*/ 1 w 1842"/>
                <a:gd name="T9" fmla="*/ 1391 h 1417"/>
                <a:gd name="T10" fmla="*/ 182 w 1842"/>
                <a:gd name="T11" fmla="*/ 580 h 1417"/>
                <a:gd name="T12" fmla="*/ 203 w 1842"/>
                <a:gd name="T13" fmla="*/ 562 h 1417"/>
                <a:gd name="T14" fmla="*/ 562 w 1842"/>
                <a:gd name="T15" fmla="*/ 562 h 1417"/>
                <a:gd name="T16" fmla="*/ 579 w 1842"/>
                <a:gd name="T17" fmla="*/ 606 h 1417"/>
                <a:gd name="T18" fmla="*/ 221 w 1842"/>
                <a:gd name="T19" fmla="*/ 606 h 1417"/>
                <a:gd name="T20" fmla="*/ 50 w 1842"/>
                <a:gd name="T21" fmla="*/ 1373 h 1417"/>
                <a:gd name="T22" fmla="*/ 1792 w 1842"/>
                <a:gd name="T23" fmla="*/ 1373 h 1417"/>
                <a:gd name="T24" fmla="*/ 1621 w 1842"/>
                <a:gd name="T25" fmla="*/ 606 h 1417"/>
                <a:gd name="T26" fmla="*/ 1263 w 1842"/>
                <a:gd name="T27" fmla="*/ 606 h 1417"/>
                <a:gd name="T28" fmla="*/ 1280 w 1842"/>
                <a:gd name="T29" fmla="*/ 562 h 1417"/>
                <a:gd name="T30" fmla="*/ 1639 w 1842"/>
                <a:gd name="T31" fmla="*/ 562 h 1417"/>
                <a:gd name="T32" fmla="*/ 1660 w 1842"/>
                <a:gd name="T33" fmla="*/ 580 h 1417"/>
                <a:gd name="T34" fmla="*/ 1841 w 1842"/>
                <a:gd name="T35" fmla="*/ 1391 h 1417"/>
                <a:gd name="T36" fmla="*/ 1837 w 1842"/>
                <a:gd name="T37" fmla="*/ 1409 h 1417"/>
                <a:gd name="T38" fmla="*/ 922 w 1842"/>
                <a:gd name="T39" fmla="*/ 1128 h 1417"/>
                <a:gd name="T40" fmla="*/ 960 w 1842"/>
                <a:gd name="T41" fmla="*/ 1106 h 1417"/>
                <a:gd name="T42" fmla="*/ 990 w 1842"/>
                <a:gd name="T43" fmla="*/ 1055 h 1417"/>
                <a:gd name="T44" fmla="*/ 1133 w 1842"/>
                <a:gd name="T45" fmla="*/ 787 h 1417"/>
                <a:gd name="T46" fmla="*/ 1281 w 1842"/>
                <a:gd name="T47" fmla="*/ 369 h 1417"/>
                <a:gd name="T48" fmla="*/ 922 w 1842"/>
                <a:gd name="T49" fmla="*/ 0 h 1417"/>
                <a:gd name="T50" fmla="*/ 561 w 1842"/>
                <a:gd name="T51" fmla="*/ 369 h 1417"/>
                <a:gd name="T52" fmla="*/ 711 w 1842"/>
                <a:gd name="T53" fmla="*/ 787 h 1417"/>
                <a:gd name="T54" fmla="*/ 855 w 1842"/>
                <a:gd name="T55" fmla="*/ 1055 h 1417"/>
                <a:gd name="T56" fmla="*/ 884 w 1842"/>
                <a:gd name="T57" fmla="*/ 1106 h 1417"/>
                <a:gd name="T58" fmla="*/ 922 w 1842"/>
                <a:gd name="T59" fmla="*/ 1128 h 1417"/>
                <a:gd name="T60" fmla="*/ 922 w 1842"/>
                <a:gd name="T61" fmla="*/ 1128 h 1417"/>
                <a:gd name="T62" fmla="*/ 1237 w 1842"/>
                <a:gd name="T63" fmla="*/ 369 h 1417"/>
                <a:gd name="T64" fmla="*/ 1093 w 1842"/>
                <a:gd name="T65" fmla="*/ 767 h 1417"/>
                <a:gd name="T66" fmla="*/ 952 w 1842"/>
                <a:gd name="T67" fmla="*/ 1033 h 1417"/>
                <a:gd name="T68" fmla="*/ 922 w 1842"/>
                <a:gd name="T69" fmla="*/ 1084 h 1417"/>
                <a:gd name="T70" fmla="*/ 893 w 1842"/>
                <a:gd name="T71" fmla="*/ 1033 h 1417"/>
                <a:gd name="T72" fmla="*/ 750 w 1842"/>
                <a:gd name="T73" fmla="*/ 767 h 1417"/>
                <a:gd name="T74" fmla="*/ 605 w 1842"/>
                <a:gd name="T75" fmla="*/ 369 h 1417"/>
                <a:gd name="T76" fmla="*/ 922 w 1842"/>
                <a:gd name="T77" fmla="*/ 44 h 1417"/>
                <a:gd name="T78" fmla="*/ 1237 w 1842"/>
                <a:gd name="T79" fmla="*/ 369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2" h="1417">
                  <a:moveTo>
                    <a:pt x="1837" y="1409"/>
                  </a:moveTo>
                  <a:cubicBezTo>
                    <a:pt x="1832" y="1414"/>
                    <a:pt x="1826" y="1417"/>
                    <a:pt x="1819" y="1417"/>
                  </a:cubicBezTo>
                  <a:cubicBezTo>
                    <a:pt x="23" y="1417"/>
                    <a:pt x="23" y="1417"/>
                    <a:pt x="23" y="1417"/>
                  </a:cubicBezTo>
                  <a:cubicBezTo>
                    <a:pt x="16" y="1417"/>
                    <a:pt x="10" y="1414"/>
                    <a:pt x="5" y="1409"/>
                  </a:cubicBezTo>
                  <a:cubicBezTo>
                    <a:pt x="1" y="1404"/>
                    <a:pt x="0" y="1397"/>
                    <a:pt x="1" y="1391"/>
                  </a:cubicBezTo>
                  <a:cubicBezTo>
                    <a:pt x="182" y="580"/>
                    <a:pt x="182" y="580"/>
                    <a:pt x="182" y="580"/>
                  </a:cubicBezTo>
                  <a:cubicBezTo>
                    <a:pt x="184" y="570"/>
                    <a:pt x="193" y="562"/>
                    <a:pt x="203" y="562"/>
                  </a:cubicBezTo>
                  <a:cubicBezTo>
                    <a:pt x="562" y="562"/>
                    <a:pt x="562" y="562"/>
                    <a:pt x="562" y="562"/>
                  </a:cubicBezTo>
                  <a:cubicBezTo>
                    <a:pt x="567" y="576"/>
                    <a:pt x="573" y="591"/>
                    <a:pt x="579" y="606"/>
                  </a:cubicBezTo>
                  <a:cubicBezTo>
                    <a:pt x="221" y="606"/>
                    <a:pt x="221" y="606"/>
                    <a:pt x="221" y="606"/>
                  </a:cubicBezTo>
                  <a:cubicBezTo>
                    <a:pt x="50" y="1373"/>
                    <a:pt x="50" y="1373"/>
                    <a:pt x="50" y="1373"/>
                  </a:cubicBezTo>
                  <a:cubicBezTo>
                    <a:pt x="1792" y="1373"/>
                    <a:pt x="1792" y="1373"/>
                    <a:pt x="1792" y="1373"/>
                  </a:cubicBezTo>
                  <a:cubicBezTo>
                    <a:pt x="1621" y="606"/>
                    <a:pt x="1621" y="606"/>
                    <a:pt x="1621" y="606"/>
                  </a:cubicBezTo>
                  <a:cubicBezTo>
                    <a:pt x="1263" y="606"/>
                    <a:pt x="1263" y="606"/>
                    <a:pt x="1263" y="606"/>
                  </a:cubicBezTo>
                  <a:cubicBezTo>
                    <a:pt x="1269" y="591"/>
                    <a:pt x="1275" y="576"/>
                    <a:pt x="1280" y="562"/>
                  </a:cubicBezTo>
                  <a:cubicBezTo>
                    <a:pt x="1639" y="562"/>
                    <a:pt x="1639" y="562"/>
                    <a:pt x="1639" y="562"/>
                  </a:cubicBezTo>
                  <a:cubicBezTo>
                    <a:pt x="1649" y="562"/>
                    <a:pt x="1658" y="570"/>
                    <a:pt x="1660" y="580"/>
                  </a:cubicBezTo>
                  <a:cubicBezTo>
                    <a:pt x="1841" y="1391"/>
                    <a:pt x="1841" y="1391"/>
                    <a:pt x="1841" y="1391"/>
                  </a:cubicBezTo>
                  <a:cubicBezTo>
                    <a:pt x="1842" y="1397"/>
                    <a:pt x="1841" y="1404"/>
                    <a:pt x="1837" y="1409"/>
                  </a:cubicBezTo>
                  <a:close/>
                  <a:moveTo>
                    <a:pt x="922" y="1128"/>
                  </a:moveTo>
                  <a:cubicBezTo>
                    <a:pt x="938" y="1128"/>
                    <a:pt x="952" y="1119"/>
                    <a:pt x="960" y="1106"/>
                  </a:cubicBezTo>
                  <a:cubicBezTo>
                    <a:pt x="990" y="1055"/>
                    <a:pt x="990" y="1055"/>
                    <a:pt x="990" y="1055"/>
                  </a:cubicBezTo>
                  <a:cubicBezTo>
                    <a:pt x="990" y="1054"/>
                    <a:pt x="1062" y="930"/>
                    <a:pt x="1133" y="787"/>
                  </a:cubicBezTo>
                  <a:cubicBezTo>
                    <a:pt x="1233" y="585"/>
                    <a:pt x="1281" y="448"/>
                    <a:pt x="1281" y="369"/>
                  </a:cubicBezTo>
                  <a:cubicBezTo>
                    <a:pt x="1281" y="166"/>
                    <a:pt x="1120" y="0"/>
                    <a:pt x="922" y="0"/>
                  </a:cubicBezTo>
                  <a:cubicBezTo>
                    <a:pt x="723" y="0"/>
                    <a:pt x="561" y="166"/>
                    <a:pt x="561" y="369"/>
                  </a:cubicBezTo>
                  <a:cubicBezTo>
                    <a:pt x="561" y="448"/>
                    <a:pt x="610" y="585"/>
                    <a:pt x="711" y="787"/>
                  </a:cubicBezTo>
                  <a:cubicBezTo>
                    <a:pt x="781" y="928"/>
                    <a:pt x="852" y="1050"/>
                    <a:pt x="855" y="1055"/>
                  </a:cubicBezTo>
                  <a:cubicBezTo>
                    <a:pt x="884" y="1106"/>
                    <a:pt x="884" y="1106"/>
                    <a:pt x="884" y="1106"/>
                  </a:cubicBezTo>
                  <a:cubicBezTo>
                    <a:pt x="892" y="1119"/>
                    <a:pt x="906" y="1128"/>
                    <a:pt x="922" y="1128"/>
                  </a:cubicBezTo>
                  <a:cubicBezTo>
                    <a:pt x="922" y="1128"/>
                    <a:pt x="922" y="1128"/>
                    <a:pt x="922" y="1128"/>
                  </a:cubicBezTo>
                  <a:close/>
                  <a:moveTo>
                    <a:pt x="1237" y="369"/>
                  </a:moveTo>
                  <a:cubicBezTo>
                    <a:pt x="1237" y="440"/>
                    <a:pt x="1189" y="574"/>
                    <a:pt x="1093" y="767"/>
                  </a:cubicBezTo>
                  <a:cubicBezTo>
                    <a:pt x="1023" y="909"/>
                    <a:pt x="952" y="1032"/>
                    <a:pt x="952" y="1033"/>
                  </a:cubicBezTo>
                  <a:cubicBezTo>
                    <a:pt x="922" y="1084"/>
                    <a:pt x="922" y="1084"/>
                    <a:pt x="922" y="1084"/>
                  </a:cubicBezTo>
                  <a:cubicBezTo>
                    <a:pt x="893" y="1033"/>
                    <a:pt x="893" y="1033"/>
                    <a:pt x="893" y="1033"/>
                  </a:cubicBezTo>
                  <a:cubicBezTo>
                    <a:pt x="890" y="1028"/>
                    <a:pt x="820" y="907"/>
                    <a:pt x="750" y="767"/>
                  </a:cubicBezTo>
                  <a:cubicBezTo>
                    <a:pt x="654" y="575"/>
                    <a:pt x="605" y="440"/>
                    <a:pt x="605" y="369"/>
                  </a:cubicBezTo>
                  <a:cubicBezTo>
                    <a:pt x="605" y="190"/>
                    <a:pt x="747" y="44"/>
                    <a:pt x="922" y="44"/>
                  </a:cubicBezTo>
                  <a:cubicBezTo>
                    <a:pt x="1096" y="44"/>
                    <a:pt x="1237" y="190"/>
                    <a:pt x="1237" y="369"/>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
              <a:extLst>
                <a:ext uri="{FF2B5EF4-FFF2-40B4-BE49-F238E27FC236}">
                  <a16:creationId xmlns:a16="http://schemas.microsoft.com/office/drawing/2014/main" id="{862080C6-E82E-4DBB-A3D7-9C76F6E965F5}"/>
                </a:ext>
              </a:extLst>
            </p:cNvPr>
            <p:cNvSpPr>
              <a:spLocks noEditPoints="1"/>
            </p:cNvSpPr>
            <p:nvPr/>
          </p:nvSpPr>
          <p:spPr bwMode="auto">
            <a:xfrm>
              <a:off x="3312" y="968"/>
              <a:ext cx="1056" cy="1741"/>
            </a:xfrm>
            <a:custGeom>
              <a:avLst/>
              <a:gdLst>
                <a:gd name="T0" fmla="*/ 564 w 564"/>
                <a:gd name="T1" fmla="*/ 291 h 929"/>
                <a:gd name="T2" fmla="*/ 292 w 564"/>
                <a:gd name="T3" fmla="*/ 923 h 929"/>
                <a:gd name="T4" fmla="*/ 274 w 564"/>
                <a:gd name="T5" fmla="*/ 923 h 929"/>
                <a:gd name="T6" fmla="*/ 0 w 564"/>
                <a:gd name="T7" fmla="*/ 291 h 929"/>
                <a:gd name="T8" fmla="*/ 283 w 564"/>
                <a:gd name="T9" fmla="*/ 0 h 929"/>
                <a:gd name="T10" fmla="*/ 564 w 564"/>
                <a:gd name="T11" fmla="*/ 291 h 929"/>
                <a:gd name="T12" fmla="*/ 283 w 564"/>
                <a:gd name="T13" fmla="*/ 181 h 929"/>
                <a:gd name="T14" fmla="*/ 183 w 564"/>
                <a:gd name="T15" fmla="*/ 282 h 929"/>
                <a:gd name="T16" fmla="*/ 283 w 564"/>
                <a:gd name="T17" fmla="*/ 386 h 929"/>
                <a:gd name="T18" fmla="*/ 381 w 564"/>
                <a:gd name="T19" fmla="*/ 282 h 929"/>
                <a:gd name="T20" fmla="*/ 283 w 564"/>
                <a:gd name="T21" fmla="*/ 181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929">
                  <a:moveTo>
                    <a:pt x="564" y="291"/>
                  </a:moveTo>
                  <a:cubicBezTo>
                    <a:pt x="564" y="434"/>
                    <a:pt x="339" y="839"/>
                    <a:pt x="292" y="923"/>
                  </a:cubicBezTo>
                  <a:cubicBezTo>
                    <a:pt x="288" y="929"/>
                    <a:pt x="278" y="929"/>
                    <a:pt x="274" y="923"/>
                  </a:cubicBezTo>
                  <a:cubicBezTo>
                    <a:pt x="227" y="839"/>
                    <a:pt x="0" y="434"/>
                    <a:pt x="0" y="291"/>
                  </a:cubicBezTo>
                  <a:cubicBezTo>
                    <a:pt x="0" y="132"/>
                    <a:pt x="126" y="0"/>
                    <a:pt x="283" y="0"/>
                  </a:cubicBezTo>
                  <a:cubicBezTo>
                    <a:pt x="440" y="0"/>
                    <a:pt x="564" y="132"/>
                    <a:pt x="564" y="291"/>
                  </a:cubicBezTo>
                  <a:close/>
                  <a:moveTo>
                    <a:pt x="283" y="181"/>
                  </a:moveTo>
                  <a:cubicBezTo>
                    <a:pt x="227" y="181"/>
                    <a:pt x="183" y="227"/>
                    <a:pt x="183" y="282"/>
                  </a:cubicBezTo>
                  <a:cubicBezTo>
                    <a:pt x="183" y="340"/>
                    <a:pt x="227" y="386"/>
                    <a:pt x="283" y="386"/>
                  </a:cubicBezTo>
                  <a:cubicBezTo>
                    <a:pt x="336" y="386"/>
                    <a:pt x="381" y="340"/>
                    <a:pt x="381" y="282"/>
                  </a:cubicBezTo>
                  <a:cubicBezTo>
                    <a:pt x="381" y="227"/>
                    <a:pt x="336" y="181"/>
                    <a:pt x="283" y="181"/>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6" name="bcgIcons_DesignPencilRuler">
            <a:extLst>
              <a:ext uri="{FF2B5EF4-FFF2-40B4-BE49-F238E27FC236}">
                <a16:creationId xmlns:a16="http://schemas.microsoft.com/office/drawing/2014/main" id="{0CE16797-1216-4F52-B090-DB4F5D91F2EC}"/>
              </a:ext>
            </a:extLst>
          </p:cNvPr>
          <p:cNvGrpSpPr>
            <a:grpSpLocks noChangeAspect="1"/>
          </p:cNvGrpSpPr>
          <p:nvPr/>
        </p:nvGrpSpPr>
        <p:grpSpPr>
          <a:xfrm>
            <a:off x="669380" y="3738443"/>
            <a:ext cx="1644396" cy="1645920"/>
            <a:chOff x="1682" y="0"/>
            <a:chExt cx="4316" cy="4320"/>
          </a:xfrm>
        </p:grpSpPr>
        <p:sp>
          <p:nvSpPr>
            <p:cNvPr id="77" name="AutoShape 13">
              <a:extLst>
                <a:ext uri="{FF2B5EF4-FFF2-40B4-BE49-F238E27FC236}">
                  <a16:creationId xmlns:a16="http://schemas.microsoft.com/office/drawing/2014/main" id="{F3538C5A-8C11-45FA-9075-5BA7728BFE68}"/>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5">
              <a:extLst>
                <a:ext uri="{FF2B5EF4-FFF2-40B4-BE49-F238E27FC236}">
                  <a16:creationId xmlns:a16="http://schemas.microsoft.com/office/drawing/2014/main" id="{B519A64B-E0EA-4E7D-A5DA-79FE837FA453}"/>
                </a:ext>
              </a:extLst>
            </p:cNvPr>
            <p:cNvSpPr>
              <a:spLocks noEditPoints="1"/>
            </p:cNvSpPr>
            <p:nvPr/>
          </p:nvSpPr>
          <p:spPr bwMode="auto">
            <a:xfrm>
              <a:off x="2371" y="630"/>
              <a:ext cx="2936" cy="2944"/>
            </a:xfrm>
            <a:custGeom>
              <a:avLst/>
              <a:gdLst>
                <a:gd name="T0" fmla="*/ 1372 w 1567"/>
                <a:gd name="T1" fmla="*/ 436 h 1570"/>
                <a:gd name="T2" fmla="*/ 1369 w 1567"/>
                <a:gd name="T3" fmla="*/ 439 h 1570"/>
                <a:gd name="T4" fmla="*/ 445 w 1567"/>
                <a:gd name="T5" fmla="*/ 1363 h 1570"/>
                <a:gd name="T6" fmla="*/ 439 w 1567"/>
                <a:gd name="T7" fmla="*/ 1367 h 1570"/>
                <a:gd name="T8" fmla="*/ 34 w 1567"/>
                <a:gd name="T9" fmla="*/ 1567 h 1570"/>
                <a:gd name="T10" fmla="*/ 24 w 1567"/>
                <a:gd name="T11" fmla="*/ 1570 h 1570"/>
                <a:gd name="T12" fmla="*/ 8 w 1567"/>
                <a:gd name="T13" fmla="*/ 1563 h 1570"/>
                <a:gd name="T14" fmla="*/ 4 w 1567"/>
                <a:gd name="T15" fmla="*/ 1538 h 1570"/>
                <a:gd name="T16" fmla="*/ 202 w 1567"/>
                <a:gd name="T17" fmla="*/ 1130 h 1570"/>
                <a:gd name="T18" fmla="*/ 206 w 1567"/>
                <a:gd name="T19" fmla="*/ 1124 h 1570"/>
                <a:gd name="T20" fmla="*/ 1130 w 1567"/>
                <a:gd name="T21" fmla="*/ 200 h 1570"/>
                <a:gd name="T22" fmla="*/ 1133 w 1567"/>
                <a:gd name="T23" fmla="*/ 197 h 1570"/>
                <a:gd name="T24" fmla="*/ 1164 w 1567"/>
                <a:gd name="T25" fmla="*/ 228 h 1570"/>
                <a:gd name="T26" fmla="*/ 1161 w 1567"/>
                <a:gd name="T27" fmla="*/ 231 h 1570"/>
                <a:gd name="T28" fmla="*/ 240 w 1567"/>
                <a:gd name="T29" fmla="*/ 1152 h 1570"/>
                <a:gd name="T30" fmla="*/ 118 w 1567"/>
                <a:gd name="T31" fmla="*/ 1405 h 1570"/>
                <a:gd name="T32" fmla="*/ 165 w 1567"/>
                <a:gd name="T33" fmla="*/ 1453 h 1570"/>
                <a:gd name="T34" fmla="*/ 417 w 1567"/>
                <a:gd name="T35" fmla="*/ 1329 h 1570"/>
                <a:gd name="T36" fmla="*/ 1338 w 1567"/>
                <a:gd name="T37" fmla="*/ 408 h 1570"/>
                <a:gd name="T38" fmla="*/ 1341 w 1567"/>
                <a:gd name="T39" fmla="*/ 405 h 1570"/>
                <a:gd name="T40" fmla="*/ 1372 w 1567"/>
                <a:gd name="T41" fmla="*/ 436 h 1570"/>
                <a:gd name="T42" fmla="*/ 1556 w 1567"/>
                <a:gd name="T43" fmla="*/ 218 h 1570"/>
                <a:gd name="T44" fmla="*/ 1349 w 1567"/>
                <a:gd name="T45" fmla="*/ 11 h 1570"/>
                <a:gd name="T46" fmla="*/ 1310 w 1567"/>
                <a:gd name="T47" fmla="*/ 11 h 1570"/>
                <a:gd name="T48" fmla="*/ 1160 w 1567"/>
                <a:gd name="T49" fmla="*/ 161 h 1570"/>
                <a:gd name="T50" fmla="*/ 1406 w 1567"/>
                <a:gd name="T51" fmla="*/ 407 h 1570"/>
                <a:gd name="T52" fmla="*/ 1556 w 1567"/>
                <a:gd name="T53" fmla="*/ 257 h 1570"/>
                <a:gd name="T54" fmla="*/ 1556 w 1567"/>
                <a:gd name="T55" fmla="*/ 218 h 1570"/>
                <a:gd name="T56" fmla="*/ 477 w 1567"/>
                <a:gd name="T57" fmla="*/ 793 h 1570"/>
                <a:gd name="T58" fmla="*/ 508 w 1567"/>
                <a:gd name="T59" fmla="*/ 762 h 1570"/>
                <a:gd name="T60" fmla="*/ 60 w 1567"/>
                <a:gd name="T61" fmla="*/ 314 h 1570"/>
                <a:gd name="T62" fmla="*/ 317 w 1567"/>
                <a:gd name="T63" fmla="*/ 57 h 1570"/>
                <a:gd name="T64" fmla="*/ 765 w 1567"/>
                <a:gd name="T65" fmla="*/ 506 h 1570"/>
                <a:gd name="T66" fmla="*/ 796 w 1567"/>
                <a:gd name="T67" fmla="*/ 474 h 1570"/>
                <a:gd name="T68" fmla="*/ 333 w 1567"/>
                <a:gd name="T69" fmla="*/ 11 h 1570"/>
                <a:gd name="T70" fmla="*/ 302 w 1567"/>
                <a:gd name="T71" fmla="*/ 11 h 1570"/>
                <a:gd name="T72" fmla="*/ 14 w 1567"/>
                <a:gd name="T73" fmla="*/ 299 h 1570"/>
                <a:gd name="T74" fmla="*/ 7 w 1567"/>
                <a:gd name="T75" fmla="*/ 314 h 1570"/>
                <a:gd name="T76" fmla="*/ 14 w 1567"/>
                <a:gd name="T77" fmla="*/ 330 h 1570"/>
                <a:gd name="T78" fmla="*/ 477 w 1567"/>
                <a:gd name="T79" fmla="*/ 793 h 1570"/>
                <a:gd name="T80" fmla="*/ 1558 w 1567"/>
                <a:gd name="T81" fmla="*/ 1237 h 1570"/>
                <a:gd name="T82" fmla="*/ 1095 w 1567"/>
                <a:gd name="T83" fmla="*/ 773 h 1570"/>
                <a:gd name="T84" fmla="*/ 1063 w 1567"/>
                <a:gd name="T85" fmla="*/ 804 h 1570"/>
                <a:gd name="T86" fmla="*/ 1512 w 1567"/>
                <a:gd name="T87" fmla="*/ 1252 h 1570"/>
                <a:gd name="T88" fmla="*/ 1255 w 1567"/>
                <a:gd name="T89" fmla="*/ 1509 h 1570"/>
                <a:gd name="T90" fmla="*/ 807 w 1567"/>
                <a:gd name="T91" fmla="*/ 1061 h 1570"/>
                <a:gd name="T92" fmla="*/ 776 w 1567"/>
                <a:gd name="T93" fmla="*/ 1092 h 1570"/>
                <a:gd name="T94" fmla="*/ 1239 w 1567"/>
                <a:gd name="T95" fmla="*/ 1556 h 1570"/>
                <a:gd name="T96" fmla="*/ 1255 w 1567"/>
                <a:gd name="T97" fmla="*/ 1562 h 1570"/>
                <a:gd name="T98" fmla="*/ 1271 w 1567"/>
                <a:gd name="T99" fmla="*/ 1556 h 1570"/>
                <a:gd name="T100" fmla="*/ 1558 w 1567"/>
                <a:gd name="T101" fmla="*/ 1268 h 1570"/>
                <a:gd name="T102" fmla="*/ 1565 w 1567"/>
                <a:gd name="T103" fmla="*/ 1252 h 1570"/>
                <a:gd name="T104" fmla="*/ 1558 w 1567"/>
                <a:gd name="T105" fmla="*/ 1237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7" h="1570">
                  <a:moveTo>
                    <a:pt x="1372" y="436"/>
                  </a:moveTo>
                  <a:cubicBezTo>
                    <a:pt x="1371" y="437"/>
                    <a:pt x="1370" y="438"/>
                    <a:pt x="1369" y="439"/>
                  </a:cubicBezTo>
                  <a:cubicBezTo>
                    <a:pt x="445" y="1363"/>
                    <a:pt x="445" y="1363"/>
                    <a:pt x="445" y="1363"/>
                  </a:cubicBezTo>
                  <a:cubicBezTo>
                    <a:pt x="444" y="1364"/>
                    <a:pt x="442" y="1366"/>
                    <a:pt x="439" y="1367"/>
                  </a:cubicBezTo>
                  <a:cubicBezTo>
                    <a:pt x="34" y="1567"/>
                    <a:pt x="34" y="1567"/>
                    <a:pt x="34" y="1567"/>
                  </a:cubicBezTo>
                  <a:cubicBezTo>
                    <a:pt x="31" y="1569"/>
                    <a:pt x="27" y="1570"/>
                    <a:pt x="24" y="1570"/>
                  </a:cubicBezTo>
                  <a:cubicBezTo>
                    <a:pt x="18" y="1570"/>
                    <a:pt x="13" y="1567"/>
                    <a:pt x="8" y="1563"/>
                  </a:cubicBezTo>
                  <a:cubicBezTo>
                    <a:pt x="2" y="1557"/>
                    <a:pt x="0" y="1546"/>
                    <a:pt x="4" y="1538"/>
                  </a:cubicBezTo>
                  <a:cubicBezTo>
                    <a:pt x="202" y="1130"/>
                    <a:pt x="202" y="1130"/>
                    <a:pt x="202" y="1130"/>
                  </a:cubicBezTo>
                  <a:cubicBezTo>
                    <a:pt x="203" y="1128"/>
                    <a:pt x="205" y="1126"/>
                    <a:pt x="206" y="1124"/>
                  </a:cubicBezTo>
                  <a:cubicBezTo>
                    <a:pt x="1130" y="200"/>
                    <a:pt x="1130" y="200"/>
                    <a:pt x="1130" y="200"/>
                  </a:cubicBezTo>
                  <a:cubicBezTo>
                    <a:pt x="1131" y="199"/>
                    <a:pt x="1132" y="198"/>
                    <a:pt x="1133" y="197"/>
                  </a:cubicBezTo>
                  <a:cubicBezTo>
                    <a:pt x="1164" y="228"/>
                    <a:pt x="1164" y="228"/>
                    <a:pt x="1164" y="228"/>
                  </a:cubicBezTo>
                  <a:cubicBezTo>
                    <a:pt x="1163" y="229"/>
                    <a:pt x="1162" y="230"/>
                    <a:pt x="1161" y="231"/>
                  </a:cubicBezTo>
                  <a:cubicBezTo>
                    <a:pt x="240" y="1152"/>
                    <a:pt x="240" y="1152"/>
                    <a:pt x="240" y="1152"/>
                  </a:cubicBezTo>
                  <a:cubicBezTo>
                    <a:pt x="118" y="1405"/>
                    <a:pt x="118" y="1405"/>
                    <a:pt x="118" y="1405"/>
                  </a:cubicBezTo>
                  <a:cubicBezTo>
                    <a:pt x="165" y="1453"/>
                    <a:pt x="165" y="1453"/>
                    <a:pt x="165" y="1453"/>
                  </a:cubicBezTo>
                  <a:cubicBezTo>
                    <a:pt x="417" y="1329"/>
                    <a:pt x="417" y="1329"/>
                    <a:pt x="417" y="1329"/>
                  </a:cubicBezTo>
                  <a:cubicBezTo>
                    <a:pt x="1338" y="408"/>
                    <a:pt x="1338" y="408"/>
                    <a:pt x="1338" y="408"/>
                  </a:cubicBezTo>
                  <a:cubicBezTo>
                    <a:pt x="1339" y="407"/>
                    <a:pt x="1340" y="406"/>
                    <a:pt x="1341" y="405"/>
                  </a:cubicBezTo>
                  <a:lnTo>
                    <a:pt x="1372" y="436"/>
                  </a:lnTo>
                  <a:close/>
                  <a:moveTo>
                    <a:pt x="1556" y="218"/>
                  </a:moveTo>
                  <a:cubicBezTo>
                    <a:pt x="1349" y="11"/>
                    <a:pt x="1349" y="11"/>
                    <a:pt x="1349" y="11"/>
                  </a:cubicBezTo>
                  <a:cubicBezTo>
                    <a:pt x="1338" y="0"/>
                    <a:pt x="1321" y="0"/>
                    <a:pt x="1310" y="11"/>
                  </a:cubicBezTo>
                  <a:cubicBezTo>
                    <a:pt x="1160" y="161"/>
                    <a:pt x="1160" y="161"/>
                    <a:pt x="1160" y="161"/>
                  </a:cubicBezTo>
                  <a:cubicBezTo>
                    <a:pt x="1406" y="407"/>
                    <a:pt x="1406" y="407"/>
                    <a:pt x="1406" y="407"/>
                  </a:cubicBezTo>
                  <a:cubicBezTo>
                    <a:pt x="1556" y="257"/>
                    <a:pt x="1556" y="257"/>
                    <a:pt x="1556" y="257"/>
                  </a:cubicBezTo>
                  <a:cubicBezTo>
                    <a:pt x="1567" y="246"/>
                    <a:pt x="1567" y="229"/>
                    <a:pt x="1556" y="218"/>
                  </a:cubicBezTo>
                  <a:close/>
                  <a:moveTo>
                    <a:pt x="477" y="793"/>
                  </a:moveTo>
                  <a:cubicBezTo>
                    <a:pt x="508" y="762"/>
                    <a:pt x="508" y="762"/>
                    <a:pt x="508" y="762"/>
                  </a:cubicBezTo>
                  <a:cubicBezTo>
                    <a:pt x="60" y="314"/>
                    <a:pt x="60" y="314"/>
                    <a:pt x="60" y="314"/>
                  </a:cubicBezTo>
                  <a:cubicBezTo>
                    <a:pt x="317" y="57"/>
                    <a:pt x="317" y="57"/>
                    <a:pt x="317" y="57"/>
                  </a:cubicBezTo>
                  <a:cubicBezTo>
                    <a:pt x="765" y="506"/>
                    <a:pt x="765" y="506"/>
                    <a:pt x="765" y="506"/>
                  </a:cubicBezTo>
                  <a:cubicBezTo>
                    <a:pt x="796" y="474"/>
                    <a:pt x="796" y="474"/>
                    <a:pt x="796" y="474"/>
                  </a:cubicBezTo>
                  <a:cubicBezTo>
                    <a:pt x="333" y="11"/>
                    <a:pt x="333" y="11"/>
                    <a:pt x="333" y="11"/>
                  </a:cubicBezTo>
                  <a:cubicBezTo>
                    <a:pt x="324" y="2"/>
                    <a:pt x="310" y="2"/>
                    <a:pt x="302" y="11"/>
                  </a:cubicBezTo>
                  <a:cubicBezTo>
                    <a:pt x="14" y="299"/>
                    <a:pt x="14" y="299"/>
                    <a:pt x="14" y="299"/>
                  </a:cubicBezTo>
                  <a:cubicBezTo>
                    <a:pt x="10" y="303"/>
                    <a:pt x="7" y="308"/>
                    <a:pt x="7" y="314"/>
                  </a:cubicBezTo>
                  <a:cubicBezTo>
                    <a:pt x="7" y="320"/>
                    <a:pt x="10" y="326"/>
                    <a:pt x="14" y="330"/>
                  </a:cubicBezTo>
                  <a:lnTo>
                    <a:pt x="477" y="793"/>
                  </a:lnTo>
                  <a:close/>
                  <a:moveTo>
                    <a:pt x="1558" y="1237"/>
                  </a:moveTo>
                  <a:cubicBezTo>
                    <a:pt x="1095" y="773"/>
                    <a:pt x="1095" y="773"/>
                    <a:pt x="1095" y="773"/>
                  </a:cubicBezTo>
                  <a:cubicBezTo>
                    <a:pt x="1063" y="804"/>
                    <a:pt x="1063" y="804"/>
                    <a:pt x="1063" y="804"/>
                  </a:cubicBezTo>
                  <a:cubicBezTo>
                    <a:pt x="1512" y="1252"/>
                    <a:pt x="1512" y="1252"/>
                    <a:pt x="1512" y="1252"/>
                  </a:cubicBezTo>
                  <a:cubicBezTo>
                    <a:pt x="1255" y="1509"/>
                    <a:pt x="1255" y="1509"/>
                    <a:pt x="1255" y="1509"/>
                  </a:cubicBezTo>
                  <a:cubicBezTo>
                    <a:pt x="807" y="1061"/>
                    <a:pt x="807" y="1061"/>
                    <a:pt x="807" y="1061"/>
                  </a:cubicBezTo>
                  <a:cubicBezTo>
                    <a:pt x="776" y="1092"/>
                    <a:pt x="776" y="1092"/>
                    <a:pt x="776" y="1092"/>
                  </a:cubicBezTo>
                  <a:cubicBezTo>
                    <a:pt x="1239" y="1556"/>
                    <a:pt x="1239" y="1556"/>
                    <a:pt x="1239" y="1556"/>
                  </a:cubicBezTo>
                  <a:cubicBezTo>
                    <a:pt x="1244" y="1560"/>
                    <a:pt x="1249" y="1562"/>
                    <a:pt x="1255" y="1562"/>
                  </a:cubicBezTo>
                  <a:cubicBezTo>
                    <a:pt x="1261" y="1562"/>
                    <a:pt x="1266" y="1560"/>
                    <a:pt x="1271" y="1556"/>
                  </a:cubicBezTo>
                  <a:cubicBezTo>
                    <a:pt x="1558" y="1268"/>
                    <a:pt x="1558" y="1268"/>
                    <a:pt x="1558" y="1268"/>
                  </a:cubicBezTo>
                  <a:cubicBezTo>
                    <a:pt x="1563" y="1263"/>
                    <a:pt x="1565" y="1258"/>
                    <a:pt x="1565" y="1252"/>
                  </a:cubicBezTo>
                  <a:cubicBezTo>
                    <a:pt x="1565" y="1246"/>
                    <a:pt x="1563" y="1241"/>
                    <a:pt x="1558" y="1237"/>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6">
              <a:extLst>
                <a:ext uri="{FF2B5EF4-FFF2-40B4-BE49-F238E27FC236}">
                  <a16:creationId xmlns:a16="http://schemas.microsoft.com/office/drawing/2014/main" id="{69CBE359-2A40-4EA4-AC36-28ACF232BFF0}"/>
                </a:ext>
              </a:extLst>
            </p:cNvPr>
            <p:cNvSpPr>
              <a:spLocks noEditPoints="1"/>
            </p:cNvSpPr>
            <p:nvPr/>
          </p:nvSpPr>
          <p:spPr bwMode="auto">
            <a:xfrm>
              <a:off x="2596" y="855"/>
              <a:ext cx="2495" cy="2498"/>
            </a:xfrm>
            <a:custGeom>
              <a:avLst/>
              <a:gdLst>
                <a:gd name="T0" fmla="*/ 543 w 2495"/>
                <a:gd name="T1" fmla="*/ 2158 h 2498"/>
                <a:gd name="T2" fmla="*/ 334 w 2495"/>
                <a:gd name="T3" fmla="*/ 1948 h 2498"/>
                <a:gd name="T4" fmla="*/ 2023 w 2495"/>
                <a:gd name="T5" fmla="*/ 255 h 2498"/>
                <a:gd name="T6" fmla="*/ 2235 w 2495"/>
                <a:gd name="T7" fmla="*/ 467 h 2498"/>
                <a:gd name="T8" fmla="*/ 543 w 2495"/>
                <a:gd name="T9" fmla="*/ 2158 h 2498"/>
                <a:gd name="T10" fmla="*/ 1150 w 2495"/>
                <a:gd name="T11" fmla="*/ 782 h 2498"/>
                <a:gd name="T12" fmla="*/ 1079 w 2495"/>
                <a:gd name="T13" fmla="*/ 709 h 2498"/>
                <a:gd name="T14" fmla="*/ 817 w 2495"/>
                <a:gd name="T15" fmla="*/ 971 h 2498"/>
                <a:gd name="T16" fmla="*/ 759 w 2495"/>
                <a:gd name="T17" fmla="*/ 913 h 2498"/>
                <a:gd name="T18" fmla="*/ 1021 w 2495"/>
                <a:gd name="T19" fmla="*/ 651 h 2498"/>
                <a:gd name="T20" fmla="*/ 940 w 2495"/>
                <a:gd name="T21" fmla="*/ 570 h 2498"/>
                <a:gd name="T22" fmla="*/ 748 w 2495"/>
                <a:gd name="T23" fmla="*/ 763 h 2498"/>
                <a:gd name="T24" fmla="*/ 689 w 2495"/>
                <a:gd name="T25" fmla="*/ 705 h 2498"/>
                <a:gd name="T26" fmla="*/ 882 w 2495"/>
                <a:gd name="T27" fmla="*/ 512 h 2498"/>
                <a:gd name="T28" fmla="*/ 800 w 2495"/>
                <a:gd name="T29" fmla="*/ 431 h 2498"/>
                <a:gd name="T30" fmla="*/ 538 w 2495"/>
                <a:gd name="T31" fmla="*/ 694 h 2498"/>
                <a:gd name="T32" fmla="*/ 480 w 2495"/>
                <a:gd name="T33" fmla="*/ 636 h 2498"/>
                <a:gd name="T34" fmla="*/ 742 w 2495"/>
                <a:gd name="T35" fmla="*/ 373 h 2498"/>
                <a:gd name="T36" fmla="*/ 661 w 2495"/>
                <a:gd name="T37" fmla="*/ 291 h 2498"/>
                <a:gd name="T38" fmla="*/ 468 w 2495"/>
                <a:gd name="T39" fmla="*/ 484 h 2498"/>
                <a:gd name="T40" fmla="*/ 410 w 2495"/>
                <a:gd name="T41" fmla="*/ 426 h 2498"/>
                <a:gd name="T42" fmla="*/ 603 w 2495"/>
                <a:gd name="T43" fmla="*/ 233 h 2498"/>
                <a:gd name="T44" fmla="*/ 523 w 2495"/>
                <a:gd name="T45" fmla="*/ 152 h 2498"/>
                <a:gd name="T46" fmla="*/ 261 w 2495"/>
                <a:gd name="T47" fmla="*/ 414 h 2498"/>
                <a:gd name="T48" fmla="*/ 201 w 2495"/>
                <a:gd name="T49" fmla="*/ 356 h 2498"/>
                <a:gd name="T50" fmla="*/ 463 w 2495"/>
                <a:gd name="T51" fmla="*/ 94 h 2498"/>
                <a:gd name="T52" fmla="*/ 369 w 2495"/>
                <a:gd name="T53" fmla="*/ 0 h 2498"/>
                <a:gd name="T54" fmla="*/ 0 w 2495"/>
                <a:gd name="T55" fmla="*/ 369 h 2498"/>
                <a:gd name="T56" fmla="*/ 781 w 2495"/>
                <a:gd name="T57" fmla="*/ 1151 h 2498"/>
                <a:gd name="T58" fmla="*/ 1150 w 2495"/>
                <a:gd name="T59" fmla="*/ 782 h 2498"/>
                <a:gd name="T60" fmla="*/ 2400 w 2495"/>
                <a:gd name="T61" fmla="*/ 2033 h 2498"/>
                <a:gd name="T62" fmla="*/ 2138 w 2495"/>
                <a:gd name="T63" fmla="*/ 2295 h 2498"/>
                <a:gd name="T64" fmla="*/ 2079 w 2495"/>
                <a:gd name="T65" fmla="*/ 2237 h 2498"/>
                <a:gd name="T66" fmla="*/ 2342 w 2495"/>
                <a:gd name="T67" fmla="*/ 1974 h 2498"/>
                <a:gd name="T68" fmla="*/ 2261 w 2495"/>
                <a:gd name="T69" fmla="*/ 1892 h 2498"/>
                <a:gd name="T70" fmla="*/ 2068 w 2495"/>
                <a:gd name="T71" fmla="*/ 2085 h 2498"/>
                <a:gd name="T72" fmla="*/ 2010 w 2495"/>
                <a:gd name="T73" fmla="*/ 2027 h 2498"/>
                <a:gd name="T74" fmla="*/ 2203 w 2495"/>
                <a:gd name="T75" fmla="*/ 1834 h 2498"/>
                <a:gd name="T76" fmla="*/ 2123 w 2495"/>
                <a:gd name="T77" fmla="*/ 1753 h 2498"/>
                <a:gd name="T78" fmla="*/ 1860 w 2495"/>
                <a:gd name="T79" fmla="*/ 2016 h 2498"/>
                <a:gd name="T80" fmla="*/ 1802 w 2495"/>
                <a:gd name="T81" fmla="*/ 1958 h 2498"/>
                <a:gd name="T82" fmla="*/ 2064 w 2495"/>
                <a:gd name="T83" fmla="*/ 1695 h 2498"/>
                <a:gd name="T84" fmla="*/ 1982 w 2495"/>
                <a:gd name="T85" fmla="*/ 1614 h 2498"/>
                <a:gd name="T86" fmla="*/ 1789 w 2495"/>
                <a:gd name="T87" fmla="*/ 1808 h 2498"/>
                <a:gd name="T88" fmla="*/ 1731 w 2495"/>
                <a:gd name="T89" fmla="*/ 1748 h 2498"/>
                <a:gd name="T90" fmla="*/ 1924 w 2495"/>
                <a:gd name="T91" fmla="*/ 1554 h 2498"/>
                <a:gd name="T92" fmla="*/ 1843 w 2495"/>
                <a:gd name="T93" fmla="*/ 1474 h 2498"/>
                <a:gd name="T94" fmla="*/ 1581 w 2495"/>
                <a:gd name="T95" fmla="*/ 1736 h 2498"/>
                <a:gd name="T96" fmla="*/ 1523 w 2495"/>
                <a:gd name="T97" fmla="*/ 1678 h 2498"/>
                <a:gd name="T98" fmla="*/ 1785 w 2495"/>
                <a:gd name="T99" fmla="*/ 1416 h 2498"/>
                <a:gd name="T100" fmla="*/ 1709 w 2495"/>
                <a:gd name="T101" fmla="*/ 1341 h 2498"/>
                <a:gd name="T102" fmla="*/ 1340 w 2495"/>
                <a:gd name="T103" fmla="*/ 1710 h 2498"/>
                <a:gd name="T104" fmla="*/ 2126 w 2495"/>
                <a:gd name="T105" fmla="*/ 2498 h 2498"/>
                <a:gd name="T106" fmla="*/ 2495 w 2495"/>
                <a:gd name="T107" fmla="*/ 2128 h 2498"/>
                <a:gd name="T108" fmla="*/ 2400 w 2495"/>
                <a:gd name="T109" fmla="*/ 2033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5" h="2498">
                  <a:moveTo>
                    <a:pt x="543" y="2158"/>
                  </a:moveTo>
                  <a:lnTo>
                    <a:pt x="334" y="1948"/>
                  </a:lnTo>
                  <a:lnTo>
                    <a:pt x="2023" y="255"/>
                  </a:lnTo>
                  <a:lnTo>
                    <a:pt x="2235" y="467"/>
                  </a:lnTo>
                  <a:lnTo>
                    <a:pt x="543" y="2158"/>
                  </a:lnTo>
                  <a:close/>
                  <a:moveTo>
                    <a:pt x="1150" y="782"/>
                  </a:moveTo>
                  <a:lnTo>
                    <a:pt x="1079" y="709"/>
                  </a:lnTo>
                  <a:lnTo>
                    <a:pt x="817" y="971"/>
                  </a:lnTo>
                  <a:lnTo>
                    <a:pt x="759" y="913"/>
                  </a:lnTo>
                  <a:lnTo>
                    <a:pt x="1021" y="651"/>
                  </a:lnTo>
                  <a:lnTo>
                    <a:pt x="940" y="570"/>
                  </a:lnTo>
                  <a:lnTo>
                    <a:pt x="748" y="763"/>
                  </a:lnTo>
                  <a:lnTo>
                    <a:pt x="689" y="705"/>
                  </a:lnTo>
                  <a:lnTo>
                    <a:pt x="882" y="512"/>
                  </a:lnTo>
                  <a:lnTo>
                    <a:pt x="800" y="431"/>
                  </a:lnTo>
                  <a:lnTo>
                    <a:pt x="538" y="694"/>
                  </a:lnTo>
                  <a:lnTo>
                    <a:pt x="480" y="636"/>
                  </a:lnTo>
                  <a:lnTo>
                    <a:pt x="742" y="373"/>
                  </a:lnTo>
                  <a:lnTo>
                    <a:pt x="661" y="291"/>
                  </a:lnTo>
                  <a:lnTo>
                    <a:pt x="468" y="484"/>
                  </a:lnTo>
                  <a:lnTo>
                    <a:pt x="410" y="426"/>
                  </a:lnTo>
                  <a:lnTo>
                    <a:pt x="603" y="233"/>
                  </a:lnTo>
                  <a:lnTo>
                    <a:pt x="523" y="152"/>
                  </a:lnTo>
                  <a:lnTo>
                    <a:pt x="261" y="414"/>
                  </a:lnTo>
                  <a:lnTo>
                    <a:pt x="201" y="356"/>
                  </a:lnTo>
                  <a:lnTo>
                    <a:pt x="463" y="94"/>
                  </a:lnTo>
                  <a:lnTo>
                    <a:pt x="369" y="0"/>
                  </a:lnTo>
                  <a:lnTo>
                    <a:pt x="0" y="369"/>
                  </a:lnTo>
                  <a:lnTo>
                    <a:pt x="781" y="1151"/>
                  </a:lnTo>
                  <a:lnTo>
                    <a:pt x="1150" y="782"/>
                  </a:lnTo>
                  <a:close/>
                  <a:moveTo>
                    <a:pt x="2400" y="2033"/>
                  </a:moveTo>
                  <a:lnTo>
                    <a:pt x="2138" y="2295"/>
                  </a:lnTo>
                  <a:lnTo>
                    <a:pt x="2079" y="2237"/>
                  </a:lnTo>
                  <a:lnTo>
                    <a:pt x="2342" y="1974"/>
                  </a:lnTo>
                  <a:lnTo>
                    <a:pt x="2261" y="1892"/>
                  </a:lnTo>
                  <a:lnTo>
                    <a:pt x="2068" y="2085"/>
                  </a:lnTo>
                  <a:lnTo>
                    <a:pt x="2010" y="2027"/>
                  </a:lnTo>
                  <a:lnTo>
                    <a:pt x="2203" y="1834"/>
                  </a:lnTo>
                  <a:lnTo>
                    <a:pt x="2123" y="1753"/>
                  </a:lnTo>
                  <a:lnTo>
                    <a:pt x="1860" y="2016"/>
                  </a:lnTo>
                  <a:lnTo>
                    <a:pt x="1802" y="1958"/>
                  </a:lnTo>
                  <a:lnTo>
                    <a:pt x="2064" y="1695"/>
                  </a:lnTo>
                  <a:lnTo>
                    <a:pt x="1982" y="1614"/>
                  </a:lnTo>
                  <a:lnTo>
                    <a:pt x="1789" y="1808"/>
                  </a:lnTo>
                  <a:lnTo>
                    <a:pt x="1731" y="1748"/>
                  </a:lnTo>
                  <a:lnTo>
                    <a:pt x="1924" y="1554"/>
                  </a:lnTo>
                  <a:lnTo>
                    <a:pt x="1843" y="1474"/>
                  </a:lnTo>
                  <a:lnTo>
                    <a:pt x="1581" y="1736"/>
                  </a:lnTo>
                  <a:lnTo>
                    <a:pt x="1523" y="1678"/>
                  </a:lnTo>
                  <a:lnTo>
                    <a:pt x="1785" y="1416"/>
                  </a:lnTo>
                  <a:lnTo>
                    <a:pt x="1709" y="1341"/>
                  </a:lnTo>
                  <a:lnTo>
                    <a:pt x="1340" y="1710"/>
                  </a:lnTo>
                  <a:lnTo>
                    <a:pt x="2126" y="2498"/>
                  </a:lnTo>
                  <a:lnTo>
                    <a:pt x="2495" y="2128"/>
                  </a:lnTo>
                  <a:lnTo>
                    <a:pt x="2400" y="2033"/>
                  </a:ln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NavigationIcon"/>
          <p:cNvSpPr>
            <a:spLocks noChangeAspect="1"/>
          </p:cNvSpPr>
          <p:nvPr/>
        </p:nvSpPr>
        <p:spPr bwMode="auto">
          <a:xfrm>
            <a:off x="9404765" y="132877"/>
            <a:ext cx="365317" cy="365760"/>
          </a:xfrm>
          <a:custGeom>
            <a:avLst/>
            <a:gdLst>
              <a:gd name="connsiteX0" fmla="*/ 735229 w 1116229"/>
              <a:gd name="connsiteY0" fmla="*/ 593706 h 1117581"/>
              <a:gd name="connsiteX1" fmla="*/ 765392 w 1116229"/>
              <a:gd name="connsiteY1" fmla="*/ 622281 h 1117581"/>
              <a:gd name="connsiteX2" fmla="*/ 665379 w 1116229"/>
              <a:gd name="connsiteY2" fmla="*/ 720706 h 1117581"/>
              <a:gd name="connsiteX3" fmla="*/ 687604 w 1116229"/>
              <a:gd name="connsiteY3" fmla="*/ 742931 h 1117581"/>
              <a:gd name="connsiteX4" fmla="*/ 787617 w 1116229"/>
              <a:gd name="connsiteY4" fmla="*/ 642919 h 1117581"/>
              <a:gd name="connsiteX5" fmla="*/ 817779 w 1116229"/>
              <a:gd name="connsiteY5" fmla="*/ 674669 h 1117581"/>
              <a:gd name="connsiteX6" fmla="*/ 744754 w 1116229"/>
              <a:gd name="connsiteY6" fmla="*/ 747694 h 1117581"/>
              <a:gd name="connsiteX7" fmla="*/ 766979 w 1116229"/>
              <a:gd name="connsiteY7" fmla="*/ 771506 h 1117581"/>
              <a:gd name="connsiteX8" fmla="*/ 840005 w 1116229"/>
              <a:gd name="connsiteY8" fmla="*/ 696894 h 1117581"/>
              <a:gd name="connsiteX9" fmla="*/ 871755 w 1116229"/>
              <a:gd name="connsiteY9" fmla="*/ 728644 h 1117581"/>
              <a:gd name="connsiteX10" fmla="*/ 771742 w 1116229"/>
              <a:gd name="connsiteY10" fmla="*/ 827069 h 1117581"/>
              <a:gd name="connsiteX11" fmla="*/ 793967 w 1116229"/>
              <a:gd name="connsiteY11" fmla="*/ 849294 h 1117581"/>
              <a:gd name="connsiteX12" fmla="*/ 893980 w 1116229"/>
              <a:gd name="connsiteY12" fmla="*/ 749281 h 1117581"/>
              <a:gd name="connsiteX13" fmla="*/ 924142 w 1116229"/>
              <a:gd name="connsiteY13" fmla="*/ 781031 h 1117581"/>
              <a:gd name="connsiteX14" fmla="*/ 851117 w 1116229"/>
              <a:gd name="connsiteY14" fmla="*/ 854056 h 1117581"/>
              <a:gd name="connsiteX15" fmla="*/ 873342 w 1116229"/>
              <a:gd name="connsiteY15" fmla="*/ 876281 h 1117581"/>
              <a:gd name="connsiteX16" fmla="*/ 946367 w 1116229"/>
              <a:gd name="connsiteY16" fmla="*/ 803256 h 1117581"/>
              <a:gd name="connsiteX17" fmla="*/ 978117 w 1116229"/>
              <a:gd name="connsiteY17" fmla="*/ 833419 h 1117581"/>
              <a:gd name="connsiteX18" fmla="*/ 878105 w 1116229"/>
              <a:gd name="connsiteY18" fmla="*/ 933432 h 1117581"/>
              <a:gd name="connsiteX19" fmla="*/ 898742 w 1116229"/>
              <a:gd name="connsiteY19" fmla="*/ 955657 h 1117581"/>
              <a:gd name="connsiteX20" fmla="*/ 1000342 w 1116229"/>
              <a:gd name="connsiteY20" fmla="*/ 855644 h 1117581"/>
              <a:gd name="connsiteX21" fmla="*/ 1035267 w 1116229"/>
              <a:gd name="connsiteY21" fmla="*/ 892156 h 1117581"/>
              <a:gd name="connsiteX22" fmla="*/ 895567 w 1116229"/>
              <a:gd name="connsiteY22" fmla="*/ 1033444 h 1117581"/>
              <a:gd name="connsiteX23" fmla="*/ 595529 w 1116229"/>
              <a:gd name="connsiteY23" fmla="*/ 733406 h 1117581"/>
              <a:gd name="connsiteX24" fmla="*/ 781041 w 1116229"/>
              <a:gd name="connsiteY24" fmla="*/ 549256 h 1117581"/>
              <a:gd name="connsiteX25" fmla="*/ 1111237 w 1116229"/>
              <a:gd name="connsiteY25" fmla="*/ 880680 h 1117581"/>
              <a:gd name="connsiteX26" fmla="*/ 1116229 w 1116229"/>
              <a:gd name="connsiteY26" fmla="*/ 891394 h 1117581"/>
              <a:gd name="connsiteX27" fmla="*/ 1111237 w 1116229"/>
              <a:gd name="connsiteY27" fmla="*/ 902822 h 1117581"/>
              <a:gd name="connsiteX28" fmla="*/ 906558 w 1116229"/>
              <a:gd name="connsiteY28" fmla="*/ 1108534 h 1117581"/>
              <a:gd name="connsiteX29" fmla="*/ 895148 w 1116229"/>
              <a:gd name="connsiteY29" fmla="*/ 1112819 h 1117581"/>
              <a:gd name="connsiteX30" fmla="*/ 883737 w 1116229"/>
              <a:gd name="connsiteY30" fmla="*/ 1108534 h 1117581"/>
              <a:gd name="connsiteX31" fmla="*/ 554254 w 1116229"/>
              <a:gd name="connsiteY31" fmla="*/ 777110 h 1117581"/>
              <a:gd name="connsiteX32" fmla="*/ 576362 w 1116229"/>
              <a:gd name="connsiteY32" fmla="*/ 754967 h 1117581"/>
              <a:gd name="connsiteX33" fmla="*/ 895148 w 1116229"/>
              <a:gd name="connsiteY33" fmla="*/ 1074963 h 1117581"/>
              <a:gd name="connsiteX34" fmla="*/ 1078431 w 1116229"/>
              <a:gd name="connsiteY34" fmla="*/ 891394 h 1117581"/>
              <a:gd name="connsiteX35" fmla="*/ 758220 w 1116229"/>
              <a:gd name="connsiteY35" fmla="*/ 571398 h 1117581"/>
              <a:gd name="connsiteX36" fmla="*/ 781041 w 1116229"/>
              <a:gd name="connsiteY36" fmla="*/ 549256 h 1117581"/>
              <a:gd name="connsiteX37" fmla="*/ 855880 w 1116229"/>
              <a:gd name="connsiteY37" fmla="*/ 179368 h 1117581"/>
              <a:gd name="connsiteX38" fmla="*/ 936842 w 1116229"/>
              <a:gd name="connsiteY38" fmla="*/ 260330 h 1117581"/>
              <a:gd name="connsiteX39" fmla="*/ 290729 w 1116229"/>
              <a:gd name="connsiteY39" fmla="*/ 904856 h 1117581"/>
              <a:gd name="connsiteX40" fmla="*/ 211354 w 1116229"/>
              <a:gd name="connsiteY40" fmla="*/ 823894 h 1117581"/>
              <a:gd name="connsiteX41" fmla="*/ 807368 w 1116229"/>
              <a:gd name="connsiteY41" fmla="*/ 138093 h 1117581"/>
              <a:gd name="connsiteX42" fmla="*/ 829515 w 1116229"/>
              <a:gd name="connsiteY42" fmla="*/ 160208 h 1117581"/>
              <a:gd name="connsiteX43" fmla="*/ 827372 w 1116229"/>
              <a:gd name="connsiteY43" fmla="*/ 162348 h 1117581"/>
              <a:gd name="connsiteX44" fmla="*/ 170093 w 1116229"/>
              <a:gd name="connsiteY44" fmla="*/ 819383 h 1117581"/>
              <a:gd name="connsiteX45" fmla="*/ 82932 w 1116229"/>
              <a:gd name="connsiteY45" fmla="*/ 999871 h 1117581"/>
              <a:gd name="connsiteX46" fmla="*/ 116510 w 1116229"/>
              <a:gd name="connsiteY46" fmla="*/ 1034114 h 1117581"/>
              <a:gd name="connsiteX47" fmla="*/ 296547 w 1116229"/>
              <a:gd name="connsiteY47" fmla="*/ 945654 h 1117581"/>
              <a:gd name="connsiteX48" fmla="*/ 953826 w 1116229"/>
              <a:gd name="connsiteY48" fmla="*/ 288619 h 1117581"/>
              <a:gd name="connsiteX49" fmla="*/ 955970 w 1116229"/>
              <a:gd name="connsiteY49" fmla="*/ 286479 h 1117581"/>
              <a:gd name="connsiteX50" fmla="*/ 978117 w 1116229"/>
              <a:gd name="connsiteY50" fmla="*/ 308594 h 1117581"/>
              <a:gd name="connsiteX51" fmla="*/ 975974 w 1116229"/>
              <a:gd name="connsiteY51" fmla="*/ 310734 h 1117581"/>
              <a:gd name="connsiteX52" fmla="*/ 316552 w 1116229"/>
              <a:gd name="connsiteY52" fmla="*/ 969909 h 1117581"/>
              <a:gd name="connsiteX53" fmla="*/ 312265 w 1116229"/>
              <a:gd name="connsiteY53" fmla="*/ 972762 h 1117581"/>
              <a:gd name="connsiteX54" fmla="*/ 22919 w 1116229"/>
              <a:gd name="connsiteY54" fmla="*/ 1115441 h 1117581"/>
              <a:gd name="connsiteX55" fmla="*/ 15775 w 1116229"/>
              <a:gd name="connsiteY55" fmla="*/ 1117581 h 1117581"/>
              <a:gd name="connsiteX56" fmla="*/ 4344 w 1116229"/>
              <a:gd name="connsiteY56" fmla="*/ 1112587 h 1117581"/>
              <a:gd name="connsiteX57" fmla="*/ 1486 w 1116229"/>
              <a:gd name="connsiteY57" fmla="*/ 1094753 h 1117581"/>
              <a:gd name="connsiteX58" fmla="*/ 142944 w 1116229"/>
              <a:gd name="connsiteY58" fmla="*/ 803688 h 1117581"/>
              <a:gd name="connsiteX59" fmla="*/ 145802 w 1116229"/>
              <a:gd name="connsiteY59" fmla="*/ 799408 h 1117581"/>
              <a:gd name="connsiteX60" fmla="*/ 805224 w 1116229"/>
              <a:gd name="connsiteY60" fmla="*/ 140233 h 1117581"/>
              <a:gd name="connsiteX61" fmla="*/ 807368 w 1116229"/>
              <a:gd name="connsiteY61" fmla="*/ 138093 h 1117581"/>
              <a:gd name="connsiteX62" fmla="*/ 224054 w 1116229"/>
              <a:gd name="connsiteY62" fmla="*/ 84118 h 1117581"/>
              <a:gd name="connsiteX63" fmla="*/ 260566 w 1116229"/>
              <a:gd name="connsiteY63" fmla="*/ 119043 h 1117581"/>
              <a:gd name="connsiteX64" fmla="*/ 160554 w 1116229"/>
              <a:gd name="connsiteY64" fmla="*/ 217468 h 1117581"/>
              <a:gd name="connsiteX65" fmla="*/ 184366 w 1116229"/>
              <a:gd name="connsiteY65" fmla="*/ 239693 h 1117581"/>
              <a:gd name="connsiteX66" fmla="*/ 284379 w 1116229"/>
              <a:gd name="connsiteY66" fmla="*/ 141268 h 1117581"/>
              <a:gd name="connsiteX67" fmla="*/ 314541 w 1116229"/>
              <a:gd name="connsiteY67" fmla="*/ 171430 h 1117581"/>
              <a:gd name="connsiteX68" fmla="*/ 239929 w 1116229"/>
              <a:gd name="connsiteY68" fmla="*/ 246043 h 1117581"/>
              <a:gd name="connsiteX69" fmla="*/ 262154 w 1116229"/>
              <a:gd name="connsiteY69" fmla="*/ 266681 h 1117581"/>
              <a:gd name="connsiteX70" fmla="*/ 336766 w 1116229"/>
              <a:gd name="connsiteY70" fmla="*/ 193655 h 1117581"/>
              <a:gd name="connsiteX71" fmla="*/ 366929 w 1116229"/>
              <a:gd name="connsiteY71" fmla="*/ 225406 h 1117581"/>
              <a:gd name="connsiteX72" fmla="*/ 266916 w 1116229"/>
              <a:gd name="connsiteY72" fmla="*/ 323831 h 1117581"/>
              <a:gd name="connsiteX73" fmla="*/ 289141 w 1116229"/>
              <a:gd name="connsiteY73" fmla="*/ 346056 h 1117581"/>
              <a:gd name="connsiteX74" fmla="*/ 389154 w 1116229"/>
              <a:gd name="connsiteY74" fmla="*/ 246043 h 1117581"/>
              <a:gd name="connsiteX75" fmla="*/ 420904 w 1116229"/>
              <a:gd name="connsiteY75" fmla="*/ 277793 h 1117581"/>
              <a:gd name="connsiteX76" fmla="*/ 346291 w 1116229"/>
              <a:gd name="connsiteY76" fmla="*/ 350818 h 1117581"/>
              <a:gd name="connsiteX77" fmla="*/ 370104 w 1116229"/>
              <a:gd name="connsiteY77" fmla="*/ 373043 h 1117581"/>
              <a:gd name="connsiteX78" fmla="*/ 443129 w 1116229"/>
              <a:gd name="connsiteY78" fmla="*/ 300018 h 1117581"/>
              <a:gd name="connsiteX79" fmla="*/ 473291 w 1116229"/>
              <a:gd name="connsiteY79" fmla="*/ 330181 h 1117581"/>
              <a:gd name="connsiteX80" fmla="*/ 374866 w 1116229"/>
              <a:gd name="connsiteY80" fmla="*/ 430193 h 1117581"/>
              <a:gd name="connsiteX81" fmla="*/ 397091 w 1116229"/>
              <a:gd name="connsiteY81" fmla="*/ 452418 h 1117581"/>
              <a:gd name="connsiteX82" fmla="*/ 495516 w 1116229"/>
              <a:gd name="connsiteY82" fmla="*/ 352406 h 1117581"/>
              <a:gd name="connsiteX83" fmla="*/ 522504 w 1116229"/>
              <a:gd name="connsiteY83" fmla="*/ 380981 h 1117581"/>
              <a:gd name="connsiteX84" fmla="*/ 382804 w 1116229"/>
              <a:gd name="connsiteY84" fmla="*/ 520681 h 1117581"/>
              <a:gd name="connsiteX85" fmla="*/ 84354 w 1116229"/>
              <a:gd name="connsiteY85" fmla="*/ 223818 h 1117581"/>
              <a:gd name="connsiteX86" fmla="*/ 948292 w 1116229"/>
              <a:gd name="connsiteY86" fmla="*/ 356 h 1117581"/>
              <a:gd name="connsiteX87" fmla="*/ 962211 w 1116229"/>
              <a:gd name="connsiteY87" fmla="*/ 6245 h 1117581"/>
              <a:gd name="connsiteX88" fmla="*/ 1109966 w 1116229"/>
              <a:gd name="connsiteY88" fmla="*/ 153999 h 1117581"/>
              <a:gd name="connsiteX89" fmla="*/ 1109966 w 1116229"/>
              <a:gd name="connsiteY89" fmla="*/ 181837 h 1117581"/>
              <a:gd name="connsiteX90" fmla="*/ 1002897 w 1116229"/>
              <a:gd name="connsiteY90" fmla="*/ 288906 h 1117581"/>
              <a:gd name="connsiteX91" fmla="*/ 827304 w 1116229"/>
              <a:gd name="connsiteY91" fmla="*/ 113313 h 1117581"/>
              <a:gd name="connsiteX92" fmla="*/ 934373 w 1116229"/>
              <a:gd name="connsiteY92" fmla="*/ 6245 h 1117581"/>
              <a:gd name="connsiteX93" fmla="*/ 948292 w 1116229"/>
              <a:gd name="connsiteY93" fmla="*/ 356 h 1117581"/>
              <a:gd name="connsiteX94" fmla="*/ 225530 w 1116229"/>
              <a:gd name="connsiteY94" fmla="*/ 0 h 1117581"/>
              <a:gd name="connsiteX95" fmla="*/ 236901 w 1116229"/>
              <a:gd name="connsiteY95" fmla="*/ 4823 h 1117581"/>
              <a:gd name="connsiteX96" fmla="*/ 568542 w 1116229"/>
              <a:gd name="connsiteY96" fmla="*/ 335625 h 1117581"/>
              <a:gd name="connsiteX97" fmla="*/ 546337 w 1116229"/>
              <a:gd name="connsiteY97" fmla="*/ 358488 h 1117581"/>
              <a:gd name="connsiteX98" fmla="*/ 225441 w 1116229"/>
              <a:gd name="connsiteY98" fmla="*/ 37689 h 1117581"/>
              <a:gd name="connsiteX99" fmla="*/ 41355 w 1116229"/>
              <a:gd name="connsiteY99" fmla="*/ 221309 h 1117581"/>
              <a:gd name="connsiteX100" fmla="*/ 362251 w 1116229"/>
              <a:gd name="connsiteY100" fmla="*/ 541394 h 1117581"/>
              <a:gd name="connsiteX101" fmla="*/ 340046 w 1116229"/>
              <a:gd name="connsiteY101" fmla="*/ 563543 h 1117581"/>
              <a:gd name="connsiteX102" fmla="*/ 8406 w 1116229"/>
              <a:gd name="connsiteY102" fmla="*/ 232741 h 1117581"/>
              <a:gd name="connsiteX103" fmla="*/ 3392 w 1116229"/>
              <a:gd name="connsiteY103" fmla="*/ 221309 h 1117581"/>
              <a:gd name="connsiteX104" fmla="*/ 8406 w 1116229"/>
              <a:gd name="connsiteY104" fmla="*/ 210592 h 1117581"/>
              <a:gd name="connsiteX105" fmla="*/ 214696 w 1116229"/>
              <a:gd name="connsiteY105" fmla="*/ 4823 h 1117581"/>
              <a:gd name="connsiteX106" fmla="*/ 225530 w 1116229"/>
              <a:gd name="connsiteY106" fmla="*/ 0 h 111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6229" h="1117581">
                <a:moveTo>
                  <a:pt x="735229" y="593706"/>
                </a:moveTo>
                <a:lnTo>
                  <a:pt x="765392" y="622281"/>
                </a:lnTo>
                <a:lnTo>
                  <a:pt x="665379" y="720706"/>
                </a:lnTo>
                <a:lnTo>
                  <a:pt x="687604" y="742931"/>
                </a:lnTo>
                <a:lnTo>
                  <a:pt x="787617" y="642919"/>
                </a:lnTo>
                <a:lnTo>
                  <a:pt x="817779" y="674669"/>
                </a:lnTo>
                <a:lnTo>
                  <a:pt x="744754" y="747694"/>
                </a:lnTo>
                <a:lnTo>
                  <a:pt x="766979" y="771506"/>
                </a:lnTo>
                <a:lnTo>
                  <a:pt x="840005" y="696894"/>
                </a:lnTo>
                <a:lnTo>
                  <a:pt x="871755" y="728644"/>
                </a:lnTo>
                <a:lnTo>
                  <a:pt x="771742" y="827069"/>
                </a:lnTo>
                <a:lnTo>
                  <a:pt x="793967" y="849294"/>
                </a:lnTo>
                <a:lnTo>
                  <a:pt x="893980" y="749281"/>
                </a:lnTo>
                <a:lnTo>
                  <a:pt x="924142" y="781031"/>
                </a:lnTo>
                <a:lnTo>
                  <a:pt x="851117" y="854056"/>
                </a:lnTo>
                <a:lnTo>
                  <a:pt x="873342" y="876281"/>
                </a:lnTo>
                <a:lnTo>
                  <a:pt x="946367" y="803256"/>
                </a:lnTo>
                <a:lnTo>
                  <a:pt x="978117" y="833419"/>
                </a:lnTo>
                <a:lnTo>
                  <a:pt x="878105" y="933432"/>
                </a:lnTo>
                <a:lnTo>
                  <a:pt x="898742" y="955657"/>
                </a:lnTo>
                <a:lnTo>
                  <a:pt x="1000342" y="855644"/>
                </a:lnTo>
                <a:lnTo>
                  <a:pt x="1035267" y="892156"/>
                </a:lnTo>
                <a:lnTo>
                  <a:pt x="895567" y="1033444"/>
                </a:lnTo>
                <a:lnTo>
                  <a:pt x="595529" y="733406"/>
                </a:lnTo>
                <a:close/>
                <a:moveTo>
                  <a:pt x="781041" y="549256"/>
                </a:moveTo>
                <a:cubicBezTo>
                  <a:pt x="781041" y="549256"/>
                  <a:pt x="781041" y="549256"/>
                  <a:pt x="1111237" y="880680"/>
                </a:cubicBezTo>
                <a:cubicBezTo>
                  <a:pt x="1114803" y="883537"/>
                  <a:pt x="1116229" y="887108"/>
                  <a:pt x="1116229" y="891394"/>
                </a:cubicBezTo>
                <a:cubicBezTo>
                  <a:pt x="1116229" y="895680"/>
                  <a:pt x="1114803" y="899251"/>
                  <a:pt x="1111237" y="902822"/>
                </a:cubicBezTo>
                <a:cubicBezTo>
                  <a:pt x="1111237" y="902822"/>
                  <a:pt x="1111237" y="902822"/>
                  <a:pt x="906558" y="1108534"/>
                </a:cubicBezTo>
                <a:cubicBezTo>
                  <a:pt x="902993" y="1111391"/>
                  <a:pt x="899427" y="1112819"/>
                  <a:pt x="895148" y="1112819"/>
                </a:cubicBezTo>
                <a:cubicBezTo>
                  <a:pt x="890869" y="1112819"/>
                  <a:pt x="887303" y="1111391"/>
                  <a:pt x="883737" y="1108534"/>
                </a:cubicBezTo>
                <a:cubicBezTo>
                  <a:pt x="883737" y="1108534"/>
                  <a:pt x="883737" y="1108534"/>
                  <a:pt x="554254" y="777110"/>
                </a:cubicBezTo>
                <a:cubicBezTo>
                  <a:pt x="554254" y="777110"/>
                  <a:pt x="554254" y="777110"/>
                  <a:pt x="576362" y="754967"/>
                </a:cubicBezTo>
                <a:cubicBezTo>
                  <a:pt x="576362" y="754967"/>
                  <a:pt x="576362" y="754967"/>
                  <a:pt x="895148" y="1074963"/>
                </a:cubicBezTo>
                <a:cubicBezTo>
                  <a:pt x="895148" y="1074963"/>
                  <a:pt x="895148" y="1074963"/>
                  <a:pt x="1078431" y="891394"/>
                </a:cubicBezTo>
                <a:cubicBezTo>
                  <a:pt x="1078431" y="891394"/>
                  <a:pt x="1078431" y="891394"/>
                  <a:pt x="758220" y="571398"/>
                </a:cubicBezTo>
                <a:cubicBezTo>
                  <a:pt x="758220" y="571398"/>
                  <a:pt x="758220" y="571398"/>
                  <a:pt x="781041" y="549256"/>
                </a:cubicBezTo>
                <a:close/>
                <a:moveTo>
                  <a:pt x="855880" y="179368"/>
                </a:moveTo>
                <a:lnTo>
                  <a:pt x="936842" y="260330"/>
                </a:lnTo>
                <a:lnTo>
                  <a:pt x="290729" y="904856"/>
                </a:lnTo>
                <a:lnTo>
                  <a:pt x="211354" y="823894"/>
                </a:lnTo>
                <a:close/>
                <a:moveTo>
                  <a:pt x="807368" y="138093"/>
                </a:moveTo>
                <a:cubicBezTo>
                  <a:pt x="829515" y="160208"/>
                  <a:pt x="829515" y="160208"/>
                  <a:pt x="829515" y="160208"/>
                </a:cubicBezTo>
                <a:cubicBezTo>
                  <a:pt x="828801" y="160921"/>
                  <a:pt x="828086" y="161635"/>
                  <a:pt x="827372" y="162348"/>
                </a:cubicBezTo>
                <a:cubicBezTo>
                  <a:pt x="170093" y="819383"/>
                  <a:pt x="170093" y="819383"/>
                  <a:pt x="170093" y="819383"/>
                </a:cubicBezTo>
                <a:cubicBezTo>
                  <a:pt x="82932" y="999871"/>
                  <a:pt x="82932" y="999871"/>
                  <a:pt x="82932" y="999871"/>
                </a:cubicBezTo>
                <a:cubicBezTo>
                  <a:pt x="116510" y="1034114"/>
                  <a:pt x="116510" y="1034114"/>
                  <a:pt x="116510" y="1034114"/>
                </a:cubicBezTo>
                <a:cubicBezTo>
                  <a:pt x="296547" y="945654"/>
                  <a:pt x="296547" y="945654"/>
                  <a:pt x="296547" y="945654"/>
                </a:cubicBezTo>
                <a:cubicBezTo>
                  <a:pt x="953826" y="288619"/>
                  <a:pt x="953826" y="288619"/>
                  <a:pt x="953826" y="288619"/>
                </a:cubicBezTo>
                <a:cubicBezTo>
                  <a:pt x="954541" y="287905"/>
                  <a:pt x="955255" y="287192"/>
                  <a:pt x="955970" y="286479"/>
                </a:cubicBezTo>
                <a:cubicBezTo>
                  <a:pt x="978117" y="308594"/>
                  <a:pt x="978117" y="308594"/>
                  <a:pt x="978117" y="308594"/>
                </a:cubicBezTo>
                <a:cubicBezTo>
                  <a:pt x="977403" y="309307"/>
                  <a:pt x="976688" y="310020"/>
                  <a:pt x="975974" y="310734"/>
                </a:cubicBezTo>
                <a:cubicBezTo>
                  <a:pt x="316552" y="969909"/>
                  <a:pt x="316552" y="969909"/>
                  <a:pt x="316552" y="969909"/>
                </a:cubicBezTo>
                <a:cubicBezTo>
                  <a:pt x="315837" y="970622"/>
                  <a:pt x="314408" y="972049"/>
                  <a:pt x="312265" y="972762"/>
                </a:cubicBezTo>
                <a:cubicBezTo>
                  <a:pt x="22919" y="1115441"/>
                  <a:pt x="22919" y="1115441"/>
                  <a:pt x="22919" y="1115441"/>
                </a:cubicBezTo>
                <a:cubicBezTo>
                  <a:pt x="20776" y="1116868"/>
                  <a:pt x="17918" y="1117581"/>
                  <a:pt x="15775" y="1117581"/>
                </a:cubicBezTo>
                <a:cubicBezTo>
                  <a:pt x="11489" y="1117581"/>
                  <a:pt x="7916" y="1115441"/>
                  <a:pt x="4344" y="1112587"/>
                </a:cubicBezTo>
                <a:cubicBezTo>
                  <a:pt x="58" y="1108307"/>
                  <a:pt x="-1371" y="1100460"/>
                  <a:pt x="1486" y="1094753"/>
                </a:cubicBezTo>
                <a:cubicBezTo>
                  <a:pt x="142944" y="803688"/>
                  <a:pt x="142944" y="803688"/>
                  <a:pt x="142944" y="803688"/>
                </a:cubicBezTo>
                <a:cubicBezTo>
                  <a:pt x="143659" y="802262"/>
                  <a:pt x="145088" y="800835"/>
                  <a:pt x="145802" y="799408"/>
                </a:cubicBezTo>
                <a:cubicBezTo>
                  <a:pt x="805224" y="140233"/>
                  <a:pt x="805224" y="140233"/>
                  <a:pt x="805224" y="140233"/>
                </a:cubicBezTo>
                <a:cubicBezTo>
                  <a:pt x="805939" y="139520"/>
                  <a:pt x="806653" y="138806"/>
                  <a:pt x="807368" y="138093"/>
                </a:cubicBezTo>
                <a:close/>
                <a:moveTo>
                  <a:pt x="224054" y="84118"/>
                </a:moveTo>
                <a:lnTo>
                  <a:pt x="260566" y="119043"/>
                </a:lnTo>
                <a:lnTo>
                  <a:pt x="160554" y="217468"/>
                </a:lnTo>
                <a:lnTo>
                  <a:pt x="184366" y="239693"/>
                </a:lnTo>
                <a:lnTo>
                  <a:pt x="284379" y="141268"/>
                </a:lnTo>
                <a:lnTo>
                  <a:pt x="314541" y="171430"/>
                </a:lnTo>
                <a:lnTo>
                  <a:pt x="239929" y="246043"/>
                </a:lnTo>
                <a:lnTo>
                  <a:pt x="262154" y="266681"/>
                </a:lnTo>
                <a:lnTo>
                  <a:pt x="336766" y="193655"/>
                </a:lnTo>
                <a:lnTo>
                  <a:pt x="366929" y="225406"/>
                </a:lnTo>
                <a:lnTo>
                  <a:pt x="266916" y="323831"/>
                </a:lnTo>
                <a:lnTo>
                  <a:pt x="289141" y="346056"/>
                </a:lnTo>
                <a:lnTo>
                  <a:pt x="389154" y="246043"/>
                </a:lnTo>
                <a:lnTo>
                  <a:pt x="420904" y="277793"/>
                </a:lnTo>
                <a:lnTo>
                  <a:pt x="346291" y="350818"/>
                </a:lnTo>
                <a:lnTo>
                  <a:pt x="370104" y="373043"/>
                </a:lnTo>
                <a:lnTo>
                  <a:pt x="443129" y="300018"/>
                </a:lnTo>
                <a:lnTo>
                  <a:pt x="473291" y="330181"/>
                </a:lnTo>
                <a:lnTo>
                  <a:pt x="374866" y="430193"/>
                </a:lnTo>
                <a:lnTo>
                  <a:pt x="397091" y="452418"/>
                </a:lnTo>
                <a:lnTo>
                  <a:pt x="495516" y="352406"/>
                </a:lnTo>
                <a:lnTo>
                  <a:pt x="522504" y="380981"/>
                </a:lnTo>
                <a:lnTo>
                  <a:pt x="382804" y="520681"/>
                </a:lnTo>
                <a:lnTo>
                  <a:pt x="84354" y="223818"/>
                </a:lnTo>
                <a:close/>
                <a:moveTo>
                  <a:pt x="948292" y="356"/>
                </a:moveTo>
                <a:cubicBezTo>
                  <a:pt x="953288" y="356"/>
                  <a:pt x="958285" y="2319"/>
                  <a:pt x="962211" y="6245"/>
                </a:cubicBezTo>
                <a:cubicBezTo>
                  <a:pt x="962211" y="6245"/>
                  <a:pt x="962211" y="6245"/>
                  <a:pt x="1109966" y="153999"/>
                </a:cubicBezTo>
                <a:cubicBezTo>
                  <a:pt x="1117817" y="161851"/>
                  <a:pt x="1117817" y="173985"/>
                  <a:pt x="1109966" y="181837"/>
                </a:cubicBezTo>
                <a:cubicBezTo>
                  <a:pt x="1109966" y="181837"/>
                  <a:pt x="1109966" y="181837"/>
                  <a:pt x="1002897" y="288906"/>
                </a:cubicBezTo>
                <a:cubicBezTo>
                  <a:pt x="1002897" y="288906"/>
                  <a:pt x="1002897" y="288906"/>
                  <a:pt x="827304" y="113313"/>
                </a:cubicBezTo>
                <a:cubicBezTo>
                  <a:pt x="827304" y="113313"/>
                  <a:pt x="827304" y="113313"/>
                  <a:pt x="934373" y="6245"/>
                </a:cubicBezTo>
                <a:cubicBezTo>
                  <a:pt x="938299" y="2319"/>
                  <a:pt x="943295" y="356"/>
                  <a:pt x="948292" y="356"/>
                </a:cubicBezTo>
                <a:close/>
                <a:moveTo>
                  <a:pt x="225530" y="0"/>
                </a:moveTo>
                <a:cubicBezTo>
                  <a:pt x="229559" y="0"/>
                  <a:pt x="233678" y="1608"/>
                  <a:pt x="236901" y="4823"/>
                </a:cubicBezTo>
                <a:cubicBezTo>
                  <a:pt x="236901" y="4823"/>
                  <a:pt x="236901" y="4823"/>
                  <a:pt x="568542" y="335625"/>
                </a:cubicBezTo>
                <a:cubicBezTo>
                  <a:pt x="568542" y="335625"/>
                  <a:pt x="568542" y="335625"/>
                  <a:pt x="546337" y="358488"/>
                </a:cubicBezTo>
                <a:cubicBezTo>
                  <a:pt x="546337" y="358488"/>
                  <a:pt x="546337" y="358488"/>
                  <a:pt x="225441" y="37689"/>
                </a:cubicBezTo>
                <a:cubicBezTo>
                  <a:pt x="225441" y="37689"/>
                  <a:pt x="225441" y="37689"/>
                  <a:pt x="41355" y="221309"/>
                </a:cubicBezTo>
                <a:cubicBezTo>
                  <a:pt x="41355" y="221309"/>
                  <a:pt x="41355" y="221309"/>
                  <a:pt x="362251" y="541394"/>
                </a:cubicBezTo>
                <a:cubicBezTo>
                  <a:pt x="362251" y="541394"/>
                  <a:pt x="362251" y="541394"/>
                  <a:pt x="340046" y="563543"/>
                </a:cubicBezTo>
                <a:cubicBezTo>
                  <a:pt x="340046" y="563543"/>
                  <a:pt x="340046" y="563543"/>
                  <a:pt x="8406" y="232741"/>
                </a:cubicBezTo>
                <a:cubicBezTo>
                  <a:pt x="5541" y="229883"/>
                  <a:pt x="3392" y="225596"/>
                  <a:pt x="3392" y="221309"/>
                </a:cubicBezTo>
                <a:cubicBezTo>
                  <a:pt x="3392" y="217022"/>
                  <a:pt x="5541" y="213450"/>
                  <a:pt x="8406" y="210592"/>
                </a:cubicBezTo>
                <a:cubicBezTo>
                  <a:pt x="8406" y="210592"/>
                  <a:pt x="8406" y="210592"/>
                  <a:pt x="214696" y="4823"/>
                </a:cubicBezTo>
                <a:cubicBezTo>
                  <a:pt x="217562" y="1608"/>
                  <a:pt x="221501" y="0"/>
                  <a:pt x="225530"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108821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2"/>
            </p:custDataLst>
          </p:nvPr>
        </p:nvGraphicFramePr>
        <p:xfrm>
          <a:off x="-379411" y="1591"/>
          <a:ext cx="1587" cy="1587"/>
        </p:xfrm>
        <a:graphic>
          <a:graphicData uri="http://schemas.openxmlformats.org/presentationml/2006/ole">
            <mc:AlternateContent xmlns:mc="http://schemas.openxmlformats.org/markup-compatibility/2006">
              <mc:Choice xmlns:v="urn:schemas-microsoft-com:vml" Requires="v">
                <p:oleObj spid="_x0000_s48135" name="think-cell Folie" r:id="rId6" imgW="0" imgH="0" progId="TCLayout.ActiveDocument.1">
                  <p:embed/>
                </p:oleObj>
              </mc:Choice>
              <mc:Fallback>
                <p:oleObj name="think-cell Folie" r:id="rId6" imgW="0" imgH="0" progId="TCLayout.ActiveDocument.1">
                  <p:embed/>
                  <p:pic>
                    <p:nvPicPr>
                      <p:cNvPr id="58" name="Object 57" hidden="1"/>
                      <p:cNvPicPr/>
                      <p:nvPr/>
                    </p:nvPicPr>
                    <p:blipFill>
                      <a:blip r:embed="rId7"/>
                      <a:stretch>
                        <a:fillRect/>
                      </a:stretch>
                    </p:blipFill>
                    <p:spPr>
                      <a:xfrm>
                        <a:off x="-379411" y="1591"/>
                        <a:ext cx="1587" cy="1587"/>
                      </a:xfrm>
                      <a:prstGeom prst="rect">
                        <a:avLst/>
                      </a:prstGeom>
                    </p:spPr>
                  </p:pic>
                </p:oleObj>
              </mc:Fallback>
            </mc:AlternateContent>
          </a:graphicData>
        </a:graphic>
      </p:graphicFrame>
      <p:sp>
        <p:nvSpPr>
          <p:cNvPr id="9" name="Rechteck 8" hidden="1"/>
          <p:cNvSpPr/>
          <p:nvPr>
            <p:custDataLst>
              <p:tags r:id="rId3"/>
            </p:custDataLst>
          </p:nvPr>
        </p:nvSpPr>
        <p:spPr>
          <a:xfrm>
            <a:off x="-152400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kumimoji="0" lang="en-US" sz="2400" u="none" strike="noStrike" kern="1200" cap="none" spc="0" normalizeH="0" noProof="0">
              <a:ln>
                <a:noFill/>
              </a:ln>
              <a:solidFill>
                <a:srgbClr val="FFFFFF"/>
              </a:solidFill>
              <a:effectLst/>
              <a:uLnTx/>
              <a:uFillTx/>
              <a:latin typeface="Trebuchet MS" panose="020B0603020202020204" pitchFamily="34" charset="0"/>
              <a:ea typeface="+mj-ea"/>
              <a:cs typeface="Calibri" panose="020F0502020204030204" pitchFamily="34" charset="0"/>
              <a:sym typeface="Trebuchet MS" panose="020B0603020202020204" pitchFamily="34" charset="0"/>
            </a:endParaRPr>
          </a:p>
        </p:txBody>
      </p:sp>
      <p:sp>
        <p:nvSpPr>
          <p:cNvPr id="150" name="Rechteck 149"/>
          <p:cNvSpPr/>
          <p:nvPr/>
        </p:nvSpPr>
        <p:spPr>
          <a:xfrm>
            <a:off x="5591201" y="1743560"/>
            <a:ext cx="1761305" cy="360850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grpSp>
        <p:nvGrpSpPr>
          <p:cNvPr id="34" name="Gruppieren 33"/>
          <p:cNvGrpSpPr/>
          <p:nvPr/>
        </p:nvGrpSpPr>
        <p:grpSpPr>
          <a:xfrm>
            <a:off x="618232" y="6197906"/>
            <a:ext cx="3243936" cy="369332"/>
            <a:chOff x="618232" y="6105456"/>
            <a:chExt cx="3243936" cy="369332"/>
          </a:xfrm>
        </p:grpSpPr>
        <p:sp>
          <p:nvSpPr>
            <p:cNvPr id="30" name="AutoShape 24"/>
            <p:cNvSpPr>
              <a:spLocks noChangeArrowheads="1"/>
            </p:cNvSpPr>
            <p:nvPr/>
          </p:nvSpPr>
          <p:spPr bwMode="auto">
            <a:xfrm>
              <a:off x="618232" y="6225948"/>
              <a:ext cx="457121" cy="108000"/>
            </a:xfrm>
            <a:prstGeom prst="chevron">
              <a:avLst>
                <a:gd name="adj" fmla="val 12004"/>
              </a:avLst>
            </a:prstGeom>
            <a:solidFill>
              <a:srgbClr val="FFD500"/>
            </a:solidFill>
            <a:ln w="12700" algn="ctr">
              <a:noFill/>
              <a:miter lim="800000"/>
            </a:ln>
          </p:spPr>
          <p:txBody>
            <a:bodyPr wrap="non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31" name="Rectangle 5"/>
            <p:cNvSpPr>
              <a:spLocks noChangeArrowheads="1"/>
            </p:cNvSpPr>
            <p:nvPr/>
          </p:nvSpPr>
          <p:spPr bwMode="auto">
            <a:xfrm>
              <a:off x="1121061" y="6105456"/>
              <a:ext cx="2741107" cy="369332"/>
            </a:xfrm>
            <a:prstGeom prst="rect">
              <a:avLst/>
            </a:prstGeom>
            <a:noFill/>
            <a:ln w="9525">
              <a:noFill/>
              <a:miter lim="800000"/>
            </a:ln>
          </p:spPr>
          <p:txBody>
            <a:bodyPr lIns="0" tIns="0" rIns="0" bIns="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Element of </a:t>
              </a:r>
              <a:r>
                <a:rPr kumimoji="0" lang="en-US" sz="800" b="0" i="0" u="none" strike="noStrike" kern="1200" cap="none" spc="0" normalizeH="0" baseline="0" noProof="0" dirty="0" err="1">
                  <a:ln>
                    <a:noFill/>
                  </a:ln>
                  <a:solidFill>
                    <a:srgbClr val="000000"/>
                  </a:solidFill>
                  <a:effectLst/>
                  <a:uLnTx/>
                  <a:uFillTx/>
                  <a:ea typeface="+mn-ea"/>
                  <a:cs typeface="+mn-cs"/>
                </a:rPr>
                <a:t>Kompass</a:t>
              </a:r>
              <a:r>
                <a:rPr kumimoji="0" lang="en-US" sz="800" b="0" i="0" u="none" strike="noStrike" kern="1200" cap="none" spc="0" normalizeH="0" baseline="0" noProof="0" dirty="0">
                  <a:ln>
                    <a:noFill/>
                  </a:ln>
                  <a:solidFill>
                    <a:srgbClr val="000000"/>
                  </a:solidFill>
                  <a:effectLst/>
                  <a:uLnTx/>
                  <a:uFillTx/>
                  <a:ea typeface="+mn-ea"/>
                  <a:cs typeface="+mn-cs"/>
                </a:rPr>
                <a:t> program for refugees</a:t>
              </a:r>
            </a:p>
          </p:txBody>
        </p:sp>
      </p:grpSp>
      <p:sp>
        <p:nvSpPr>
          <p:cNvPr id="15" name="Rectangle 44"/>
          <p:cNvSpPr>
            <a:spLocks noChangeArrowheads="1"/>
          </p:cNvSpPr>
          <p:nvPr/>
        </p:nvSpPr>
        <p:spPr bwMode="gray">
          <a:xfrm>
            <a:off x="670423" y="1746998"/>
            <a:ext cx="1511143" cy="213573"/>
          </a:xfrm>
          <a:prstGeom prst="rect">
            <a:avLst/>
          </a:prstGeom>
          <a:noFill/>
          <a:ln w="9525" algn="ctr">
            <a:noFill/>
            <a:miter lim="800000"/>
          </a:ln>
        </p:spPr>
        <p:txBody>
          <a:bodyPr lIns="0" tIns="0" rIns="0" bIns="0">
            <a:spAutoFit/>
          </a:bodyPr>
          <a:lstStyle/>
          <a:p>
            <a:pPr marL="85723" marR="0" lvl="0" indent="-85723" algn="ctr" defTabSz="914400" rtl="0" eaLnBrk="1" fontAlgn="auto" latinLnBrk="0" hangingPunct="1">
              <a:lnSpc>
                <a:spcPct val="100000"/>
              </a:lnSpc>
              <a:spcBef>
                <a:spcPct val="0"/>
              </a:spcBef>
              <a:spcAft>
                <a:spcPct val="0"/>
              </a:spcAft>
              <a:buClr>
                <a:srgbClr val="0093D3"/>
              </a:buClr>
              <a:buSzTx/>
              <a:buFontTx/>
              <a:buNone/>
              <a:defRPr b="0" i="0"/>
            </a:pPr>
            <a:r>
              <a:rPr kumimoji="0" lang="en-US" sz="1400" b="0" i="1" u="none" strike="noStrike" kern="1200" cap="none" spc="0" normalizeH="0" baseline="0" noProof="0" dirty="0">
                <a:ln>
                  <a:noFill/>
                </a:ln>
                <a:solidFill>
                  <a:srgbClr val="878787"/>
                </a:solidFill>
                <a:effectLst/>
                <a:uLnTx/>
                <a:uFillTx/>
                <a:ea typeface="+mn-ea"/>
                <a:cs typeface="+mn-cs"/>
              </a:rPr>
              <a:t>2 weeks*</a:t>
            </a:r>
          </a:p>
        </p:txBody>
      </p:sp>
      <p:sp>
        <p:nvSpPr>
          <p:cNvPr id="16" name="Rectangle 45"/>
          <p:cNvSpPr>
            <a:spLocks noChangeArrowheads="1"/>
          </p:cNvSpPr>
          <p:nvPr/>
        </p:nvSpPr>
        <p:spPr bwMode="gray">
          <a:xfrm>
            <a:off x="2342035" y="1761747"/>
            <a:ext cx="1331034" cy="213573"/>
          </a:xfrm>
          <a:prstGeom prst="rect">
            <a:avLst/>
          </a:prstGeom>
          <a:noFill/>
          <a:ln w="9525" algn="ctr">
            <a:noFill/>
            <a:miter lim="800000"/>
          </a:ln>
        </p:spPr>
        <p:txBody>
          <a:bodyPr wrap="square" lIns="0" tIns="0" rIns="0" bIns="0">
            <a:spAutoFit/>
          </a:bodyPr>
          <a:lstStyle/>
          <a:p>
            <a:pPr marL="85723" marR="0" lvl="0" indent="-85723" algn="ctr" defTabSz="914400" rtl="0" eaLnBrk="1" fontAlgn="auto" latinLnBrk="0" hangingPunct="1">
              <a:lnSpc>
                <a:spcPct val="100000"/>
              </a:lnSpc>
              <a:spcBef>
                <a:spcPct val="0"/>
              </a:spcBef>
              <a:spcAft>
                <a:spcPct val="0"/>
              </a:spcAft>
              <a:buClr>
                <a:srgbClr val="0093D3"/>
              </a:buClr>
              <a:buSzTx/>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 6 weeks</a:t>
            </a:r>
          </a:p>
        </p:txBody>
      </p:sp>
      <p:sp>
        <p:nvSpPr>
          <p:cNvPr id="18" name="Rectangle 47"/>
          <p:cNvSpPr>
            <a:spLocks noChangeArrowheads="1"/>
          </p:cNvSpPr>
          <p:nvPr/>
        </p:nvSpPr>
        <p:spPr bwMode="gray">
          <a:xfrm>
            <a:off x="5663348" y="1732250"/>
            <a:ext cx="1509634" cy="213573"/>
          </a:xfrm>
          <a:prstGeom prst="rect">
            <a:avLst/>
          </a:prstGeom>
          <a:noFill/>
          <a:ln w="9525" algn="ctr">
            <a:noFill/>
            <a:miter lim="800000"/>
          </a:ln>
        </p:spPr>
        <p:txBody>
          <a:bodyPr lIns="0" tIns="0" rIns="0" bIns="0">
            <a:spAutoFit/>
          </a:bodyPr>
          <a:lstStyle/>
          <a:p>
            <a:pPr marL="85723" marR="0" lvl="0" indent="-85723" algn="ctr" defTabSz="914400" rtl="0" eaLnBrk="1" fontAlgn="auto" latinLnBrk="0" hangingPunct="1">
              <a:lnSpc>
                <a:spcPct val="100000"/>
              </a:lnSpc>
              <a:spcBef>
                <a:spcPct val="0"/>
              </a:spcBef>
              <a:spcAft>
                <a:spcPct val="0"/>
              </a:spcAft>
              <a:buClr>
                <a:srgbClr val="0093D3"/>
              </a:buClr>
              <a:buSzTx/>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+6 months</a:t>
            </a:r>
          </a:p>
        </p:txBody>
      </p:sp>
      <p:sp>
        <p:nvSpPr>
          <p:cNvPr id="20" name="Rectangle 46"/>
          <p:cNvSpPr>
            <a:spLocks noChangeArrowheads="1"/>
          </p:cNvSpPr>
          <p:nvPr/>
        </p:nvSpPr>
        <p:spPr bwMode="gray">
          <a:xfrm>
            <a:off x="3951408" y="1746999"/>
            <a:ext cx="1390512" cy="213573"/>
          </a:xfrm>
          <a:prstGeom prst="rect">
            <a:avLst/>
          </a:prstGeom>
          <a:noFill/>
          <a:ln w="9525" algn="ctr">
            <a:noFill/>
            <a:miter lim="800000"/>
          </a:ln>
        </p:spPr>
        <p:txBody>
          <a:bodyPr wrap="square" lIns="0" tIns="0" rIns="0" bIns="0">
            <a:spAutoFit/>
          </a:bodyPr>
          <a:lstStyle/>
          <a:p>
            <a:pPr marL="85723" marR="0" lvl="0" indent="-85723" algn="ctr" defTabSz="914400" rtl="0" eaLnBrk="1" fontAlgn="auto" latinLnBrk="0" hangingPunct="1">
              <a:lnSpc>
                <a:spcPct val="100000"/>
              </a:lnSpc>
              <a:spcBef>
                <a:spcPct val="0"/>
              </a:spcBef>
              <a:spcAft>
                <a:spcPct val="0"/>
              </a:spcAft>
              <a:buClr>
                <a:srgbClr val="0093D3"/>
              </a:buClr>
              <a:buSzTx/>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 17 weeks</a:t>
            </a:r>
          </a:p>
        </p:txBody>
      </p:sp>
      <p:sp>
        <p:nvSpPr>
          <p:cNvPr id="109" name="Rectangle 46"/>
          <p:cNvSpPr>
            <a:spLocks noChangeArrowheads="1"/>
          </p:cNvSpPr>
          <p:nvPr/>
        </p:nvSpPr>
        <p:spPr bwMode="gray">
          <a:xfrm>
            <a:off x="7369883" y="1733057"/>
            <a:ext cx="1511142" cy="213573"/>
          </a:xfrm>
          <a:prstGeom prst="rect">
            <a:avLst/>
          </a:prstGeom>
          <a:noFill/>
          <a:ln w="9525" algn="ctr">
            <a:noFill/>
            <a:miter lim="800000"/>
          </a:ln>
        </p:spPr>
        <p:txBody>
          <a:bodyPr lIns="0" tIns="0" rIns="0" bIns="0">
            <a:spAutoFit/>
          </a:bodyPr>
          <a:lstStyle/>
          <a:p>
            <a:pPr marL="85723" marR="0" lvl="0" indent="-85723" algn="ctr" defTabSz="914400" rtl="0" eaLnBrk="1" fontAlgn="auto" latinLnBrk="0" hangingPunct="1">
              <a:lnSpc>
                <a:spcPct val="100000"/>
              </a:lnSpc>
              <a:spcBef>
                <a:spcPct val="0"/>
              </a:spcBef>
              <a:spcAft>
                <a:spcPct val="0"/>
              </a:spcAft>
              <a:buClr>
                <a:srgbClr val="0093D3"/>
              </a:buClr>
              <a:buSzTx/>
              <a:buFontTx/>
              <a:buNone/>
              <a:defRPr b="0" i="0"/>
            </a:pPr>
            <a:r>
              <a:rPr kumimoji="0" lang="en-US" sz="1400" b="0" i="1" u="none" strike="noStrike" kern="1200" cap="none" spc="0" normalizeH="0" baseline="0" noProof="0" dirty="0">
                <a:ln>
                  <a:noFill/>
                </a:ln>
                <a:solidFill>
                  <a:srgbClr val="878787"/>
                </a:solidFill>
                <a:effectLst/>
                <a:uLnTx/>
                <a:uFillTx/>
                <a:ea typeface="+mn-ea"/>
                <a:cs typeface="+mn-cs"/>
              </a:rPr>
              <a:t>Approx. 3 years</a:t>
            </a:r>
          </a:p>
        </p:txBody>
      </p:sp>
      <p:grpSp>
        <p:nvGrpSpPr>
          <p:cNvPr id="26" name="Gruppieren 25"/>
          <p:cNvGrpSpPr/>
          <p:nvPr/>
        </p:nvGrpSpPr>
        <p:grpSpPr>
          <a:xfrm>
            <a:off x="568620" y="2053532"/>
            <a:ext cx="1670047" cy="3241101"/>
            <a:chOff x="568620" y="2053532"/>
            <a:chExt cx="1670047" cy="3241101"/>
          </a:xfrm>
        </p:grpSpPr>
        <p:sp>
          <p:nvSpPr>
            <p:cNvPr id="6" name="AutoShape 23"/>
            <p:cNvSpPr>
              <a:spLocks noChangeArrowheads="1"/>
            </p:cNvSpPr>
            <p:nvPr/>
          </p:nvSpPr>
          <p:spPr bwMode="auto">
            <a:xfrm>
              <a:off x="618667" y="2053532"/>
              <a:ext cx="1620000" cy="679628"/>
            </a:xfrm>
            <a:prstGeom prst="chevron">
              <a:avLst>
                <a:gd name="adj" fmla="val 12004"/>
              </a:avLst>
            </a:prstGeom>
            <a:solidFill>
              <a:srgbClr val="0088C2"/>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FFFFFF"/>
                  </a:solidFill>
                  <a:effectLst/>
                  <a:uLnTx/>
                  <a:uFillTx/>
                  <a:ea typeface="+mn-ea"/>
                  <a:cs typeface="+mn-cs"/>
                </a:rPr>
                <a:t>Introduction/</a:t>
              </a:r>
              <a:br>
                <a:rPr kumimoji="0" lang="en-US" sz="1400" b="0" i="0" u="none" strike="noStrike" kern="1200" cap="none" spc="0" normalizeH="0" baseline="0" noProof="0" dirty="0">
                  <a:ln>
                    <a:noFill/>
                  </a:ln>
                  <a:solidFill>
                    <a:srgbClr val="FFFFFF"/>
                  </a:solidFill>
                  <a:effectLst/>
                  <a:uLnTx/>
                  <a:uFillTx/>
                  <a:ea typeface="+mn-ea"/>
                  <a:cs typeface="+mn-cs"/>
                </a:rPr>
              </a:br>
              <a:r>
                <a:rPr kumimoji="0" lang="en-US" sz="1400" b="0" i="0" u="none" strike="noStrike" kern="1200" cap="none" spc="0" normalizeH="0" baseline="0" noProof="0" dirty="0">
                  <a:ln>
                    <a:noFill/>
                  </a:ln>
                  <a:solidFill>
                    <a:srgbClr val="FFFFFF"/>
                  </a:solidFill>
                  <a:effectLst/>
                  <a:uLnTx/>
                  <a:uFillTx/>
                  <a:ea typeface="+mn-ea"/>
                  <a:cs typeface="+mn-cs"/>
                </a:rPr>
                <a:t>admission</a:t>
              </a:r>
            </a:p>
          </p:txBody>
        </p:sp>
        <p:sp>
          <p:nvSpPr>
            <p:cNvPr id="38" name="AutoShape 51"/>
            <p:cNvSpPr>
              <a:spLocks noChangeArrowheads="1"/>
            </p:cNvSpPr>
            <p:nvPr/>
          </p:nvSpPr>
          <p:spPr bwMode="auto">
            <a:xfrm>
              <a:off x="907606" y="4004473"/>
              <a:ext cx="1037181" cy="759353"/>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Motivation check and creating the participant groups</a:t>
              </a:r>
              <a:r>
                <a:rPr kumimoji="0" lang="en-US" sz="800" b="0" i="0" u="none" strike="noStrike" kern="1200" cap="none" spc="0" normalizeH="0" baseline="0" noProof="0" dirty="0">
                  <a:ln>
                    <a:noFill/>
                  </a:ln>
                  <a:solidFill>
                    <a:srgbClr val="000000"/>
                  </a:solidFill>
                  <a:effectLst/>
                  <a:uLnTx/>
                  <a:uFillTx/>
                  <a:ea typeface="+mn-ea"/>
                  <a:cs typeface="+mn-cs"/>
                </a:rPr>
                <a:t> </a:t>
              </a:r>
            </a:p>
          </p:txBody>
        </p:sp>
        <p:cxnSp>
          <p:nvCxnSpPr>
            <p:cNvPr id="60" name="Straight Connector 59"/>
            <p:cNvCxnSpPr/>
            <p:nvPr/>
          </p:nvCxnSpPr>
          <p:spPr>
            <a:xfrm>
              <a:off x="609315" y="2700786"/>
              <a:ext cx="9352" cy="2593847"/>
            </a:xfrm>
            <a:prstGeom prst="line">
              <a:avLst/>
            </a:prstGeom>
            <a:ln w="12700" cap="rnd" cmpd="sng" algn="ctr">
              <a:solidFill>
                <a:srgbClr val="F1882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bcgIcons_Handshake">
              <a:extLst>
                <a:ext uri="{FF2B5EF4-FFF2-40B4-BE49-F238E27FC236}">
                  <a16:creationId xmlns:a16="http://schemas.microsoft.com/office/drawing/2014/main" id="{D893BADC-A732-41E8-8249-D660E2FAAB73}"/>
                </a:ext>
              </a:extLst>
            </p:cNvPr>
            <p:cNvGrpSpPr>
              <a:grpSpLocks noChangeAspect="1"/>
            </p:cNvGrpSpPr>
            <p:nvPr/>
          </p:nvGrpSpPr>
          <p:grpSpPr>
            <a:xfrm>
              <a:off x="926464" y="3141947"/>
              <a:ext cx="788413" cy="789144"/>
              <a:chOff x="1682" y="0"/>
              <a:chExt cx="4316" cy="4320"/>
            </a:xfrm>
          </p:grpSpPr>
          <p:sp>
            <p:nvSpPr>
              <p:cNvPr id="89" name="AutoShape 3">
                <a:extLst>
                  <a:ext uri="{FF2B5EF4-FFF2-40B4-BE49-F238E27FC236}">
                    <a16:creationId xmlns:a16="http://schemas.microsoft.com/office/drawing/2014/main" id="{FDA3489F-1C07-4F67-9645-357FDA317B23}"/>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0" name="Freeform 5">
                <a:extLst>
                  <a:ext uri="{FF2B5EF4-FFF2-40B4-BE49-F238E27FC236}">
                    <a16:creationId xmlns:a16="http://schemas.microsoft.com/office/drawing/2014/main" id="{635C37A3-4872-4D68-B937-AF240485678A}"/>
                  </a:ext>
                </a:extLst>
              </p:cNvPr>
              <p:cNvSpPr>
                <a:spLocks noEditPoints="1"/>
              </p:cNvSpPr>
              <p:nvPr/>
            </p:nvSpPr>
            <p:spPr bwMode="auto">
              <a:xfrm>
                <a:off x="2699" y="763"/>
                <a:ext cx="2730" cy="2428"/>
              </a:xfrm>
              <a:custGeom>
                <a:avLst/>
                <a:gdLst>
                  <a:gd name="T0" fmla="*/ 182 w 1457"/>
                  <a:gd name="T1" fmla="*/ 441 h 1295"/>
                  <a:gd name="T2" fmla="*/ 163 w 1457"/>
                  <a:gd name="T3" fmla="*/ 326 h 1295"/>
                  <a:gd name="T4" fmla="*/ 724 w 1457"/>
                  <a:gd name="T5" fmla="*/ 120 h 1295"/>
                  <a:gd name="T6" fmla="*/ 1145 w 1457"/>
                  <a:gd name="T7" fmla="*/ 295 h 1295"/>
                  <a:gd name="T8" fmla="*/ 1419 w 1457"/>
                  <a:gd name="T9" fmla="*/ 153 h 1295"/>
                  <a:gd name="T10" fmla="*/ 1457 w 1457"/>
                  <a:gd name="T11" fmla="*/ 172 h 1295"/>
                  <a:gd name="T12" fmla="*/ 1457 w 1457"/>
                  <a:gd name="T13" fmla="*/ 660 h 1295"/>
                  <a:gd name="T14" fmla="*/ 1449 w 1457"/>
                  <a:gd name="T15" fmla="*/ 672 h 1295"/>
                  <a:gd name="T16" fmla="*/ 1275 w 1457"/>
                  <a:gd name="T17" fmla="*/ 716 h 1295"/>
                  <a:gd name="T18" fmla="*/ 1263 w 1457"/>
                  <a:gd name="T19" fmla="*/ 715 h 1295"/>
                  <a:gd name="T20" fmla="*/ 668 w 1457"/>
                  <a:gd name="T21" fmla="*/ 358 h 1295"/>
                  <a:gd name="T22" fmla="*/ 462 w 1457"/>
                  <a:gd name="T23" fmla="*/ 341 h 1295"/>
                  <a:gd name="T24" fmla="*/ 421 w 1457"/>
                  <a:gd name="T25" fmla="*/ 361 h 1295"/>
                  <a:gd name="T26" fmla="*/ 182 w 1457"/>
                  <a:gd name="T27" fmla="*/ 441 h 1295"/>
                  <a:gd name="T28" fmla="*/ 592 w 1457"/>
                  <a:gd name="T29" fmla="*/ 1039 h 1295"/>
                  <a:gd name="T30" fmla="*/ 528 w 1457"/>
                  <a:gd name="T31" fmla="*/ 1079 h 1295"/>
                  <a:gd name="T32" fmla="*/ 472 w 1457"/>
                  <a:gd name="T33" fmla="*/ 1191 h 1295"/>
                  <a:gd name="T34" fmla="*/ 505 w 1457"/>
                  <a:gd name="T35" fmla="*/ 1287 h 1295"/>
                  <a:gd name="T36" fmla="*/ 505 w 1457"/>
                  <a:gd name="T37" fmla="*/ 1287 h 1295"/>
                  <a:gd name="T38" fmla="*/ 536 w 1457"/>
                  <a:gd name="T39" fmla="*/ 1295 h 1295"/>
                  <a:gd name="T40" fmla="*/ 601 w 1457"/>
                  <a:gd name="T41" fmla="*/ 1255 h 1295"/>
                  <a:gd name="T42" fmla="*/ 657 w 1457"/>
                  <a:gd name="T43" fmla="*/ 1143 h 1295"/>
                  <a:gd name="T44" fmla="*/ 624 w 1457"/>
                  <a:gd name="T45" fmla="*/ 1046 h 1295"/>
                  <a:gd name="T46" fmla="*/ 592 w 1457"/>
                  <a:gd name="T47" fmla="*/ 1039 h 1295"/>
                  <a:gd name="T48" fmla="*/ 462 w 1457"/>
                  <a:gd name="T49" fmla="*/ 901 h 1295"/>
                  <a:gd name="T50" fmla="*/ 397 w 1457"/>
                  <a:gd name="T51" fmla="*/ 941 h 1295"/>
                  <a:gd name="T52" fmla="*/ 307 w 1457"/>
                  <a:gd name="T53" fmla="*/ 1123 h 1295"/>
                  <a:gd name="T54" fmla="*/ 339 w 1457"/>
                  <a:gd name="T55" fmla="*/ 1219 h 1295"/>
                  <a:gd name="T56" fmla="*/ 339 w 1457"/>
                  <a:gd name="T57" fmla="*/ 1219 h 1295"/>
                  <a:gd name="T58" fmla="*/ 371 w 1457"/>
                  <a:gd name="T59" fmla="*/ 1227 h 1295"/>
                  <a:gd name="T60" fmla="*/ 435 w 1457"/>
                  <a:gd name="T61" fmla="*/ 1187 h 1295"/>
                  <a:gd name="T62" fmla="*/ 526 w 1457"/>
                  <a:gd name="T63" fmla="*/ 1005 h 1295"/>
                  <a:gd name="T64" fmla="*/ 493 w 1457"/>
                  <a:gd name="T65" fmla="*/ 909 h 1295"/>
                  <a:gd name="T66" fmla="*/ 493 w 1457"/>
                  <a:gd name="T67" fmla="*/ 909 h 1295"/>
                  <a:gd name="T68" fmla="*/ 462 w 1457"/>
                  <a:gd name="T69" fmla="*/ 901 h 1295"/>
                  <a:gd name="T70" fmla="*/ 298 w 1457"/>
                  <a:gd name="T71" fmla="*/ 829 h 1295"/>
                  <a:gd name="T72" fmla="*/ 233 w 1457"/>
                  <a:gd name="T73" fmla="*/ 869 h 1295"/>
                  <a:gd name="T74" fmla="*/ 150 w 1457"/>
                  <a:gd name="T75" fmla="*/ 1036 h 1295"/>
                  <a:gd name="T76" fmla="*/ 183 w 1457"/>
                  <a:gd name="T77" fmla="*/ 1132 h 1295"/>
                  <a:gd name="T78" fmla="*/ 215 w 1457"/>
                  <a:gd name="T79" fmla="*/ 1140 h 1295"/>
                  <a:gd name="T80" fmla="*/ 279 w 1457"/>
                  <a:gd name="T81" fmla="*/ 1100 h 1295"/>
                  <a:gd name="T82" fmla="*/ 362 w 1457"/>
                  <a:gd name="T83" fmla="*/ 933 h 1295"/>
                  <a:gd name="T84" fmla="*/ 330 w 1457"/>
                  <a:gd name="T85" fmla="*/ 837 h 1295"/>
                  <a:gd name="T86" fmla="*/ 330 w 1457"/>
                  <a:gd name="T87" fmla="*/ 837 h 1295"/>
                  <a:gd name="T88" fmla="*/ 298 w 1457"/>
                  <a:gd name="T89" fmla="*/ 829 h 1295"/>
                  <a:gd name="T90" fmla="*/ 131 w 1457"/>
                  <a:gd name="T91" fmla="*/ 762 h 1295"/>
                  <a:gd name="T92" fmla="*/ 66 w 1457"/>
                  <a:gd name="T93" fmla="*/ 802 h 1295"/>
                  <a:gd name="T94" fmla="*/ 18 w 1457"/>
                  <a:gd name="T95" fmla="*/ 900 h 1295"/>
                  <a:gd name="T96" fmla="*/ 50 w 1457"/>
                  <a:gd name="T97" fmla="*/ 996 h 1295"/>
                  <a:gd name="T98" fmla="*/ 82 w 1457"/>
                  <a:gd name="T99" fmla="*/ 1004 h 1295"/>
                  <a:gd name="T100" fmla="*/ 146 w 1457"/>
                  <a:gd name="T101" fmla="*/ 964 h 1295"/>
                  <a:gd name="T102" fmla="*/ 195 w 1457"/>
                  <a:gd name="T103" fmla="*/ 866 h 1295"/>
                  <a:gd name="T104" fmla="*/ 162 w 1457"/>
                  <a:gd name="T105" fmla="*/ 770 h 1295"/>
                  <a:gd name="T106" fmla="*/ 131 w 1457"/>
                  <a:gd name="T107" fmla="*/ 76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7" h="1295">
                    <a:moveTo>
                      <a:pt x="182" y="441"/>
                    </a:moveTo>
                    <a:cubicBezTo>
                      <a:pt x="138" y="419"/>
                      <a:pt x="128" y="361"/>
                      <a:pt x="163" y="326"/>
                    </a:cubicBezTo>
                    <a:cubicBezTo>
                      <a:pt x="484" y="0"/>
                      <a:pt x="654" y="98"/>
                      <a:pt x="724" y="120"/>
                    </a:cubicBezTo>
                    <a:cubicBezTo>
                      <a:pt x="823" y="149"/>
                      <a:pt x="1071" y="278"/>
                      <a:pt x="1145" y="295"/>
                    </a:cubicBezTo>
                    <a:cubicBezTo>
                      <a:pt x="1199" y="308"/>
                      <a:pt x="1348" y="206"/>
                      <a:pt x="1419" y="153"/>
                    </a:cubicBezTo>
                    <a:cubicBezTo>
                      <a:pt x="1435" y="142"/>
                      <a:pt x="1457" y="153"/>
                      <a:pt x="1457" y="172"/>
                    </a:cubicBezTo>
                    <a:cubicBezTo>
                      <a:pt x="1457" y="172"/>
                      <a:pt x="1457" y="172"/>
                      <a:pt x="1457" y="660"/>
                    </a:cubicBezTo>
                    <a:cubicBezTo>
                      <a:pt x="1457" y="666"/>
                      <a:pt x="1454" y="670"/>
                      <a:pt x="1449" y="672"/>
                    </a:cubicBezTo>
                    <a:cubicBezTo>
                      <a:pt x="1449" y="672"/>
                      <a:pt x="1449" y="672"/>
                      <a:pt x="1275" y="716"/>
                    </a:cubicBezTo>
                    <a:cubicBezTo>
                      <a:pt x="1271" y="718"/>
                      <a:pt x="1266" y="717"/>
                      <a:pt x="1263" y="715"/>
                    </a:cubicBezTo>
                    <a:cubicBezTo>
                      <a:pt x="1207" y="679"/>
                      <a:pt x="737" y="382"/>
                      <a:pt x="668" y="358"/>
                    </a:cubicBezTo>
                    <a:cubicBezTo>
                      <a:pt x="614" y="338"/>
                      <a:pt x="510" y="340"/>
                      <a:pt x="462" y="341"/>
                    </a:cubicBezTo>
                    <a:cubicBezTo>
                      <a:pt x="446" y="342"/>
                      <a:pt x="431" y="349"/>
                      <a:pt x="421" y="361"/>
                    </a:cubicBezTo>
                    <a:cubicBezTo>
                      <a:pt x="320" y="472"/>
                      <a:pt x="237" y="468"/>
                      <a:pt x="182" y="441"/>
                    </a:cubicBezTo>
                    <a:close/>
                    <a:moveTo>
                      <a:pt x="592" y="1039"/>
                    </a:moveTo>
                    <a:cubicBezTo>
                      <a:pt x="566" y="1039"/>
                      <a:pt x="541" y="1054"/>
                      <a:pt x="528" y="1079"/>
                    </a:cubicBezTo>
                    <a:cubicBezTo>
                      <a:pt x="472" y="1191"/>
                      <a:pt x="472" y="1191"/>
                      <a:pt x="472" y="1191"/>
                    </a:cubicBezTo>
                    <a:cubicBezTo>
                      <a:pt x="455" y="1227"/>
                      <a:pt x="469" y="1270"/>
                      <a:pt x="505" y="1287"/>
                    </a:cubicBezTo>
                    <a:cubicBezTo>
                      <a:pt x="505" y="1287"/>
                      <a:pt x="505" y="1287"/>
                      <a:pt x="505" y="1287"/>
                    </a:cubicBezTo>
                    <a:cubicBezTo>
                      <a:pt x="515" y="1292"/>
                      <a:pt x="526" y="1295"/>
                      <a:pt x="536" y="1295"/>
                    </a:cubicBezTo>
                    <a:cubicBezTo>
                      <a:pt x="563" y="1295"/>
                      <a:pt x="588" y="1280"/>
                      <a:pt x="601" y="1255"/>
                    </a:cubicBezTo>
                    <a:cubicBezTo>
                      <a:pt x="657" y="1143"/>
                      <a:pt x="657" y="1143"/>
                      <a:pt x="657" y="1143"/>
                    </a:cubicBezTo>
                    <a:cubicBezTo>
                      <a:pt x="674" y="1107"/>
                      <a:pt x="660" y="1064"/>
                      <a:pt x="624" y="1046"/>
                    </a:cubicBezTo>
                    <a:cubicBezTo>
                      <a:pt x="614" y="1041"/>
                      <a:pt x="603" y="1039"/>
                      <a:pt x="592" y="1039"/>
                    </a:cubicBezTo>
                    <a:moveTo>
                      <a:pt x="462" y="901"/>
                    </a:moveTo>
                    <a:cubicBezTo>
                      <a:pt x="435" y="901"/>
                      <a:pt x="410" y="916"/>
                      <a:pt x="397" y="941"/>
                    </a:cubicBezTo>
                    <a:cubicBezTo>
                      <a:pt x="307" y="1123"/>
                      <a:pt x="307" y="1123"/>
                      <a:pt x="307" y="1123"/>
                    </a:cubicBezTo>
                    <a:cubicBezTo>
                      <a:pt x="289" y="1159"/>
                      <a:pt x="304" y="1202"/>
                      <a:pt x="339" y="1219"/>
                    </a:cubicBezTo>
                    <a:cubicBezTo>
                      <a:pt x="339" y="1219"/>
                      <a:pt x="339" y="1219"/>
                      <a:pt x="339" y="1219"/>
                    </a:cubicBezTo>
                    <a:cubicBezTo>
                      <a:pt x="350" y="1224"/>
                      <a:pt x="360" y="1227"/>
                      <a:pt x="371" y="1227"/>
                    </a:cubicBezTo>
                    <a:cubicBezTo>
                      <a:pt x="397" y="1227"/>
                      <a:pt x="423" y="1212"/>
                      <a:pt x="435" y="1187"/>
                    </a:cubicBezTo>
                    <a:cubicBezTo>
                      <a:pt x="526" y="1005"/>
                      <a:pt x="526" y="1005"/>
                      <a:pt x="526" y="1005"/>
                    </a:cubicBezTo>
                    <a:cubicBezTo>
                      <a:pt x="543" y="970"/>
                      <a:pt x="529" y="927"/>
                      <a:pt x="493" y="909"/>
                    </a:cubicBezTo>
                    <a:cubicBezTo>
                      <a:pt x="493" y="909"/>
                      <a:pt x="493" y="909"/>
                      <a:pt x="493" y="909"/>
                    </a:cubicBezTo>
                    <a:cubicBezTo>
                      <a:pt x="483" y="904"/>
                      <a:pt x="472" y="901"/>
                      <a:pt x="462" y="901"/>
                    </a:cubicBezTo>
                    <a:moveTo>
                      <a:pt x="298" y="829"/>
                    </a:moveTo>
                    <a:cubicBezTo>
                      <a:pt x="271" y="829"/>
                      <a:pt x="246" y="844"/>
                      <a:pt x="233" y="869"/>
                    </a:cubicBezTo>
                    <a:cubicBezTo>
                      <a:pt x="150" y="1036"/>
                      <a:pt x="150" y="1036"/>
                      <a:pt x="150" y="1036"/>
                    </a:cubicBezTo>
                    <a:cubicBezTo>
                      <a:pt x="133" y="1072"/>
                      <a:pt x="147" y="1115"/>
                      <a:pt x="183" y="1132"/>
                    </a:cubicBezTo>
                    <a:cubicBezTo>
                      <a:pt x="193" y="1138"/>
                      <a:pt x="204" y="1140"/>
                      <a:pt x="215" y="1140"/>
                    </a:cubicBezTo>
                    <a:cubicBezTo>
                      <a:pt x="241" y="1140"/>
                      <a:pt x="266" y="1125"/>
                      <a:pt x="279" y="1100"/>
                    </a:cubicBezTo>
                    <a:cubicBezTo>
                      <a:pt x="362" y="933"/>
                      <a:pt x="362" y="933"/>
                      <a:pt x="362" y="933"/>
                    </a:cubicBezTo>
                    <a:cubicBezTo>
                      <a:pt x="379" y="898"/>
                      <a:pt x="365" y="855"/>
                      <a:pt x="330" y="837"/>
                    </a:cubicBezTo>
                    <a:cubicBezTo>
                      <a:pt x="330" y="837"/>
                      <a:pt x="330" y="837"/>
                      <a:pt x="330" y="837"/>
                    </a:cubicBezTo>
                    <a:cubicBezTo>
                      <a:pt x="319" y="832"/>
                      <a:pt x="308" y="829"/>
                      <a:pt x="298" y="829"/>
                    </a:cubicBezTo>
                    <a:moveTo>
                      <a:pt x="131" y="762"/>
                    </a:moveTo>
                    <a:cubicBezTo>
                      <a:pt x="104" y="762"/>
                      <a:pt x="79" y="777"/>
                      <a:pt x="66" y="802"/>
                    </a:cubicBezTo>
                    <a:cubicBezTo>
                      <a:pt x="18" y="900"/>
                      <a:pt x="18" y="900"/>
                      <a:pt x="18" y="900"/>
                    </a:cubicBezTo>
                    <a:cubicBezTo>
                      <a:pt x="0" y="936"/>
                      <a:pt x="14" y="979"/>
                      <a:pt x="50" y="996"/>
                    </a:cubicBezTo>
                    <a:cubicBezTo>
                      <a:pt x="60" y="1002"/>
                      <a:pt x="71" y="1004"/>
                      <a:pt x="82" y="1004"/>
                    </a:cubicBezTo>
                    <a:cubicBezTo>
                      <a:pt x="108" y="1004"/>
                      <a:pt x="133" y="989"/>
                      <a:pt x="146" y="964"/>
                    </a:cubicBezTo>
                    <a:cubicBezTo>
                      <a:pt x="195" y="866"/>
                      <a:pt x="195" y="866"/>
                      <a:pt x="195" y="866"/>
                    </a:cubicBezTo>
                    <a:cubicBezTo>
                      <a:pt x="212" y="830"/>
                      <a:pt x="198" y="787"/>
                      <a:pt x="162" y="770"/>
                    </a:cubicBezTo>
                    <a:cubicBezTo>
                      <a:pt x="152" y="765"/>
                      <a:pt x="141" y="762"/>
                      <a:pt x="131" y="762"/>
                    </a:cubicBezTo>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1" name="Freeform 6">
                <a:extLst>
                  <a:ext uri="{FF2B5EF4-FFF2-40B4-BE49-F238E27FC236}">
                    <a16:creationId xmlns:a16="http://schemas.microsoft.com/office/drawing/2014/main" id="{23479137-BE96-4407-88BC-DAA4B923DFDD}"/>
                  </a:ext>
                </a:extLst>
              </p:cNvPr>
              <p:cNvSpPr>
                <a:spLocks noEditPoints="1"/>
              </p:cNvSpPr>
              <p:nvPr/>
            </p:nvSpPr>
            <p:spPr bwMode="auto">
              <a:xfrm>
                <a:off x="2251" y="921"/>
                <a:ext cx="3007" cy="2422"/>
              </a:xfrm>
              <a:custGeom>
                <a:avLst/>
                <a:gdLst>
                  <a:gd name="T0" fmla="*/ 262 w 1605"/>
                  <a:gd name="T1" fmla="*/ 725 h 1292"/>
                  <a:gd name="T2" fmla="*/ 15 w 1605"/>
                  <a:gd name="T3" fmla="*/ 587 h 1292"/>
                  <a:gd name="T4" fmla="*/ 0 w 1605"/>
                  <a:gd name="T5" fmla="*/ 37 h 1292"/>
                  <a:gd name="T6" fmla="*/ 36 w 1605"/>
                  <a:gd name="T7" fmla="*/ 0 h 1292"/>
                  <a:gd name="T8" fmla="*/ 155 w 1605"/>
                  <a:gd name="T9" fmla="*/ 96 h 1292"/>
                  <a:gd name="T10" fmla="*/ 324 w 1605"/>
                  <a:gd name="T11" fmla="*/ 190 h 1292"/>
                  <a:gd name="T12" fmla="*/ 364 w 1605"/>
                  <a:gd name="T13" fmla="*/ 178 h 1292"/>
                  <a:gd name="T14" fmla="*/ 366 w 1605"/>
                  <a:gd name="T15" fmla="*/ 207 h 1292"/>
                  <a:gd name="T16" fmla="*/ 324 w 1605"/>
                  <a:gd name="T17" fmla="*/ 226 h 1292"/>
                  <a:gd name="T18" fmla="*/ 36 w 1605"/>
                  <a:gd name="T19" fmla="*/ 36 h 1292"/>
                  <a:gd name="T20" fmla="*/ 1538 w 1605"/>
                  <a:gd name="T21" fmla="*/ 719 h 1292"/>
                  <a:gd name="T22" fmla="*/ 785 w 1605"/>
                  <a:gd name="T23" fmla="*/ 307 h 1292"/>
                  <a:gd name="T24" fmla="*/ 1544 w 1605"/>
                  <a:gd name="T25" fmla="*/ 848 h 1292"/>
                  <a:gd name="T26" fmla="*/ 1482 w 1605"/>
                  <a:gd name="T27" fmla="*/ 883 h 1292"/>
                  <a:gd name="T28" fmla="*/ 1236 w 1605"/>
                  <a:gd name="T29" fmla="*/ 747 h 1292"/>
                  <a:gd name="T30" fmla="*/ 1210 w 1605"/>
                  <a:gd name="T31" fmla="*/ 752 h 1292"/>
                  <a:gd name="T32" fmla="*/ 1380 w 1605"/>
                  <a:gd name="T33" fmla="*/ 881 h 1292"/>
                  <a:gd name="T34" fmla="*/ 1345 w 1605"/>
                  <a:gd name="T35" fmla="*/ 1015 h 1292"/>
                  <a:gd name="T36" fmla="*/ 1123 w 1605"/>
                  <a:gd name="T37" fmla="*/ 893 h 1292"/>
                  <a:gd name="T38" fmla="*/ 1098 w 1605"/>
                  <a:gd name="T39" fmla="*/ 898 h 1292"/>
                  <a:gd name="T40" fmla="*/ 1229 w 1605"/>
                  <a:gd name="T41" fmla="*/ 1002 h 1292"/>
                  <a:gd name="T42" fmla="*/ 1253 w 1605"/>
                  <a:gd name="T43" fmla="*/ 1100 h 1292"/>
                  <a:gd name="T44" fmla="*/ 1155 w 1605"/>
                  <a:gd name="T45" fmla="*/ 1124 h 1292"/>
                  <a:gd name="T46" fmla="*/ 986 w 1605"/>
                  <a:gd name="T47" fmla="*/ 1044 h 1292"/>
                  <a:gd name="T48" fmla="*/ 992 w 1605"/>
                  <a:gd name="T49" fmla="*/ 1075 h 1292"/>
                  <a:gd name="T50" fmla="*/ 1097 w 1605"/>
                  <a:gd name="T51" fmla="*/ 1222 h 1292"/>
                  <a:gd name="T52" fmla="*/ 998 w 1605"/>
                  <a:gd name="T53" fmla="*/ 1246 h 1292"/>
                  <a:gd name="T54" fmla="*/ 862 w 1605"/>
                  <a:gd name="T55" fmla="*/ 1206 h 1292"/>
                  <a:gd name="T56" fmla="*/ 1035 w 1605"/>
                  <a:gd name="T57" fmla="*/ 1292 h 1292"/>
                  <a:gd name="T58" fmla="*/ 1139 w 1605"/>
                  <a:gd name="T59" fmla="*/ 1157 h 1292"/>
                  <a:gd name="T60" fmla="*/ 1284 w 1605"/>
                  <a:gd name="T61" fmla="*/ 1119 h 1292"/>
                  <a:gd name="T62" fmla="*/ 1345 w 1605"/>
                  <a:gd name="T63" fmla="*/ 1051 h 1292"/>
                  <a:gd name="T64" fmla="*/ 1450 w 1605"/>
                  <a:gd name="T65" fmla="*/ 917 h 1292"/>
                  <a:gd name="T66" fmla="*/ 1482 w 1605"/>
                  <a:gd name="T67" fmla="*/ 919 h 1292"/>
                  <a:gd name="T68" fmla="*/ 1538 w 1605"/>
                  <a:gd name="T69" fmla="*/ 719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5" h="1292">
                    <a:moveTo>
                      <a:pt x="36" y="558"/>
                    </a:moveTo>
                    <a:cubicBezTo>
                      <a:pt x="262" y="725"/>
                      <a:pt x="262" y="725"/>
                      <a:pt x="262" y="725"/>
                    </a:cubicBezTo>
                    <a:cubicBezTo>
                      <a:pt x="246" y="757"/>
                      <a:pt x="246" y="757"/>
                      <a:pt x="246" y="757"/>
                    </a:cubicBezTo>
                    <a:cubicBezTo>
                      <a:pt x="15" y="587"/>
                      <a:pt x="15" y="587"/>
                      <a:pt x="15" y="587"/>
                    </a:cubicBezTo>
                    <a:cubicBezTo>
                      <a:pt x="6" y="580"/>
                      <a:pt x="0" y="569"/>
                      <a:pt x="0" y="558"/>
                    </a:cubicBezTo>
                    <a:cubicBezTo>
                      <a:pt x="0" y="37"/>
                      <a:pt x="0" y="37"/>
                      <a:pt x="0" y="37"/>
                    </a:cubicBezTo>
                    <a:cubicBezTo>
                      <a:pt x="0" y="24"/>
                      <a:pt x="7" y="11"/>
                      <a:pt x="18" y="5"/>
                    </a:cubicBezTo>
                    <a:cubicBezTo>
                      <a:pt x="24" y="1"/>
                      <a:pt x="30" y="0"/>
                      <a:pt x="36" y="0"/>
                    </a:cubicBezTo>
                    <a:cubicBezTo>
                      <a:pt x="45" y="0"/>
                      <a:pt x="54" y="3"/>
                      <a:pt x="61" y="9"/>
                    </a:cubicBezTo>
                    <a:cubicBezTo>
                      <a:pt x="155" y="96"/>
                      <a:pt x="155" y="96"/>
                      <a:pt x="155" y="96"/>
                    </a:cubicBezTo>
                    <a:cubicBezTo>
                      <a:pt x="156" y="97"/>
                      <a:pt x="156" y="97"/>
                      <a:pt x="156" y="97"/>
                    </a:cubicBezTo>
                    <a:cubicBezTo>
                      <a:pt x="182" y="123"/>
                      <a:pt x="263" y="190"/>
                      <a:pt x="324" y="190"/>
                    </a:cubicBezTo>
                    <a:cubicBezTo>
                      <a:pt x="336" y="190"/>
                      <a:pt x="346" y="187"/>
                      <a:pt x="355" y="182"/>
                    </a:cubicBezTo>
                    <a:cubicBezTo>
                      <a:pt x="358" y="180"/>
                      <a:pt x="361" y="179"/>
                      <a:pt x="364" y="178"/>
                    </a:cubicBezTo>
                    <a:cubicBezTo>
                      <a:pt x="413" y="161"/>
                      <a:pt x="413" y="161"/>
                      <a:pt x="413" y="161"/>
                    </a:cubicBezTo>
                    <a:cubicBezTo>
                      <a:pt x="397" y="176"/>
                      <a:pt x="382" y="191"/>
                      <a:pt x="366" y="207"/>
                    </a:cubicBezTo>
                    <a:cubicBezTo>
                      <a:pt x="361" y="212"/>
                      <a:pt x="357" y="217"/>
                      <a:pt x="353" y="222"/>
                    </a:cubicBezTo>
                    <a:cubicBezTo>
                      <a:pt x="344" y="225"/>
                      <a:pt x="334" y="226"/>
                      <a:pt x="324" y="226"/>
                    </a:cubicBezTo>
                    <a:cubicBezTo>
                      <a:pt x="234" y="226"/>
                      <a:pt x="131" y="123"/>
                      <a:pt x="131" y="123"/>
                    </a:cubicBezTo>
                    <a:cubicBezTo>
                      <a:pt x="36" y="36"/>
                      <a:pt x="36" y="36"/>
                      <a:pt x="36" y="36"/>
                    </a:cubicBezTo>
                    <a:lnTo>
                      <a:pt x="36" y="558"/>
                    </a:lnTo>
                    <a:close/>
                    <a:moveTo>
                      <a:pt x="1538" y="719"/>
                    </a:moveTo>
                    <a:cubicBezTo>
                      <a:pt x="868" y="315"/>
                      <a:pt x="868" y="315"/>
                      <a:pt x="868" y="315"/>
                    </a:cubicBezTo>
                    <a:cubicBezTo>
                      <a:pt x="850" y="312"/>
                      <a:pt x="824" y="309"/>
                      <a:pt x="785" y="307"/>
                    </a:cubicBezTo>
                    <a:cubicBezTo>
                      <a:pt x="1520" y="750"/>
                      <a:pt x="1520" y="750"/>
                      <a:pt x="1520" y="750"/>
                    </a:cubicBezTo>
                    <a:cubicBezTo>
                      <a:pt x="1553" y="770"/>
                      <a:pt x="1564" y="814"/>
                      <a:pt x="1544" y="848"/>
                    </a:cubicBezTo>
                    <a:cubicBezTo>
                      <a:pt x="1544" y="848"/>
                      <a:pt x="1544" y="848"/>
                      <a:pt x="1544" y="848"/>
                    </a:cubicBezTo>
                    <a:cubicBezTo>
                      <a:pt x="1531" y="871"/>
                      <a:pt x="1507" y="883"/>
                      <a:pt x="1482" y="883"/>
                    </a:cubicBezTo>
                    <a:cubicBezTo>
                      <a:pt x="1470" y="883"/>
                      <a:pt x="1457" y="880"/>
                      <a:pt x="1446" y="873"/>
                    </a:cubicBezTo>
                    <a:cubicBezTo>
                      <a:pt x="1236" y="747"/>
                      <a:pt x="1236" y="747"/>
                      <a:pt x="1236" y="747"/>
                    </a:cubicBezTo>
                    <a:cubicBezTo>
                      <a:pt x="1227" y="741"/>
                      <a:pt x="1216" y="743"/>
                      <a:pt x="1210" y="752"/>
                    </a:cubicBezTo>
                    <a:cubicBezTo>
                      <a:pt x="1210" y="752"/>
                      <a:pt x="1210" y="752"/>
                      <a:pt x="1210" y="752"/>
                    </a:cubicBezTo>
                    <a:cubicBezTo>
                      <a:pt x="1202" y="761"/>
                      <a:pt x="1205" y="775"/>
                      <a:pt x="1215" y="781"/>
                    </a:cubicBezTo>
                    <a:cubicBezTo>
                      <a:pt x="1380" y="881"/>
                      <a:pt x="1380" y="881"/>
                      <a:pt x="1380" y="881"/>
                    </a:cubicBezTo>
                    <a:cubicBezTo>
                      <a:pt x="1414" y="901"/>
                      <a:pt x="1427" y="947"/>
                      <a:pt x="1406" y="981"/>
                    </a:cubicBezTo>
                    <a:cubicBezTo>
                      <a:pt x="1393" y="1003"/>
                      <a:pt x="1369" y="1015"/>
                      <a:pt x="1345" y="1015"/>
                    </a:cubicBezTo>
                    <a:cubicBezTo>
                      <a:pt x="1332" y="1015"/>
                      <a:pt x="1320" y="1012"/>
                      <a:pt x="1308" y="1005"/>
                    </a:cubicBezTo>
                    <a:cubicBezTo>
                      <a:pt x="1123" y="893"/>
                      <a:pt x="1123" y="893"/>
                      <a:pt x="1123" y="893"/>
                    </a:cubicBezTo>
                    <a:cubicBezTo>
                      <a:pt x="1115" y="888"/>
                      <a:pt x="1104" y="890"/>
                      <a:pt x="1098" y="898"/>
                    </a:cubicBezTo>
                    <a:cubicBezTo>
                      <a:pt x="1098" y="898"/>
                      <a:pt x="1098" y="898"/>
                      <a:pt x="1098" y="898"/>
                    </a:cubicBezTo>
                    <a:cubicBezTo>
                      <a:pt x="1091" y="907"/>
                      <a:pt x="1093" y="920"/>
                      <a:pt x="1103" y="926"/>
                    </a:cubicBezTo>
                    <a:cubicBezTo>
                      <a:pt x="1229" y="1002"/>
                      <a:pt x="1229" y="1002"/>
                      <a:pt x="1229" y="1002"/>
                    </a:cubicBezTo>
                    <a:cubicBezTo>
                      <a:pt x="1263" y="1022"/>
                      <a:pt x="1274" y="1066"/>
                      <a:pt x="1253" y="1100"/>
                    </a:cubicBezTo>
                    <a:cubicBezTo>
                      <a:pt x="1253" y="1100"/>
                      <a:pt x="1253" y="1100"/>
                      <a:pt x="1253" y="1100"/>
                    </a:cubicBezTo>
                    <a:cubicBezTo>
                      <a:pt x="1240" y="1122"/>
                      <a:pt x="1216" y="1135"/>
                      <a:pt x="1192" y="1135"/>
                    </a:cubicBezTo>
                    <a:cubicBezTo>
                      <a:pt x="1179" y="1135"/>
                      <a:pt x="1167" y="1131"/>
                      <a:pt x="1155" y="1124"/>
                    </a:cubicBezTo>
                    <a:cubicBezTo>
                      <a:pt x="1013" y="1039"/>
                      <a:pt x="1013" y="1039"/>
                      <a:pt x="1013" y="1039"/>
                    </a:cubicBezTo>
                    <a:cubicBezTo>
                      <a:pt x="1004" y="1033"/>
                      <a:pt x="992" y="1036"/>
                      <a:pt x="986" y="1044"/>
                    </a:cubicBezTo>
                    <a:cubicBezTo>
                      <a:pt x="986" y="1044"/>
                      <a:pt x="986" y="1044"/>
                      <a:pt x="986" y="1044"/>
                    </a:cubicBezTo>
                    <a:cubicBezTo>
                      <a:pt x="978" y="1054"/>
                      <a:pt x="981" y="1068"/>
                      <a:pt x="992" y="1075"/>
                    </a:cubicBezTo>
                    <a:cubicBezTo>
                      <a:pt x="1071" y="1122"/>
                      <a:pt x="1071" y="1122"/>
                      <a:pt x="1071" y="1122"/>
                    </a:cubicBezTo>
                    <a:cubicBezTo>
                      <a:pt x="1105" y="1143"/>
                      <a:pt x="1117" y="1188"/>
                      <a:pt x="1097" y="1222"/>
                    </a:cubicBezTo>
                    <a:cubicBezTo>
                      <a:pt x="1083" y="1244"/>
                      <a:pt x="1059" y="1256"/>
                      <a:pt x="1035" y="1256"/>
                    </a:cubicBezTo>
                    <a:cubicBezTo>
                      <a:pt x="1023" y="1256"/>
                      <a:pt x="1010" y="1253"/>
                      <a:pt x="998" y="1246"/>
                    </a:cubicBezTo>
                    <a:cubicBezTo>
                      <a:pt x="884" y="1177"/>
                      <a:pt x="884" y="1177"/>
                      <a:pt x="884" y="1177"/>
                    </a:cubicBezTo>
                    <a:cubicBezTo>
                      <a:pt x="862" y="1206"/>
                      <a:pt x="862" y="1206"/>
                      <a:pt x="862" y="1206"/>
                    </a:cubicBezTo>
                    <a:cubicBezTo>
                      <a:pt x="980" y="1277"/>
                      <a:pt x="980" y="1277"/>
                      <a:pt x="980" y="1277"/>
                    </a:cubicBezTo>
                    <a:cubicBezTo>
                      <a:pt x="997" y="1287"/>
                      <a:pt x="1016" y="1292"/>
                      <a:pt x="1035" y="1292"/>
                    </a:cubicBezTo>
                    <a:cubicBezTo>
                      <a:pt x="1073" y="1292"/>
                      <a:pt x="1108" y="1272"/>
                      <a:pt x="1128" y="1240"/>
                    </a:cubicBezTo>
                    <a:cubicBezTo>
                      <a:pt x="1143" y="1214"/>
                      <a:pt x="1147" y="1184"/>
                      <a:pt x="1139" y="1157"/>
                    </a:cubicBezTo>
                    <a:cubicBezTo>
                      <a:pt x="1155" y="1166"/>
                      <a:pt x="1174" y="1171"/>
                      <a:pt x="1192" y="1171"/>
                    </a:cubicBezTo>
                    <a:cubicBezTo>
                      <a:pt x="1230" y="1171"/>
                      <a:pt x="1265" y="1151"/>
                      <a:pt x="1284" y="1119"/>
                    </a:cubicBezTo>
                    <a:cubicBezTo>
                      <a:pt x="1299" y="1094"/>
                      <a:pt x="1303" y="1066"/>
                      <a:pt x="1297" y="1040"/>
                    </a:cubicBezTo>
                    <a:cubicBezTo>
                      <a:pt x="1312" y="1047"/>
                      <a:pt x="1328" y="1051"/>
                      <a:pt x="1345" y="1051"/>
                    </a:cubicBezTo>
                    <a:cubicBezTo>
                      <a:pt x="1383" y="1051"/>
                      <a:pt x="1418" y="1031"/>
                      <a:pt x="1437" y="999"/>
                    </a:cubicBezTo>
                    <a:cubicBezTo>
                      <a:pt x="1452" y="974"/>
                      <a:pt x="1457" y="945"/>
                      <a:pt x="1450" y="917"/>
                    </a:cubicBezTo>
                    <a:cubicBezTo>
                      <a:pt x="1449" y="916"/>
                      <a:pt x="1449" y="915"/>
                      <a:pt x="1449" y="913"/>
                    </a:cubicBezTo>
                    <a:cubicBezTo>
                      <a:pt x="1459" y="917"/>
                      <a:pt x="1471" y="919"/>
                      <a:pt x="1482" y="919"/>
                    </a:cubicBezTo>
                    <a:cubicBezTo>
                      <a:pt x="1520" y="919"/>
                      <a:pt x="1555" y="899"/>
                      <a:pt x="1575" y="867"/>
                    </a:cubicBezTo>
                    <a:cubicBezTo>
                      <a:pt x="1605" y="816"/>
                      <a:pt x="1589" y="750"/>
                      <a:pt x="1538" y="719"/>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102" name="Freeform 10"/>
            <p:cNvSpPr/>
            <p:nvPr/>
          </p:nvSpPr>
          <p:spPr bwMode="gray">
            <a:xfrm>
              <a:off x="693718" y="4017902"/>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59" name="Oval 58"/>
            <p:cNvSpPr/>
            <p:nvPr/>
          </p:nvSpPr>
          <p:spPr>
            <a:xfrm>
              <a:off x="568620" y="2655615"/>
              <a:ext cx="96976" cy="96976"/>
            </a:xfrm>
            <a:prstGeom prst="ellipse">
              <a:avLst/>
            </a:prstGeom>
            <a:solidFill>
              <a:srgbClr val="F18825"/>
            </a:solidFill>
            <a:ln w="19050" cap="rnd" cmpd="sng" algn="ctr">
              <a:solidFill>
                <a:srgbClr val="F1882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600" b="0" i="0" u="none" strike="noStrike" kern="1200" cap="none" spc="0" normalizeH="0" baseline="0" noProof="0" dirty="0">
                <a:ln>
                  <a:noFill/>
                </a:ln>
                <a:solidFill>
                  <a:srgbClr val="FFFFFF"/>
                </a:solidFill>
                <a:effectLst/>
                <a:uLnTx/>
                <a:uFillTx/>
                <a:ea typeface="+mn-ea"/>
                <a:cs typeface="+mn-cs"/>
              </a:endParaRPr>
            </a:p>
          </p:txBody>
        </p:sp>
      </p:grpSp>
      <p:grpSp>
        <p:nvGrpSpPr>
          <p:cNvPr id="24" name="Gruppieren 23"/>
          <p:cNvGrpSpPr/>
          <p:nvPr/>
        </p:nvGrpSpPr>
        <p:grpSpPr>
          <a:xfrm>
            <a:off x="3862168" y="2053532"/>
            <a:ext cx="1655117" cy="3258409"/>
            <a:chOff x="3942313" y="2053532"/>
            <a:chExt cx="1655117" cy="3258409"/>
          </a:xfrm>
        </p:grpSpPr>
        <p:sp>
          <p:nvSpPr>
            <p:cNvPr id="4" name="AutoShape 24"/>
            <p:cNvSpPr>
              <a:spLocks noChangeArrowheads="1"/>
            </p:cNvSpPr>
            <p:nvPr/>
          </p:nvSpPr>
          <p:spPr bwMode="auto">
            <a:xfrm>
              <a:off x="3977430" y="2053532"/>
              <a:ext cx="1620000" cy="679628"/>
            </a:xfrm>
            <a:prstGeom prst="chevron">
              <a:avLst>
                <a:gd name="adj" fmla="val 12004"/>
              </a:avLst>
            </a:prstGeom>
            <a:solidFill>
              <a:srgbClr val="0088C2"/>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FFFFFF"/>
                  </a:solidFill>
                  <a:effectLst/>
                  <a:uLnTx/>
                  <a:uFillTx/>
                  <a:ea typeface="+mn-ea"/>
                  <a:cs typeface="+mn-cs"/>
                </a:rPr>
                <a:t>Practice</a:t>
              </a:r>
            </a:p>
          </p:txBody>
        </p:sp>
        <p:sp>
          <p:nvSpPr>
            <p:cNvPr id="42" name="AutoShape 52"/>
            <p:cNvSpPr>
              <a:spLocks noChangeArrowheads="1"/>
            </p:cNvSpPr>
            <p:nvPr/>
          </p:nvSpPr>
          <p:spPr bwMode="auto">
            <a:xfrm>
              <a:off x="4266127" y="4004469"/>
              <a:ext cx="1041123" cy="609356"/>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Testing occupations in practice</a:t>
              </a:r>
            </a:p>
          </p:txBody>
        </p:sp>
        <p:cxnSp>
          <p:nvCxnSpPr>
            <p:cNvPr id="66" name="Straight Connector 65"/>
            <p:cNvCxnSpPr/>
            <p:nvPr/>
          </p:nvCxnSpPr>
          <p:spPr>
            <a:xfrm flipH="1">
              <a:off x="3983589" y="2700786"/>
              <a:ext cx="0" cy="2611155"/>
            </a:xfrm>
            <a:prstGeom prst="line">
              <a:avLst/>
            </a:prstGeom>
            <a:ln w="12700" cap="rnd" cmpd="sng" algn="ctr">
              <a:solidFill>
                <a:srgbClr val="F1882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8" name="Group 77"/>
            <p:cNvGrpSpPr>
              <a:grpSpLocks noChangeAspect="1"/>
            </p:cNvGrpSpPr>
            <p:nvPr/>
          </p:nvGrpSpPr>
          <p:grpSpPr>
            <a:xfrm>
              <a:off x="4312862" y="3169610"/>
              <a:ext cx="733143" cy="733823"/>
              <a:chOff x="5273801" y="2606040"/>
              <a:chExt cx="1644396" cy="1645920"/>
            </a:xfrm>
          </p:grpSpPr>
          <p:sp>
            <p:nvSpPr>
              <p:cNvPr id="79" name="AutoShape 18">
                <a:extLst>
                  <a:ext uri="{FF2B5EF4-FFF2-40B4-BE49-F238E27FC236}">
                    <a16:creationId xmlns:a16="http://schemas.microsoft.com/office/drawing/2014/main" id="{A3A20A37-70D4-4135-8A0D-5D58F53B046E}"/>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80" name="Group 79"/>
              <p:cNvGrpSpPr/>
              <p:nvPr/>
            </p:nvGrpSpPr>
            <p:grpSpPr>
              <a:xfrm>
                <a:off x="5398007" y="2880360"/>
                <a:ext cx="1397508" cy="1110996"/>
                <a:chOff x="5398007" y="2880360"/>
                <a:chExt cx="1397508" cy="1110996"/>
              </a:xfrm>
            </p:grpSpPr>
            <p:sp>
              <p:nvSpPr>
                <p:cNvPr id="81" name="Freeform 20">
                  <a:extLst>
                    <a:ext uri="{FF2B5EF4-FFF2-40B4-BE49-F238E27FC236}">
                      <a16:creationId xmlns:a16="http://schemas.microsoft.com/office/drawing/2014/main" id="{8671FDB5-68C0-451D-BAA4-ACE0DED9F7B3}"/>
                    </a:ext>
                  </a:extLst>
                </p:cNvPr>
                <p:cNvSpPr>
                  <a:spLocks noEditPoints="1"/>
                </p:cNvSpPr>
                <p:nvPr/>
              </p:nvSpPr>
              <p:spPr bwMode="auto">
                <a:xfrm>
                  <a:off x="5631941" y="3265932"/>
                  <a:ext cx="583311" cy="725424"/>
                </a:xfrm>
                <a:custGeom>
                  <a:avLst/>
                  <a:gdLst>
                    <a:gd name="T0" fmla="*/ 797 w 817"/>
                    <a:gd name="T1" fmla="*/ 758 h 1015"/>
                    <a:gd name="T2" fmla="*/ 332 w 817"/>
                    <a:gd name="T3" fmla="*/ 0 h 1015"/>
                    <a:gd name="T4" fmla="*/ 309 w 817"/>
                    <a:gd name="T5" fmla="*/ 7 h 1015"/>
                    <a:gd name="T6" fmla="*/ 228 w 817"/>
                    <a:gd name="T7" fmla="*/ 56 h 1015"/>
                    <a:gd name="T8" fmla="*/ 68 w 817"/>
                    <a:gd name="T9" fmla="*/ 229 h 1015"/>
                    <a:gd name="T10" fmla="*/ 35 w 817"/>
                    <a:gd name="T11" fmla="*/ 175 h 1015"/>
                    <a:gd name="T12" fmla="*/ 17 w 817"/>
                    <a:gd name="T13" fmla="*/ 186 h 1015"/>
                    <a:gd name="T14" fmla="*/ 0 w 817"/>
                    <a:gd name="T15" fmla="*/ 203 h 1015"/>
                    <a:gd name="T16" fmla="*/ 465 w 817"/>
                    <a:gd name="T17" fmla="*/ 961 h 1015"/>
                    <a:gd name="T18" fmla="*/ 561 w 817"/>
                    <a:gd name="T19" fmla="*/ 1015 h 1015"/>
                    <a:gd name="T20" fmla="*/ 620 w 817"/>
                    <a:gd name="T21" fmla="*/ 998 h 1015"/>
                    <a:gd name="T22" fmla="*/ 760 w 817"/>
                    <a:gd name="T23" fmla="*/ 913 h 1015"/>
                    <a:gd name="T24" fmla="*/ 810 w 817"/>
                    <a:gd name="T25" fmla="*/ 843 h 1015"/>
                    <a:gd name="T26" fmla="*/ 797 w 817"/>
                    <a:gd name="T27" fmla="*/ 758 h 1015"/>
                    <a:gd name="T28" fmla="*/ 92 w 817"/>
                    <a:gd name="T29" fmla="*/ 268 h 1015"/>
                    <a:gd name="T30" fmla="*/ 304 w 817"/>
                    <a:gd name="T31" fmla="*/ 39 h 1015"/>
                    <a:gd name="T32" fmla="*/ 365 w 817"/>
                    <a:gd name="T33" fmla="*/ 137 h 1015"/>
                    <a:gd name="T34" fmla="*/ 152 w 817"/>
                    <a:gd name="T35" fmla="*/ 366 h 1015"/>
                    <a:gd name="T36" fmla="*/ 92 w 817"/>
                    <a:gd name="T37" fmla="*/ 268 h 1015"/>
                    <a:gd name="T38" fmla="*/ 176 w 817"/>
                    <a:gd name="T39" fmla="*/ 405 h 1015"/>
                    <a:gd name="T40" fmla="*/ 388 w 817"/>
                    <a:gd name="T41" fmla="*/ 176 h 1015"/>
                    <a:gd name="T42" fmla="*/ 449 w 817"/>
                    <a:gd name="T43" fmla="*/ 274 h 1015"/>
                    <a:gd name="T44" fmla="*/ 236 w 817"/>
                    <a:gd name="T45" fmla="*/ 503 h 1015"/>
                    <a:gd name="T46" fmla="*/ 176 w 817"/>
                    <a:gd name="T47" fmla="*/ 405 h 1015"/>
                    <a:gd name="T48" fmla="*/ 260 w 817"/>
                    <a:gd name="T49" fmla="*/ 542 h 1015"/>
                    <a:gd name="T50" fmla="*/ 472 w 817"/>
                    <a:gd name="T51" fmla="*/ 313 h 1015"/>
                    <a:gd name="T52" fmla="*/ 533 w 817"/>
                    <a:gd name="T53" fmla="*/ 411 h 1015"/>
                    <a:gd name="T54" fmla="*/ 320 w 817"/>
                    <a:gd name="T55" fmla="*/ 640 h 1015"/>
                    <a:gd name="T56" fmla="*/ 260 w 817"/>
                    <a:gd name="T57" fmla="*/ 542 h 1015"/>
                    <a:gd name="T58" fmla="*/ 344 w 817"/>
                    <a:gd name="T59" fmla="*/ 679 h 1015"/>
                    <a:gd name="T60" fmla="*/ 556 w 817"/>
                    <a:gd name="T61" fmla="*/ 450 h 1015"/>
                    <a:gd name="T62" fmla="*/ 617 w 817"/>
                    <a:gd name="T63" fmla="*/ 548 h 1015"/>
                    <a:gd name="T64" fmla="*/ 404 w 817"/>
                    <a:gd name="T65" fmla="*/ 777 h 1015"/>
                    <a:gd name="T66" fmla="*/ 344 w 817"/>
                    <a:gd name="T67" fmla="*/ 679 h 1015"/>
                    <a:gd name="T68" fmla="*/ 428 w 817"/>
                    <a:gd name="T69" fmla="*/ 816 h 1015"/>
                    <a:gd name="T70" fmla="*/ 640 w 817"/>
                    <a:gd name="T71" fmla="*/ 587 h 1015"/>
                    <a:gd name="T72" fmla="*/ 701 w 817"/>
                    <a:gd name="T73" fmla="*/ 685 h 1015"/>
                    <a:gd name="T74" fmla="*/ 488 w 817"/>
                    <a:gd name="T75" fmla="*/ 914 h 1015"/>
                    <a:gd name="T76" fmla="*/ 428 w 817"/>
                    <a:gd name="T77" fmla="*/ 816 h 1015"/>
                    <a:gd name="T78" fmla="*/ 768 w 817"/>
                    <a:gd name="T79" fmla="*/ 833 h 1015"/>
                    <a:gd name="T80" fmla="*/ 737 w 817"/>
                    <a:gd name="T81" fmla="*/ 875 h 1015"/>
                    <a:gd name="T82" fmla="*/ 597 w 817"/>
                    <a:gd name="T83" fmla="*/ 961 h 1015"/>
                    <a:gd name="T84" fmla="*/ 514 w 817"/>
                    <a:gd name="T85" fmla="*/ 952 h 1015"/>
                    <a:gd name="T86" fmla="*/ 724 w 817"/>
                    <a:gd name="T87" fmla="*/ 724 h 1015"/>
                    <a:gd name="T88" fmla="*/ 759 w 817"/>
                    <a:gd name="T89" fmla="*/ 781 h 1015"/>
                    <a:gd name="T90" fmla="*/ 768 w 817"/>
                    <a:gd name="T91" fmla="*/ 833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7" h="1015">
                      <a:moveTo>
                        <a:pt x="797" y="758"/>
                      </a:moveTo>
                      <a:cubicBezTo>
                        <a:pt x="332" y="0"/>
                        <a:pt x="332" y="0"/>
                        <a:pt x="332" y="0"/>
                      </a:cubicBezTo>
                      <a:cubicBezTo>
                        <a:pt x="309" y="7"/>
                        <a:pt x="309" y="7"/>
                        <a:pt x="309" y="7"/>
                      </a:cubicBezTo>
                      <a:cubicBezTo>
                        <a:pt x="228" y="56"/>
                        <a:pt x="228" y="56"/>
                        <a:pt x="228" y="56"/>
                      </a:cubicBezTo>
                      <a:cubicBezTo>
                        <a:pt x="68" y="229"/>
                        <a:pt x="68" y="229"/>
                        <a:pt x="68" y="229"/>
                      </a:cubicBezTo>
                      <a:cubicBezTo>
                        <a:pt x="35" y="175"/>
                        <a:pt x="35" y="175"/>
                        <a:pt x="35" y="175"/>
                      </a:cubicBezTo>
                      <a:cubicBezTo>
                        <a:pt x="17" y="186"/>
                        <a:pt x="17" y="186"/>
                        <a:pt x="17" y="186"/>
                      </a:cubicBezTo>
                      <a:cubicBezTo>
                        <a:pt x="0" y="203"/>
                        <a:pt x="0" y="203"/>
                        <a:pt x="0" y="203"/>
                      </a:cubicBezTo>
                      <a:cubicBezTo>
                        <a:pt x="465" y="961"/>
                        <a:pt x="465" y="961"/>
                        <a:pt x="465" y="961"/>
                      </a:cubicBezTo>
                      <a:cubicBezTo>
                        <a:pt x="487" y="996"/>
                        <a:pt x="524" y="1015"/>
                        <a:pt x="561" y="1015"/>
                      </a:cubicBezTo>
                      <a:cubicBezTo>
                        <a:pt x="581" y="1015"/>
                        <a:pt x="602" y="1010"/>
                        <a:pt x="620" y="998"/>
                      </a:cubicBezTo>
                      <a:cubicBezTo>
                        <a:pt x="760" y="913"/>
                        <a:pt x="760" y="913"/>
                        <a:pt x="760" y="913"/>
                      </a:cubicBezTo>
                      <a:cubicBezTo>
                        <a:pt x="786" y="897"/>
                        <a:pt x="803" y="872"/>
                        <a:pt x="810" y="843"/>
                      </a:cubicBezTo>
                      <a:cubicBezTo>
                        <a:pt x="817" y="814"/>
                        <a:pt x="813" y="784"/>
                        <a:pt x="797" y="758"/>
                      </a:cubicBezTo>
                      <a:close/>
                      <a:moveTo>
                        <a:pt x="92" y="268"/>
                      </a:moveTo>
                      <a:cubicBezTo>
                        <a:pt x="304" y="39"/>
                        <a:pt x="304" y="39"/>
                        <a:pt x="304" y="39"/>
                      </a:cubicBezTo>
                      <a:cubicBezTo>
                        <a:pt x="365" y="137"/>
                        <a:pt x="365" y="137"/>
                        <a:pt x="365" y="137"/>
                      </a:cubicBezTo>
                      <a:cubicBezTo>
                        <a:pt x="152" y="366"/>
                        <a:pt x="152" y="366"/>
                        <a:pt x="152" y="366"/>
                      </a:cubicBezTo>
                      <a:lnTo>
                        <a:pt x="92" y="268"/>
                      </a:lnTo>
                      <a:close/>
                      <a:moveTo>
                        <a:pt x="176" y="405"/>
                      </a:moveTo>
                      <a:cubicBezTo>
                        <a:pt x="388" y="176"/>
                        <a:pt x="388" y="176"/>
                        <a:pt x="388" y="176"/>
                      </a:cubicBezTo>
                      <a:cubicBezTo>
                        <a:pt x="449" y="274"/>
                        <a:pt x="449" y="274"/>
                        <a:pt x="449" y="274"/>
                      </a:cubicBezTo>
                      <a:cubicBezTo>
                        <a:pt x="236" y="503"/>
                        <a:pt x="236" y="503"/>
                        <a:pt x="236" y="503"/>
                      </a:cubicBezTo>
                      <a:lnTo>
                        <a:pt x="176" y="405"/>
                      </a:lnTo>
                      <a:close/>
                      <a:moveTo>
                        <a:pt x="260" y="542"/>
                      </a:moveTo>
                      <a:cubicBezTo>
                        <a:pt x="472" y="313"/>
                        <a:pt x="472" y="313"/>
                        <a:pt x="472" y="313"/>
                      </a:cubicBezTo>
                      <a:cubicBezTo>
                        <a:pt x="533" y="411"/>
                        <a:pt x="533" y="411"/>
                        <a:pt x="533" y="411"/>
                      </a:cubicBezTo>
                      <a:cubicBezTo>
                        <a:pt x="320" y="640"/>
                        <a:pt x="320" y="640"/>
                        <a:pt x="320" y="640"/>
                      </a:cubicBezTo>
                      <a:lnTo>
                        <a:pt x="260" y="542"/>
                      </a:lnTo>
                      <a:close/>
                      <a:moveTo>
                        <a:pt x="344" y="679"/>
                      </a:moveTo>
                      <a:cubicBezTo>
                        <a:pt x="556" y="450"/>
                        <a:pt x="556" y="450"/>
                        <a:pt x="556" y="450"/>
                      </a:cubicBezTo>
                      <a:cubicBezTo>
                        <a:pt x="617" y="548"/>
                        <a:pt x="617" y="548"/>
                        <a:pt x="617" y="548"/>
                      </a:cubicBezTo>
                      <a:cubicBezTo>
                        <a:pt x="404" y="777"/>
                        <a:pt x="404" y="777"/>
                        <a:pt x="404" y="777"/>
                      </a:cubicBezTo>
                      <a:lnTo>
                        <a:pt x="344" y="679"/>
                      </a:lnTo>
                      <a:close/>
                      <a:moveTo>
                        <a:pt x="428" y="816"/>
                      </a:moveTo>
                      <a:cubicBezTo>
                        <a:pt x="640" y="587"/>
                        <a:pt x="640" y="587"/>
                        <a:pt x="640" y="587"/>
                      </a:cubicBezTo>
                      <a:cubicBezTo>
                        <a:pt x="701" y="685"/>
                        <a:pt x="701" y="685"/>
                        <a:pt x="701" y="685"/>
                      </a:cubicBezTo>
                      <a:cubicBezTo>
                        <a:pt x="488" y="914"/>
                        <a:pt x="488" y="914"/>
                        <a:pt x="488" y="914"/>
                      </a:cubicBezTo>
                      <a:lnTo>
                        <a:pt x="428" y="816"/>
                      </a:lnTo>
                      <a:close/>
                      <a:moveTo>
                        <a:pt x="768" y="833"/>
                      </a:moveTo>
                      <a:cubicBezTo>
                        <a:pt x="763" y="850"/>
                        <a:pt x="753" y="865"/>
                        <a:pt x="737" y="875"/>
                      </a:cubicBezTo>
                      <a:cubicBezTo>
                        <a:pt x="597" y="961"/>
                        <a:pt x="597" y="961"/>
                        <a:pt x="597" y="961"/>
                      </a:cubicBezTo>
                      <a:cubicBezTo>
                        <a:pt x="570" y="978"/>
                        <a:pt x="536" y="973"/>
                        <a:pt x="514" y="952"/>
                      </a:cubicBezTo>
                      <a:cubicBezTo>
                        <a:pt x="724" y="724"/>
                        <a:pt x="724" y="724"/>
                        <a:pt x="724" y="724"/>
                      </a:cubicBezTo>
                      <a:cubicBezTo>
                        <a:pt x="759" y="781"/>
                        <a:pt x="759" y="781"/>
                        <a:pt x="759" y="781"/>
                      </a:cubicBezTo>
                      <a:cubicBezTo>
                        <a:pt x="769" y="797"/>
                        <a:pt x="772" y="815"/>
                        <a:pt x="768" y="833"/>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82" name="Freeform 21">
                  <a:extLst>
                    <a:ext uri="{FF2B5EF4-FFF2-40B4-BE49-F238E27FC236}">
                      <a16:creationId xmlns:a16="http://schemas.microsoft.com/office/drawing/2014/main" id="{6F8F400F-1BD5-4077-AD25-4A57F7A6C629}"/>
                    </a:ext>
                  </a:extLst>
                </p:cNvPr>
                <p:cNvSpPr>
                  <a:spLocks noEditPoints="1"/>
                </p:cNvSpPr>
                <p:nvPr/>
              </p:nvSpPr>
              <p:spPr bwMode="auto">
                <a:xfrm>
                  <a:off x="5398007" y="2880360"/>
                  <a:ext cx="1397508" cy="714375"/>
                </a:xfrm>
                <a:custGeom>
                  <a:avLst/>
                  <a:gdLst>
                    <a:gd name="T0" fmla="*/ 656 w 1958"/>
                    <a:gd name="T1" fmla="*/ 492 h 1000"/>
                    <a:gd name="T2" fmla="*/ 617 w 1958"/>
                    <a:gd name="T3" fmla="*/ 155 h 1000"/>
                    <a:gd name="T4" fmla="*/ 797 w 1958"/>
                    <a:gd name="T5" fmla="*/ 433 h 1000"/>
                    <a:gd name="T6" fmla="*/ 349 w 1958"/>
                    <a:gd name="T7" fmla="*/ 668 h 1000"/>
                    <a:gd name="T8" fmla="*/ 403 w 1958"/>
                    <a:gd name="T9" fmla="*/ 233 h 1000"/>
                    <a:gd name="T10" fmla="*/ 349 w 1958"/>
                    <a:gd name="T11" fmla="*/ 668 h 1000"/>
                    <a:gd name="T12" fmla="*/ 4 w 1958"/>
                    <a:gd name="T13" fmla="*/ 530 h 1000"/>
                    <a:gd name="T14" fmla="*/ 171 w 1958"/>
                    <a:gd name="T15" fmla="*/ 817 h 1000"/>
                    <a:gd name="T16" fmla="*/ 286 w 1958"/>
                    <a:gd name="T17" fmla="*/ 718 h 1000"/>
                    <a:gd name="T18" fmla="*/ 1408 w 1958"/>
                    <a:gd name="T19" fmla="*/ 319 h 1000"/>
                    <a:gd name="T20" fmla="*/ 1225 w 1958"/>
                    <a:gd name="T21" fmla="*/ 437 h 1000"/>
                    <a:gd name="T22" fmla="*/ 1031 w 1958"/>
                    <a:gd name="T23" fmla="*/ 338 h 1000"/>
                    <a:gd name="T24" fmla="*/ 1020 w 1958"/>
                    <a:gd name="T25" fmla="*/ 120 h 1000"/>
                    <a:gd name="T26" fmla="*/ 1203 w 1958"/>
                    <a:gd name="T27" fmla="*/ 2 h 1000"/>
                    <a:gd name="T28" fmla="*/ 1397 w 1958"/>
                    <a:gd name="T29" fmla="*/ 101 h 1000"/>
                    <a:gd name="T30" fmla="*/ 1408 w 1958"/>
                    <a:gd name="T31" fmla="*/ 319 h 1000"/>
                    <a:gd name="T32" fmla="*/ 1169 w 1958"/>
                    <a:gd name="T33" fmla="*/ 146 h 1000"/>
                    <a:gd name="T34" fmla="*/ 1259 w 1958"/>
                    <a:gd name="T35" fmla="*/ 293 h 1000"/>
                    <a:gd name="T36" fmla="*/ 1603 w 1958"/>
                    <a:gd name="T37" fmla="*/ 880 h 1000"/>
                    <a:gd name="T38" fmla="*/ 1420 w 1958"/>
                    <a:gd name="T39" fmla="*/ 998 h 1000"/>
                    <a:gd name="T40" fmla="*/ 1226 w 1958"/>
                    <a:gd name="T41" fmla="*/ 898 h 1000"/>
                    <a:gd name="T42" fmla="*/ 1215 w 1958"/>
                    <a:gd name="T43" fmla="*/ 681 h 1000"/>
                    <a:gd name="T44" fmla="*/ 1398 w 1958"/>
                    <a:gd name="T45" fmla="*/ 562 h 1000"/>
                    <a:gd name="T46" fmla="*/ 1592 w 1958"/>
                    <a:gd name="T47" fmla="*/ 662 h 1000"/>
                    <a:gd name="T48" fmla="*/ 1603 w 1958"/>
                    <a:gd name="T49" fmla="*/ 880 h 1000"/>
                    <a:gd name="T50" fmla="*/ 1364 w 1958"/>
                    <a:gd name="T51" fmla="*/ 707 h 1000"/>
                    <a:gd name="T52" fmla="*/ 1454 w 1958"/>
                    <a:gd name="T53" fmla="*/ 854 h 1000"/>
                    <a:gd name="T54" fmla="*/ 1958 w 1958"/>
                    <a:gd name="T55" fmla="*/ 409 h 1000"/>
                    <a:gd name="T56" fmla="*/ 1775 w 1958"/>
                    <a:gd name="T57" fmla="*/ 527 h 1000"/>
                    <a:gd name="T58" fmla="*/ 1581 w 1958"/>
                    <a:gd name="T59" fmla="*/ 427 h 1000"/>
                    <a:gd name="T60" fmla="*/ 1570 w 1958"/>
                    <a:gd name="T61" fmla="*/ 210 h 1000"/>
                    <a:gd name="T62" fmla="*/ 1753 w 1958"/>
                    <a:gd name="T63" fmla="*/ 92 h 1000"/>
                    <a:gd name="T64" fmla="*/ 1947 w 1958"/>
                    <a:gd name="T65" fmla="*/ 191 h 1000"/>
                    <a:gd name="T66" fmla="*/ 1958 w 1958"/>
                    <a:gd name="T67" fmla="*/ 409 h 1000"/>
                    <a:gd name="T68" fmla="*/ 1719 w 1958"/>
                    <a:gd name="T69" fmla="*/ 236 h 1000"/>
                    <a:gd name="T70" fmla="*/ 1809 w 1958"/>
                    <a:gd name="T71" fmla="*/ 383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 h="1000">
                      <a:moveTo>
                        <a:pt x="791" y="449"/>
                      </a:moveTo>
                      <a:cubicBezTo>
                        <a:pt x="656" y="492"/>
                        <a:pt x="656" y="492"/>
                        <a:pt x="656" y="492"/>
                      </a:cubicBezTo>
                      <a:cubicBezTo>
                        <a:pt x="477" y="199"/>
                        <a:pt x="477" y="199"/>
                        <a:pt x="477" y="199"/>
                      </a:cubicBezTo>
                      <a:cubicBezTo>
                        <a:pt x="617" y="155"/>
                        <a:pt x="617" y="155"/>
                        <a:pt x="617" y="155"/>
                      </a:cubicBezTo>
                      <a:cubicBezTo>
                        <a:pt x="621" y="153"/>
                        <a:pt x="626" y="155"/>
                        <a:pt x="629" y="159"/>
                      </a:cubicBezTo>
                      <a:cubicBezTo>
                        <a:pt x="797" y="433"/>
                        <a:pt x="797" y="433"/>
                        <a:pt x="797" y="433"/>
                      </a:cubicBezTo>
                      <a:cubicBezTo>
                        <a:pt x="800" y="439"/>
                        <a:pt x="797" y="447"/>
                        <a:pt x="791" y="449"/>
                      </a:cubicBezTo>
                      <a:close/>
                      <a:moveTo>
                        <a:pt x="349" y="668"/>
                      </a:moveTo>
                      <a:cubicBezTo>
                        <a:pt x="583" y="525"/>
                        <a:pt x="583" y="525"/>
                        <a:pt x="583" y="525"/>
                      </a:cubicBezTo>
                      <a:cubicBezTo>
                        <a:pt x="403" y="233"/>
                        <a:pt x="403" y="233"/>
                        <a:pt x="403" y="233"/>
                      </a:cubicBezTo>
                      <a:cubicBezTo>
                        <a:pt x="170" y="376"/>
                        <a:pt x="170" y="376"/>
                        <a:pt x="170" y="376"/>
                      </a:cubicBezTo>
                      <a:lnTo>
                        <a:pt x="349" y="668"/>
                      </a:lnTo>
                      <a:close/>
                      <a:moveTo>
                        <a:pt x="107" y="426"/>
                      </a:moveTo>
                      <a:cubicBezTo>
                        <a:pt x="4" y="530"/>
                        <a:pt x="4" y="530"/>
                        <a:pt x="4" y="530"/>
                      </a:cubicBezTo>
                      <a:cubicBezTo>
                        <a:pt x="1" y="534"/>
                        <a:pt x="0" y="539"/>
                        <a:pt x="3" y="543"/>
                      </a:cubicBezTo>
                      <a:cubicBezTo>
                        <a:pt x="171" y="817"/>
                        <a:pt x="171" y="817"/>
                        <a:pt x="171" y="817"/>
                      </a:cubicBezTo>
                      <a:cubicBezTo>
                        <a:pt x="174" y="823"/>
                        <a:pt x="182" y="824"/>
                        <a:pt x="187" y="819"/>
                      </a:cubicBezTo>
                      <a:cubicBezTo>
                        <a:pt x="286" y="718"/>
                        <a:pt x="286" y="718"/>
                        <a:pt x="286" y="718"/>
                      </a:cubicBezTo>
                      <a:lnTo>
                        <a:pt x="107" y="426"/>
                      </a:lnTo>
                      <a:close/>
                      <a:moveTo>
                        <a:pt x="1408" y="319"/>
                      </a:moveTo>
                      <a:cubicBezTo>
                        <a:pt x="1408" y="323"/>
                        <a:pt x="1406" y="326"/>
                        <a:pt x="1403" y="328"/>
                      </a:cubicBezTo>
                      <a:cubicBezTo>
                        <a:pt x="1225" y="437"/>
                        <a:pt x="1225" y="437"/>
                        <a:pt x="1225" y="437"/>
                      </a:cubicBezTo>
                      <a:cubicBezTo>
                        <a:pt x="1222" y="439"/>
                        <a:pt x="1218" y="439"/>
                        <a:pt x="1215" y="437"/>
                      </a:cubicBezTo>
                      <a:cubicBezTo>
                        <a:pt x="1031" y="338"/>
                        <a:pt x="1031" y="338"/>
                        <a:pt x="1031" y="338"/>
                      </a:cubicBezTo>
                      <a:cubicBezTo>
                        <a:pt x="1028" y="336"/>
                        <a:pt x="1026" y="333"/>
                        <a:pt x="1026" y="329"/>
                      </a:cubicBezTo>
                      <a:cubicBezTo>
                        <a:pt x="1020" y="120"/>
                        <a:pt x="1020" y="120"/>
                        <a:pt x="1020" y="120"/>
                      </a:cubicBezTo>
                      <a:cubicBezTo>
                        <a:pt x="1020" y="116"/>
                        <a:pt x="1022" y="113"/>
                        <a:pt x="1025" y="111"/>
                      </a:cubicBezTo>
                      <a:cubicBezTo>
                        <a:pt x="1203" y="2"/>
                        <a:pt x="1203" y="2"/>
                        <a:pt x="1203" y="2"/>
                      </a:cubicBezTo>
                      <a:cubicBezTo>
                        <a:pt x="1206" y="0"/>
                        <a:pt x="1210" y="0"/>
                        <a:pt x="1213" y="1"/>
                      </a:cubicBezTo>
                      <a:cubicBezTo>
                        <a:pt x="1397" y="101"/>
                        <a:pt x="1397" y="101"/>
                        <a:pt x="1397" y="101"/>
                      </a:cubicBezTo>
                      <a:cubicBezTo>
                        <a:pt x="1400" y="103"/>
                        <a:pt x="1402" y="106"/>
                        <a:pt x="1403" y="110"/>
                      </a:cubicBezTo>
                      <a:lnTo>
                        <a:pt x="1408" y="319"/>
                      </a:lnTo>
                      <a:close/>
                      <a:moveTo>
                        <a:pt x="1288" y="174"/>
                      </a:moveTo>
                      <a:cubicBezTo>
                        <a:pt x="1263" y="134"/>
                        <a:pt x="1210" y="121"/>
                        <a:pt x="1169" y="146"/>
                      </a:cubicBezTo>
                      <a:cubicBezTo>
                        <a:pt x="1128" y="171"/>
                        <a:pt x="1115" y="224"/>
                        <a:pt x="1140" y="265"/>
                      </a:cubicBezTo>
                      <a:cubicBezTo>
                        <a:pt x="1165" y="305"/>
                        <a:pt x="1219" y="318"/>
                        <a:pt x="1259" y="293"/>
                      </a:cubicBezTo>
                      <a:cubicBezTo>
                        <a:pt x="1300" y="268"/>
                        <a:pt x="1313" y="215"/>
                        <a:pt x="1288" y="174"/>
                      </a:cubicBezTo>
                      <a:close/>
                      <a:moveTo>
                        <a:pt x="1603" y="880"/>
                      </a:moveTo>
                      <a:cubicBezTo>
                        <a:pt x="1603" y="883"/>
                        <a:pt x="1601" y="887"/>
                        <a:pt x="1598" y="889"/>
                      </a:cubicBezTo>
                      <a:cubicBezTo>
                        <a:pt x="1420" y="998"/>
                        <a:pt x="1420" y="998"/>
                        <a:pt x="1420" y="998"/>
                      </a:cubicBezTo>
                      <a:cubicBezTo>
                        <a:pt x="1417" y="1000"/>
                        <a:pt x="1413" y="1000"/>
                        <a:pt x="1410" y="998"/>
                      </a:cubicBezTo>
                      <a:cubicBezTo>
                        <a:pt x="1226" y="898"/>
                        <a:pt x="1226" y="898"/>
                        <a:pt x="1226" y="898"/>
                      </a:cubicBezTo>
                      <a:cubicBezTo>
                        <a:pt x="1223" y="897"/>
                        <a:pt x="1221" y="893"/>
                        <a:pt x="1221" y="890"/>
                      </a:cubicBezTo>
                      <a:cubicBezTo>
                        <a:pt x="1215" y="681"/>
                        <a:pt x="1215" y="681"/>
                        <a:pt x="1215" y="681"/>
                      </a:cubicBezTo>
                      <a:cubicBezTo>
                        <a:pt x="1215" y="677"/>
                        <a:pt x="1217" y="674"/>
                        <a:pt x="1220" y="672"/>
                      </a:cubicBezTo>
                      <a:cubicBezTo>
                        <a:pt x="1398" y="562"/>
                        <a:pt x="1398" y="562"/>
                        <a:pt x="1398" y="562"/>
                      </a:cubicBezTo>
                      <a:cubicBezTo>
                        <a:pt x="1401" y="561"/>
                        <a:pt x="1405" y="561"/>
                        <a:pt x="1408" y="562"/>
                      </a:cubicBezTo>
                      <a:cubicBezTo>
                        <a:pt x="1592" y="662"/>
                        <a:pt x="1592" y="662"/>
                        <a:pt x="1592" y="662"/>
                      </a:cubicBezTo>
                      <a:cubicBezTo>
                        <a:pt x="1595" y="664"/>
                        <a:pt x="1597" y="667"/>
                        <a:pt x="1597" y="671"/>
                      </a:cubicBezTo>
                      <a:lnTo>
                        <a:pt x="1603" y="880"/>
                      </a:lnTo>
                      <a:close/>
                      <a:moveTo>
                        <a:pt x="1483" y="735"/>
                      </a:moveTo>
                      <a:cubicBezTo>
                        <a:pt x="1458" y="694"/>
                        <a:pt x="1405" y="682"/>
                        <a:pt x="1364" y="707"/>
                      </a:cubicBezTo>
                      <a:cubicBezTo>
                        <a:pt x="1323" y="731"/>
                        <a:pt x="1310" y="785"/>
                        <a:pt x="1335" y="825"/>
                      </a:cubicBezTo>
                      <a:cubicBezTo>
                        <a:pt x="1360" y="866"/>
                        <a:pt x="1414" y="879"/>
                        <a:pt x="1454" y="854"/>
                      </a:cubicBezTo>
                      <a:cubicBezTo>
                        <a:pt x="1495" y="829"/>
                        <a:pt x="1508" y="776"/>
                        <a:pt x="1483" y="735"/>
                      </a:cubicBezTo>
                      <a:close/>
                      <a:moveTo>
                        <a:pt x="1958" y="409"/>
                      </a:moveTo>
                      <a:cubicBezTo>
                        <a:pt x="1958" y="412"/>
                        <a:pt x="1956" y="416"/>
                        <a:pt x="1953" y="418"/>
                      </a:cubicBezTo>
                      <a:cubicBezTo>
                        <a:pt x="1775" y="527"/>
                        <a:pt x="1775" y="527"/>
                        <a:pt x="1775" y="527"/>
                      </a:cubicBezTo>
                      <a:cubicBezTo>
                        <a:pt x="1772" y="529"/>
                        <a:pt x="1768" y="529"/>
                        <a:pt x="1765" y="527"/>
                      </a:cubicBezTo>
                      <a:cubicBezTo>
                        <a:pt x="1581" y="427"/>
                        <a:pt x="1581" y="427"/>
                        <a:pt x="1581" y="427"/>
                      </a:cubicBezTo>
                      <a:cubicBezTo>
                        <a:pt x="1578" y="426"/>
                        <a:pt x="1576" y="422"/>
                        <a:pt x="1576" y="419"/>
                      </a:cubicBezTo>
                      <a:cubicBezTo>
                        <a:pt x="1570" y="210"/>
                        <a:pt x="1570" y="210"/>
                        <a:pt x="1570" y="210"/>
                      </a:cubicBezTo>
                      <a:cubicBezTo>
                        <a:pt x="1570" y="206"/>
                        <a:pt x="1572" y="203"/>
                        <a:pt x="1575" y="201"/>
                      </a:cubicBezTo>
                      <a:cubicBezTo>
                        <a:pt x="1753" y="92"/>
                        <a:pt x="1753" y="92"/>
                        <a:pt x="1753" y="92"/>
                      </a:cubicBezTo>
                      <a:cubicBezTo>
                        <a:pt x="1756" y="90"/>
                        <a:pt x="1760" y="90"/>
                        <a:pt x="1763" y="91"/>
                      </a:cubicBezTo>
                      <a:cubicBezTo>
                        <a:pt x="1947" y="191"/>
                        <a:pt x="1947" y="191"/>
                        <a:pt x="1947" y="191"/>
                      </a:cubicBezTo>
                      <a:cubicBezTo>
                        <a:pt x="1950" y="193"/>
                        <a:pt x="1952" y="196"/>
                        <a:pt x="1952" y="200"/>
                      </a:cubicBezTo>
                      <a:lnTo>
                        <a:pt x="1958" y="409"/>
                      </a:lnTo>
                      <a:close/>
                      <a:moveTo>
                        <a:pt x="1838" y="264"/>
                      </a:moveTo>
                      <a:cubicBezTo>
                        <a:pt x="1813" y="223"/>
                        <a:pt x="1760" y="211"/>
                        <a:pt x="1719" y="236"/>
                      </a:cubicBezTo>
                      <a:cubicBezTo>
                        <a:pt x="1678" y="260"/>
                        <a:pt x="1665" y="314"/>
                        <a:pt x="1690" y="354"/>
                      </a:cubicBezTo>
                      <a:cubicBezTo>
                        <a:pt x="1715" y="395"/>
                        <a:pt x="1769" y="408"/>
                        <a:pt x="1809" y="383"/>
                      </a:cubicBezTo>
                      <a:cubicBezTo>
                        <a:pt x="1850" y="358"/>
                        <a:pt x="1863" y="305"/>
                        <a:pt x="1838" y="264"/>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105" name="Freeform 10"/>
            <p:cNvSpPr/>
            <p:nvPr/>
          </p:nvSpPr>
          <p:spPr bwMode="gray">
            <a:xfrm>
              <a:off x="4062517" y="4017902"/>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63" name="Oval 62"/>
            <p:cNvSpPr/>
            <p:nvPr/>
          </p:nvSpPr>
          <p:spPr>
            <a:xfrm>
              <a:off x="3942313" y="2660055"/>
              <a:ext cx="96976" cy="96976"/>
            </a:xfrm>
            <a:prstGeom prst="ellipse">
              <a:avLst/>
            </a:prstGeom>
            <a:solidFill>
              <a:srgbClr val="F18825"/>
            </a:solidFill>
            <a:ln w="19050" cap="rnd" cmpd="sng" algn="ctr">
              <a:solidFill>
                <a:srgbClr val="F1882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600" b="0" i="0" u="none" strike="noStrike" kern="1200" cap="none" spc="0" normalizeH="0" baseline="0" noProof="0" dirty="0">
                <a:ln>
                  <a:noFill/>
                </a:ln>
                <a:solidFill>
                  <a:srgbClr val="FFFFFF"/>
                </a:solidFill>
                <a:effectLst/>
                <a:uLnTx/>
                <a:uFillTx/>
                <a:ea typeface="+mn-ea"/>
                <a:cs typeface="+mn-cs"/>
              </a:endParaRPr>
            </a:p>
          </p:txBody>
        </p:sp>
      </p:grpSp>
      <p:sp>
        <p:nvSpPr>
          <p:cNvPr id="110" name="Rectangle 5"/>
          <p:cNvSpPr>
            <a:spLocks noChangeArrowheads="1"/>
          </p:cNvSpPr>
          <p:nvPr/>
        </p:nvSpPr>
        <p:spPr bwMode="auto">
          <a:xfrm>
            <a:off x="630000" y="6619441"/>
            <a:ext cx="8464230" cy="122042"/>
          </a:xfrm>
          <a:prstGeom prst="rect">
            <a:avLst/>
          </a:prstGeom>
          <a:noFill/>
          <a:ln w="9525" algn="ctr">
            <a:noFill/>
            <a:miter lim="800000"/>
          </a:ln>
        </p:spPr>
        <p:txBody>
          <a:bodyPr wrap="square" lIns="0" tIns="0" rIns="0" bIns="0">
            <a:spAutoFit/>
          </a:bodyPr>
          <a:lstStyle/>
          <a:p>
            <a:pPr marL="85723" marR="0" lvl="0" indent="-85723" algn="l" defTabSz="914400" rtl="0" eaLnBrk="1" fontAlgn="auto" latinLnBrk="0" hangingPunct="1">
              <a:lnSpc>
                <a:spcPct val="100000"/>
              </a:lnSpc>
              <a:spcBef>
                <a:spcPct val="0"/>
              </a:spcBef>
              <a:spcAft>
                <a:spcPct val="0"/>
              </a:spcAft>
              <a:buClr>
                <a:srgbClr val="0093D3"/>
              </a:buClr>
              <a:buSzTx/>
              <a:buFontTx/>
              <a:buNone/>
              <a:defRPr b="0" i="0"/>
            </a:pPr>
            <a:r>
              <a:rPr kumimoji="0" lang="en-US" sz="800" b="0" i="1" u="none" strike="noStrike" kern="1200" cap="none" spc="0" normalizeH="0" baseline="0" noProof="0" dirty="0">
                <a:ln>
                  <a:noFill/>
                </a:ln>
                <a:solidFill>
                  <a:srgbClr val="878787"/>
                </a:solidFill>
                <a:effectLst/>
                <a:uLnTx/>
                <a:uFillTx/>
                <a:ea typeface="+mn-ea"/>
                <a:cs typeface="+mn-cs"/>
              </a:rPr>
              <a:t>* Precedes official JOBLINGE program</a:t>
            </a:r>
            <a:r>
              <a:rPr kumimoji="0" lang="en-US" sz="800" b="0" i="0" u="none" strike="noStrike" kern="1200" cap="none" spc="0" normalizeH="0" baseline="0" noProof="0" dirty="0">
                <a:ln>
                  <a:noFill/>
                </a:ln>
                <a:solidFill>
                  <a:srgbClr val="878787"/>
                </a:solidFill>
                <a:effectLst/>
                <a:uLnTx/>
                <a:uFillTx/>
                <a:ea typeface="+mn-ea"/>
                <a:cs typeface="+mn-cs"/>
              </a:rPr>
              <a:t>—participation voluntary; </a:t>
            </a:r>
            <a:r>
              <a:rPr kumimoji="0" lang="en-US" sz="800" b="0" i="1" u="none" strike="noStrike" kern="1200" cap="none" spc="0" normalizeH="0" baseline="0" noProof="0" dirty="0">
                <a:ln>
                  <a:noFill/>
                </a:ln>
                <a:solidFill>
                  <a:srgbClr val="878787"/>
                </a:solidFill>
                <a:effectLst/>
                <a:uLnTx/>
                <a:uFillTx/>
                <a:ea typeface="+mn-ea"/>
                <a:cs typeface="+mn-cs"/>
              </a:rPr>
              <a:t>admission phase not compensated by public agencies</a:t>
            </a:r>
          </a:p>
        </p:txBody>
      </p:sp>
      <p:cxnSp>
        <p:nvCxnSpPr>
          <p:cNvPr id="129" name="Gerade Verbindung mit Pfeil 128"/>
          <p:cNvCxnSpPr/>
          <p:nvPr/>
        </p:nvCxnSpPr>
        <p:spPr>
          <a:xfrm>
            <a:off x="2257223" y="2866467"/>
            <a:ext cx="5114169" cy="0"/>
          </a:xfrm>
          <a:prstGeom prst="straightConnector1">
            <a:avLst/>
          </a:prstGeom>
          <a:ln w="9525" cap="rnd">
            <a:solidFill>
              <a:srgbClr val="878787"/>
            </a:solidFill>
            <a:prstDash val="sysDash"/>
            <a:round/>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p:cNvGrpSpPr/>
          <p:nvPr/>
        </p:nvGrpSpPr>
        <p:grpSpPr>
          <a:xfrm>
            <a:off x="7467554" y="2053532"/>
            <a:ext cx="1828300" cy="2575024"/>
            <a:chOff x="7143704" y="2053532"/>
            <a:chExt cx="1828300" cy="2575024"/>
          </a:xfrm>
        </p:grpSpPr>
        <p:sp>
          <p:nvSpPr>
            <p:cNvPr id="7" name="AutoShape 24"/>
            <p:cNvSpPr>
              <a:spLocks noChangeArrowheads="1"/>
            </p:cNvSpPr>
            <p:nvPr/>
          </p:nvSpPr>
          <p:spPr bwMode="auto">
            <a:xfrm>
              <a:off x="7143704" y="2053532"/>
              <a:ext cx="1620000" cy="679628"/>
            </a:xfrm>
            <a:prstGeom prst="chevron">
              <a:avLst>
                <a:gd name="adj" fmla="val 12004"/>
              </a:avLst>
            </a:prstGeom>
            <a:solidFill>
              <a:srgbClr val="0088C2"/>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FFFFFF"/>
                  </a:solidFill>
                  <a:effectLst/>
                  <a:uLnTx/>
                  <a:uFillTx/>
                  <a:ea typeface="+mn-ea"/>
                  <a:cs typeface="+mn-cs"/>
                </a:rPr>
                <a:t>Apprenticeship</a:t>
              </a:r>
            </a:p>
          </p:txBody>
        </p:sp>
        <p:grpSp>
          <p:nvGrpSpPr>
            <p:cNvPr id="83" name="Group 82"/>
            <p:cNvGrpSpPr>
              <a:grpSpLocks noChangeAspect="1"/>
            </p:cNvGrpSpPr>
            <p:nvPr/>
          </p:nvGrpSpPr>
          <p:grpSpPr>
            <a:xfrm>
              <a:off x="7548977" y="3239514"/>
              <a:ext cx="593465" cy="594015"/>
              <a:chOff x="5273801" y="2606040"/>
              <a:chExt cx="1644396" cy="1645920"/>
            </a:xfrm>
          </p:grpSpPr>
          <p:sp>
            <p:nvSpPr>
              <p:cNvPr id="84" name="AutoShape 38">
                <a:extLst>
                  <a:ext uri="{FF2B5EF4-FFF2-40B4-BE49-F238E27FC236}">
                    <a16:creationId xmlns:a16="http://schemas.microsoft.com/office/drawing/2014/main" id="{66BBCF74-3D17-4584-8003-9BD79B46F844}"/>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85" name="Group 84"/>
              <p:cNvGrpSpPr/>
              <p:nvPr/>
            </p:nvGrpSpPr>
            <p:grpSpPr>
              <a:xfrm>
                <a:off x="5640704" y="2723769"/>
                <a:ext cx="1021842" cy="1400937"/>
                <a:chOff x="5640704" y="2723769"/>
                <a:chExt cx="1021842" cy="1400937"/>
              </a:xfrm>
            </p:grpSpPr>
            <p:sp>
              <p:nvSpPr>
                <p:cNvPr id="86" name="Freeform 40">
                  <a:extLst>
                    <a:ext uri="{FF2B5EF4-FFF2-40B4-BE49-F238E27FC236}">
                      <a16:creationId xmlns:a16="http://schemas.microsoft.com/office/drawing/2014/main" id="{38B31E70-E392-416A-8760-214B12285317}"/>
                    </a:ext>
                  </a:extLst>
                </p:cNvPr>
                <p:cNvSpPr>
                  <a:spLocks noEditPoints="1"/>
                </p:cNvSpPr>
                <p:nvPr/>
              </p:nvSpPr>
              <p:spPr bwMode="auto">
                <a:xfrm>
                  <a:off x="5640704" y="2839593"/>
                  <a:ext cx="909066" cy="1207389"/>
                </a:xfrm>
                <a:custGeom>
                  <a:avLst/>
                  <a:gdLst>
                    <a:gd name="T0" fmla="*/ 1230 w 1274"/>
                    <a:gd name="T1" fmla="*/ 44 h 1690"/>
                    <a:gd name="T2" fmla="*/ 887 w 1274"/>
                    <a:gd name="T3" fmla="*/ 44 h 1690"/>
                    <a:gd name="T4" fmla="*/ 887 w 1274"/>
                    <a:gd name="T5" fmla="*/ 0 h 1690"/>
                    <a:gd name="T6" fmla="*/ 1252 w 1274"/>
                    <a:gd name="T7" fmla="*/ 0 h 1690"/>
                    <a:gd name="T8" fmla="*/ 1274 w 1274"/>
                    <a:gd name="T9" fmla="*/ 22 h 1690"/>
                    <a:gd name="T10" fmla="*/ 1274 w 1274"/>
                    <a:gd name="T11" fmla="*/ 1243 h 1690"/>
                    <a:gd name="T12" fmla="*/ 1230 w 1274"/>
                    <a:gd name="T13" fmla="*/ 1226 h 1690"/>
                    <a:gd name="T14" fmla="*/ 1230 w 1274"/>
                    <a:gd name="T15" fmla="*/ 44 h 1690"/>
                    <a:gd name="T16" fmla="*/ 847 w 1274"/>
                    <a:gd name="T17" fmla="*/ 1646 h 1690"/>
                    <a:gd name="T18" fmla="*/ 44 w 1274"/>
                    <a:gd name="T19" fmla="*/ 1646 h 1690"/>
                    <a:gd name="T20" fmla="*/ 44 w 1274"/>
                    <a:gd name="T21" fmla="*/ 44 h 1690"/>
                    <a:gd name="T22" fmla="*/ 387 w 1274"/>
                    <a:gd name="T23" fmla="*/ 44 h 1690"/>
                    <a:gd name="T24" fmla="*/ 387 w 1274"/>
                    <a:gd name="T25" fmla="*/ 0 h 1690"/>
                    <a:gd name="T26" fmla="*/ 22 w 1274"/>
                    <a:gd name="T27" fmla="*/ 0 h 1690"/>
                    <a:gd name="T28" fmla="*/ 0 w 1274"/>
                    <a:gd name="T29" fmla="*/ 22 h 1690"/>
                    <a:gd name="T30" fmla="*/ 0 w 1274"/>
                    <a:gd name="T31" fmla="*/ 1668 h 1690"/>
                    <a:gd name="T32" fmla="*/ 22 w 1274"/>
                    <a:gd name="T33" fmla="*/ 1690 h 1690"/>
                    <a:gd name="T34" fmla="*/ 869 w 1274"/>
                    <a:gd name="T35" fmla="*/ 1690 h 1690"/>
                    <a:gd name="T36" fmla="*/ 847 w 1274"/>
                    <a:gd name="T37" fmla="*/ 1646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4" h="1690">
                      <a:moveTo>
                        <a:pt x="1230" y="44"/>
                      </a:moveTo>
                      <a:cubicBezTo>
                        <a:pt x="887" y="44"/>
                        <a:pt x="887" y="44"/>
                        <a:pt x="887" y="44"/>
                      </a:cubicBezTo>
                      <a:cubicBezTo>
                        <a:pt x="887" y="0"/>
                        <a:pt x="887" y="0"/>
                        <a:pt x="887" y="0"/>
                      </a:cubicBezTo>
                      <a:cubicBezTo>
                        <a:pt x="1252" y="0"/>
                        <a:pt x="1252" y="0"/>
                        <a:pt x="1252" y="0"/>
                      </a:cubicBezTo>
                      <a:cubicBezTo>
                        <a:pt x="1264" y="0"/>
                        <a:pt x="1274" y="10"/>
                        <a:pt x="1274" y="22"/>
                      </a:cubicBezTo>
                      <a:cubicBezTo>
                        <a:pt x="1274" y="1243"/>
                        <a:pt x="1274" y="1243"/>
                        <a:pt x="1274" y="1243"/>
                      </a:cubicBezTo>
                      <a:cubicBezTo>
                        <a:pt x="1259" y="1237"/>
                        <a:pt x="1245" y="1231"/>
                        <a:pt x="1230" y="1226"/>
                      </a:cubicBezTo>
                      <a:lnTo>
                        <a:pt x="1230" y="44"/>
                      </a:lnTo>
                      <a:close/>
                      <a:moveTo>
                        <a:pt x="847" y="1646"/>
                      </a:moveTo>
                      <a:cubicBezTo>
                        <a:pt x="44" y="1646"/>
                        <a:pt x="44" y="1646"/>
                        <a:pt x="44" y="1646"/>
                      </a:cubicBezTo>
                      <a:cubicBezTo>
                        <a:pt x="44" y="44"/>
                        <a:pt x="44" y="44"/>
                        <a:pt x="44" y="44"/>
                      </a:cubicBezTo>
                      <a:cubicBezTo>
                        <a:pt x="387" y="44"/>
                        <a:pt x="387" y="44"/>
                        <a:pt x="387" y="44"/>
                      </a:cubicBezTo>
                      <a:cubicBezTo>
                        <a:pt x="387" y="0"/>
                        <a:pt x="387" y="0"/>
                        <a:pt x="387" y="0"/>
                      </a:cubicBezTo>
                      <a:cubicBezTo>
                        <a:pt x="22" y="0"/>
                        <a:pt x="22" y="0"/>
                        <a:pt x="22" y="0"/>
                      </a:cubicBezTo>
                      <a:cubicBezTo>
                        <a:pt x="10" y="0"/>
                        <a:pt x="0" y="10"/>
                        <a:pt x="0" y="22"/>
                      </a:cubicBezTo>
                      <a:cubicBezTo>
                        <a:pt x="0" y="1668"/>
                        <a:pt x="0" y="1668"/>
                        <a:pt x="0" y="1668"/>
                      </a:cubicBezTo>
                      <a:cubicBezTo>
                        <a:pt x="0" y="1680"/>
                        <a:pt x="10" y="1690"/>
                        <a:pt x="22" y="1690"/>
                      </a:cubicBezTo>
                      <a:cubicBezTo>
                        <a:pt x="869" y="1690"/>
                        <a:pt x="869" y="1690"/>
                        <a:pt x="869" y="1690"/>
                      </a:cubicBezTo>
                      <a:cubicBezTo>
                        <a:pt x="860" y="1675"/>
                        <a:pt x="853" y="1661"/>
                        <a:pt x="847" y="1646"/>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87" name="Freeform 41">
                  <a:extLst>
                    <a:ext uri="{FF2B5EF4-FFF2-40B4-BE49-F238E27FC236}">
                      <a16:creationId xmlns:a16="http://schemas.microsoft.com/office/drawing/2014/main" id="{6542E8E3-87E9-4FB1-A146-9731BB4EF7DF}"/>
                    </a:ext>
                  </a:extLst>
                </p:cNvPr>
                <p:cNvSpPr>
                  <a:spLocks noEditPoints="1"/>
                </p:cNvSpPr>
                <p:nvPr/>
              </p:nvSpPr>
              <p:spPr bwMode="auto">
                <a:xfrm>
                  <a:off x="5782055" y="2723769"/>
                  <a:ext cx="880491" cy="1400937"/>
                </a:xfrm>
                <a:custGeom>
                  <a:avLst/>
                  <a:gdLst>
                    <a:gd name="T0" fmla="*/ 565 w 1234"/>
                    <a:gd name="T1" fmla="*/ 94 h 1961"/>
                    <a:gd name="T2" fmla="*/ 313 w 1234"/>
                    <a:gd name="T3" fmla="*/ 94 h 1961"/>
                    <a:gd name="T4" fmla="*/ 233 w 1234"/>
                    <a:gd name="T5" fmla="*/ 104 h 1961"/>
                    <a:gd name="T6" fmla="*/ 255 w 1234"/>
                    <a:gd name="T7" fmla="*/ 275 h 1961"/>
                    <a:gd name="T8" fmla="*/ 645 w 1234"/>
                    <a:gd name="T9" fmla="*/ 253 h 1961"/>
                    <a:gd name="T10" fmla="*/ 635 w 1234"/>
                    <a:gd name="T11" fmla="*/ 94 h 1961"/>
                    <a:gd name="T12" fmla="*/ 439 w 1234"/>
                    <a:gd name="T13" fmla="*/ 44 h 1961"/>
                    <a:gd name="T14" fmla="*/ 360 w 1234"/>
                    <a:gd name="T15" fmla="*/ 94 h 1961"/>
                    <a:gd name="T16" fmla="*/ 22 w 1234"/>
                    <a:gd name="T17" fmla="*/ 623 h 1961"/>
                    <a:gd name="T18" fmla="*/ 22 w 1234"/>
                    <a:gd name="T19" fmla="*/ 579 h 1961"/>
                    <a:gd name="T20" fmla="*/ 878 w 1234"/>
                    <a:gd name="T21" fmla="*/ 601 h 1961"/>
                    <a:gd name="T22" fmla="*/ 878 w 1234"/>
                    <a:gd name="T23" fmla="*/ 764 h 1961"/>
                    <a:gd name="T24" fmla="*/ 22 w 1234"/>
                    <a:gd name="T25" fmla="*/ 742 h 1961"/>
                    <a:gd name="T26" fmla="*/ 22 w 1234"/>
                    <a:gd name="T27" fmla="*/ 786 h 1961"/>
                    <a:gd name="T28" fmla="*/ 878 w 1234"/>
                    <a:gd name="T29" fmla="*/ 764 h 1961"/>
                    <a:gd name="T30" fmla="*/ 856 w 1234"/>
                    <a:gd name="T31" fmla="*/ 904 h 1961"/>
                    <a:gd name="T32" fmla="*/ 0 w 1234"/>
                    <a:gd name="T33" fmla="*/ 926 h 1961"/>
                    <a:gd name="T34" fmla="*/ 856 w 1234"/>
                    <a:gd name="T35" fmla="*/ 948 h 1961"/>
                    <a:gd name="T36" fmla="*/ 878 w 1234"/>
                    <a:gd name="T37" fmla="*/ 1088 h 1961"/>
                    <a:gd name="T38" fmla="*/ 22 w 1234"/>
                    <a:gd name="T39" fmla="*/ 1066 h 1961"/>
                    <a:gd name="T40" fmla="*/ 22 w 1234"/>
                    <a:gd name="T41" fmla="*/ 1110 h 1961"/>
                    <a:gd name="T42" fmla="*/ 878 w 1234"/>
                    <a:gd name="T43" fmla="*/ 1088 h 1961"/>
                    <a:gd name="T44" fmla="*/ 856 w 1234"/>
                    <a:gd name="T45" fmla="*/ 1228 h 1961"/>
                    <a:gd name="T46" fmla="*/ 0 w 1234"/>
                    <a:gd name="T47" fmla="*/ 1250 h 1961"/>
                    <a:gd name="T48" fmla="*/ 856 w 1234"/>
                    <a:gd name="T49" fmla="*/ 1272 h 1961"/>
                    <a:gd name="T50" fmla="*/ 1133 w 1234"/>
                    <a:gd name="T51" fmla="*/ 1504 h 1961"/>
                    <a:gd name="T52" fmla="*/ 752 w 1234"/>
                    <a:gd name="T53" fmla="*/ 1496 h 1961"/>
                    <a:gd name="T54" fmla="*/ 939 w 1234"/>
                    <a:gd name="T55" fmla="*/ 1961 h 1961"/>
                    <a:gd name="T56" fmla="*/ 1104 w 1234"/>
                    <a:gd name="T57" fmla="*/ 1904 h 1961"/>
                    <a:gd name="T58" fmla="*/ 1149 w 1234"/>
                    <a:gd name="T59" fmla="*/ 1861 h 1961"/>
                    <a:gd name="T60" fmla="*/ 1121 w 1234"/>
                    <a:gd name="T61" fmla="*/ 1615 h 1961"/>
                    <a:gd name="T62" fmla="*/ 879 w 1234"/>
                    <a:gd name="T63" fmla="*/ 1838 h 1961"/>
                    <a:gd name="T64" fmla="*/ 753 w 1234"/>
                    <a:gd name="T65" fmla="*/ 1721 h 1961"/>
                    <a:gd name="T66" fmla="*/ 784 w 1234"/>
                    <a:gd name="T67" fmla="*/ 1690 h 1961"/>
                    <a:gd name="T68" fmla="*/ 1091 w 1234"/>
                    <a:gd name="T69" fmla="*/ 1583 h 1961"/>
                    <a:gd name="T70" fmla="*/ 1121 w 1234"/>
                    <a:gd name="T71" fmla="*/ 1615 h 1961"/>
                    <a:gd name="T72" fmla="*/ 22 w 1234"/>
                    <a:gd name="T73" fmla="*/ 1391 h 1961"/>
                    <a:gd name="T74" fmla="*/ 22 w 1234"/>
                    <a:gd name="T75" fmla="*/ 1435 h 1961"/>
                    <a:gd name="T76" fmla="*/ 839 w 1234"/>
                    <a:gd name="T77" fmla="*/ 1391 h 1961"/>
                    <a:gd name="T78" fmla="*/ 22 w 1234"/>
                    <a:gd name="T79" fmla="*/ 1553 h 1961"/>
                    <a:gd name="T80" fmla="*/ 22 w 1234"/>
                    <a:gd name="T81" fmla="*/ 1597 h 1961"/>
                    <a:gd name="T82" fmla="*/ 656 w 1234"/>
                    <a:gd name="T83" fmla="*/ 1553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4" h="1961">
                      <a:moveTo>
                        <a:pt x="635" y="94"/>
                      </a:moveTo>
                      <a:cubicBezTo>
                        <a:pt x="565" y="94"/>
                        <a:pt x="565" y="94"/>
                        <a:pt x="565" y="94"/>
                      </a:cubicBezTo>
                      <a:cubicBezTo>
                        <a:pt x="549" y="39"/>
                        <a:pt x="498" y="0"/>
                        <a:pt x="439" y="0"/>
                      </a:cubicBezTo>
                      <a:cubicBezTo>
                        <a:pt x="380" y="0"/>
                        <a:pt x="329" y="39"/>
                        <a:pt x="313" y="94"/>
                      </a:cubicBezTo>
                      <a:cubicBezTo>
                        <a:pt x="243" y="94"/>
                        <a:pt x="243" y="94"/>
                        <a:pt x="243" y="94"/>
                      </a:cubicBezTo>
                      <a:cubicBezTo>
                        <a:pt x="237" y="94"/>
                        <a:pt x="233" y="98"/>
                        <a:pt x="233" y="104"/>
                      </a:cubicBezTo>
                      <a:cubicBezTo>
                        <a:pt x="233" y="253"/>
                        <a:pt x="233" y="253"/>
                        <a:pt x="233" y="253"/>
                      </a:cubicBezTo>
                      <a:cubicBezTo>
                        <a:pt x="233" y="265"/>
                        <a:pt x="243" y="275"/>
                        <a:pt x="255" y="275"/>
                      </a:cubicBezTo>
                      <a:cubicBezTo>
                        <a:pt x="623" y="275"/>
                        <a:pt x="623" y="275"/>
                        <a:pt x="623" y="275"/>
                      </a:cubicBezTo>
                      <a:cubicBezTo>
                        <a:pt x="635" y="275"/>
                        <a:pt x="645" y="265"/>
                        <a:pt x="645" y="253"/>
                      </a:cubicBezTo>
                      <a:cubicBezTo>
                        <a:pt x="645" y="104"/>
                        <a:pt x="645" y="104"/>
                        <a:pt x="645" y="104"/>
                      </a:cubicBezTo>
                      <a:cubicBezTo>
                        <a:pt x="645" y="98"/>
                        <a:pt x="641" y="94"/>
                        <a:pt x="635" y="94"/>
                      </a:cubicBezTo>
                      <a:close/>
                      <a:moveTo>
                        <a:pt x="360" y="94"/>
                      </a:moveTo>
                      <a:cubicBezTo>
                        <a:pt x="374" y="64"/>
                        <a:pt x="404" y="44"/>
                        <a:pt x="439" y="44"/>
                      </a:cubicBezTo>
                      <a:cubicBezTo>
                        <a:pt x="474" y="44"/>
                        <a:pt x="504" y="64"/>
                        <a:pt x="518" y="94"/>
                      </a:cubicBezTo>
                      <a:lnTo>
                        <a:pt x="360" y="94"/>
                      </a:lnTo>
                      <a:close/>
                      <a:moveTo>
                        <a:pt x="856" y="623"/>
                      </a:moveTo>
                      <a:cubicBezTo>
                        <a:pt x="22" y="623"/>
                        <a:pt x="22" y="623"/>
                        <a:pt x="22" y="623"/>
                      </a:cubicBezTo>
                      <a:cubicBezTo>
                        <a:pt x="9" y="623"/>
                        <a:pt x="0" y="613"/>
                        <a:pt x="0" y="601"/>
                      </a:cubicBezTo>
                      <a:cubicBezTo>
                        <a:pt x="0" y="589"/>
                        <a:pt x="9" y="579"/>
                        <a:pt x="22" y="579"/>
                      </a:cubicBezTo>
                      <a:cubicBezTo>
                        <a:pt x="856" y="579"/>
                        <a:pt x="856" y="579"/>
                        <a:pt x="856" y="579"/>
                      </a:cubicBezTo>
                      <a:cubicBezTo>
                        <a:pt x="869" y="579"/>
                        <a:pt x="878" y="589"/>
                        <a:pt x="878" y="601"/>
                      </a:cubicBezTo>
                      <a:cubicBezTo>
                        <a:pt x="878" y="613"/>
                        <a:pt x="869" y="623"/>
                        <a:pt x="856" y="623"/>
                      </a:cubicBezTo>
                      <a:close/>
                      <a:moveTo>
                        <a:pt x="878" y="764"/>
                      </a:moveTo>
                      <a:cubicBezTo>
                        <a:pt x="878" y="751"/>
                        <a:pt x="869" y="742"/>
                        <a:pt x="856" y="742"/>
                      </a:cubicBezTo>
                      <a:cubicBezTo>
                        <a:pt x="22" y="742"/>
                        <a:pt x="22" y="742"/>
                        <a:pt x="22" y="742"/>
                      </a:cubicBezTo>
                      <a:cubicBezTo>
                        <a:pt x="9" y="742"/>
                        <a:pt x="0" y="751"/>
                        <a:pt x="0" y="764"/>
                      </a:cubicBezTo>
                      <a:cubicBezTo>
                        <a:pt x="0" y="776"/>
                        <a:pt x="9" y="786"/>
                        <a:pt x="22" y="786"/>
                      </a:cubicBezTo>
                      <a:cubicBezTo>
                        <a:pt x="856" y="786"/>
                        <a:pt x="856" y="786"/>
                        <a:pt x="856" y="786"/>
                      </a:cubicBezTo>
                      <a:cubicBezTo>
                        <a:pt x="869" y="786"/>
                        <a:pt x="878" y="776"/>
                        <a:pt x="878" y="764"/>
                      </a:cubicBezTo>
                      <a:close/>
                      <a:moveTo>
                        <a:pt x="878" y="926"/>
                      </a:moveTo>
                      <a:cubicBezTo>
                        <a:pt x="878" y="914"/>
                        <a:pt x="869" y="904"/>
                        <a:pt x="856" y="904"/>
                      </a:cubicBezTo>
                      <a:cubicBezTo>
                        <a:pt x="22" y="904"/>
                        <a:pt x="22" y="904"/>
                        <a:pt x="22" y="904"/>
                      </a:cubicBezTo>
                      <a:cubicBezTo>
                        <a:pt x="9" y="904"/>
                        <a:pt x="0" y="914"/>
                        <a:pt x="0" y="926"/>
                      </a:cubicBezTo>
                      <a:cubicBezTo>
                        <a:pt x="0" y="938"/>
                        <a:pt x="9" y="948"/>
                        <a:pt x="22" y="948"/>
                      </a:cubicBezTo>
                      <a:cubicBezTo>
                        <a:pt x="856" y="948"/>
                        <a:pt x="856" y="948"/>
                        <a:pt x="856" y="948"/>
                      </a:cubicBezTo>
                      <a:cubicBezTo>
                        <a:pt x="869" y="948"/>
                        <a:pt x="878" y="938"/>
                        <a:pt x="878" y="926"/>
                      </a:cubicBezTo>
                      <a:close/>
                      <a:moveTo>
                        <a:pt x="878" y="1088"/>
                      </a:moveTo>
                      <a:cubicBezTo>
                        <a:pt x="878" y="1076"/>
                        <a:pt x="869" y="1066"/>
                        <a:pt x="856" y="1066"/>
                      </a:cubicBezTo>
                      <a:cubicBezTo>
                        <a:pt x="22" y="1066"/>
                        <a:pt x="22" y="1066"/>
                        <a:pt x="22" y="1066"/>
                      </a:cubicBezTo>
                      <a:cubicBezTo>
                        <a:pt x="9" y="1066"/>
                        <a:pt x="0" y="1076"/>
                        <a:pt x="0" y="1088"/>
                      </a:cubicBezTo>
                      <a:cubicBezTo>
                        <a:pt x="0" y="1100"/>
                        <a:pt x="9" y="1110"/>
                        <a:pt x="22" y="1110"/>
                      </a:cubicBezTo>
                      <a:cubicBezTo>
                        <a:pt x="856" y="1110"/>
                        <a:pt x="856" y="1110"/>
                        <a:pt x="856" y="1110"/>
                      </a:cubicBezTo>
                      <a:cubicBezTo>
                        <a:pt x="869" y="1110"/>
                        <a:pt x="878" y="1100"/>
                        <a:pt x="878" y="1088"/>
                      </a:cubicBezTo>
                      <a:close/>
                      <a:moveTo>
                        <a:pt x="878" y="1250"/>
                      </a:moveTo>
                      <a:cubicBezTo>
                        <a:pt x="878" y="1238"/>
                        <a:pt x="869" y="1228"/>
                        <a:pt x="856" y="1228"/>
                      </a:cubicBezTo>
                      <a:cubicBezTo>
                        <a:pt x="22" y="1228"/>
                        <a:pt x="22" y="1228"/>
                        <a:pt x="22" y="1228"/>
                      </a:cubicBezTo>
                      <a:cubicBezTo>
                        <a:pt x="9" y="1228"/>
                        <a:pt x="0" y="1238"/>
                        <a:pt x="0" y="1250"/>
                      </a:cubicBezTo>
                      <a:cubicBezTo>
                        <a:pt x="0" y="1263"/>
                        <a:pt x="9" y="1272"/>
                        <a:pt x="22" y="1272"/>
                      </a:cubicBezTo>
                      <a:cubicBezTo>
                        <a:pt x="856" y="1272"/>
                        <a:pt x="856" y="1272"/>
                        <a:pt x="856" y="1272"/>
                      </a:cubicBezTo>
                      <a:cubicBezTo>
                        <a:pt x="869" y="1272"/>
                        <a:pt x="878" y="1263"/>
                        <a:pt x="878" y="1250"/>
                      </a:cubicBezTo>
                      <a:close/>
                      <a:moveTo>
                        <a:pt x="1133" y="1504"/>
                      </a:moveTo>
                      <a:cubicBezTo>
                        <a:pt x="1082" y="1451"/>
                        <a:pt x="1013" y="1421"/>
                        <a:pt x="939" y="1421"/>
                      </a:cubicBezTo>
                      <a:cubicBezTo>
                        <a:pt x="869" y="1421"/>
                        <a:pt x="802" y="1448"/>
                        <a:pt x="752" y="1496"/>
                      </a:cubicBezTo>
                      <a:cubicBezTo>
                        <a:pt x="644" y="1600"/>
                        <a:pt x="641" y="1771"/>
                        <a:pt x="744" y="1878"/>
                      </a:cubicBezTo>
                      <a:cubicBezTo>
                        <a:pt x="796" y="1932"/>
                        <a:pt x="865" y="1961"/>
                        <a:pt x="939" y="1961"/>
                      </a:cubicBezTo>
                      <a:cubicBezTo>
                        <a:pt x="998" y="1961"/>
                        <a:pt x="1057" y="1941"/>
                        <a:pt x="1103" y="1905"/>
                      </a:cubicBezTo>
                      <a:cubicBezTo>
                        <a:pt x="1104" y="1904"/>
                        <a:pt x="1104" y="1904"/>
                        <a:pt x="1104" y="1904"/>
                      </a:cubicBezTo>
                      <a:cubicBezTo>
                        <a:pt x="1111" y="1900"/>
                        <a:pt x="1117" y="1894"/>
                        <a:pt x="1126" y="1886"/>
                      </a:cubicBezTo>
                      <a:cubicBezTo>
                        <a:pt x="1134" y="1878"/>
                        <a:pt x="1142" y="1870"/>
                        <a:pt x="1149" y="1861"/>
                      </a:cubicBezTo>
                      <a:cubicBezTo>
                        <a:pt x="1234" y="1756"/>
                        <a:pt x="1228" y="1602"/>
                        <a:pt x="1133" y="1504"/>
                      </a:cubicBezTo>
                      <a:close/>
                      <a:moveTo>
                        <a:pt x="1121" y="1615"/>
                      </a:moveTo>
                      <a:cubicBezTo>
                        <a:pt x="894" y="1832"/>
                        <a:pt x="894" y="1832"/>
                        <a:pt x="894" y="1832"/>
                      </a:cubicBezTo>
                      <a:cubicBezTo>
                        <a:pt x="890" y="1836"/>
                        <a:pt x="885" y="1838"/>
                        <a:pt x="879" y="1838"/>
                      </a:cubicBezTo>
                      <a:cubicBezTo>
                        <a:pt x="874" y="1838"/>
                        <a:pt x="868" y="1836"/>
                        <a:pt x="864" y="1832"/>
                      </a:cubicBezTo>
                      <a:cubicBezTo>
                        <a:pt x="753" y="1721"/>
                        <a:pt x="753" y="1721"/>
                        <a:pt x="753" y="1721"/>
                      </a:cubicBezTo>
                      <a:cubicBezTo>
                        <a:pt x="744" y="1712"/>
                        <a:pt x="744" y="1698"/>
                        <a:pt x="753" y="1690"/>
                      </a:cubicBezTo>
                      <a:cubicBezTo>
                        <a:pt x="761" y="1681"/>
                        <a:pt x="775" y="1681"/>
                        <a:pt x="784" y="1690"/>
                      </a:cubicBezTo>
                      <a:cubicBezTo>
                        <a:pt x="880" y="1786"/>
                        <a:pt x="880" y="1786"/>
                        <a:pt x="880" y="1786"/>
                      </a:cubicBezTo>
                      <a:cubicBezTo>
                        <a:pt x="1091" y="1583"/>
                        <a:pt x="1091" y="1583"/>
                        <a:pt x="1091" y="1583"/>
                      </a:cubicBezTo>
                      <a:cubicBezTo>
                        <a:pt x="1100" y="1575"/>
                        <a:pt x="1114" y="1575"/>
                        <a:pt x="1122" y="1584"/>
                      </a:cubicBezTo>
                      <a:cubicBezTo>
                        <a:pt x="1130" y="1593"/>
                        <a:pt x="1130" y="1607"/>
                        <a:pt x="1121" y="1615"/>
                      </a:cubicBezTo>
                      <a:close/>
                      <a:moveTo>
                        <a:pt x="839" y="1391"/>
                      </a:moveTo>
                      <a:cubicBezTo>
                        <a:pt x="22" y="1391"/>
                        <a:pt x="22" y="1391"/>
                        <a:pt x="22" y="1391"/>
                      </a:cubicBezTo>
                      <a:cubicBezTo>
                        <a:pt x="9" y="1391"/>
                        <a:pt x="0" y="1401"/>
                        <a:pt x="0" y="1413"/>
                      </a:cubicBezTo>
                      <a:cubicBezTo>
                        <a:pt x="0" y="1425"/>
                        <a:pt x="9" y="1435"/>
                        <a:pt x="22" y="1435"/>
                      </a:cubicBezTo>
                      <a:cubicBezTo>
                        <a:pt x="754" y="1435"/>
                        <a:pt x="754" y="1435"/>
                        <a:pt x="754" y="1435"/>
                      </a:cubicBezTo>
                      <a:cubicBezTo>
                        <a:pt x="780" y="1416"/>
                        <a:pt x="808" y="1401"/>
                        <a:pt x="839" y="1391"/>
                      </a:cubicBezTo>
                      <a:close/>
                      <a:moveTo>
                        <a:pt x="656" y="1553"/>
                      </a:moveTo>
                      <a:cubicBezTo>
                        <a:pt x="22" y="1553"/>
                        <a:pt x="22" y="1553"/>
                        <a:pt x="22" y="1553"/>
                      </a:cubicBezTo>
                      <a:cubicBezTo>
                        <a:pt x="9" y="1553"/>
                        <a:pt x="0" y="1563"/>
                        <a:pt x="0" y="1575"/>
                      </a:cubicBezTo>
                      <a:cubicBezTo>
                        <a:pt x="0" y="1587"/>
                        <a:pt x="9" y="1597"/>
                        <a:pt x="22" y="1597"/>
                      </a:cubicBezTo>
                      <a:cubicBezTo>
                        <a:pt x="639" y="1597"/>
                        <a:pt x="639" y="1597"/>
                        <a:pt x="639" y="1597"/>
                      </a:cubicBezTo>
                      <a:cubicBezTo>
                        <a:pt x="643" y="1582"/>
                        <a:pt x="649" y="1567"/>
                        <a:pt x="656" y="1553"/>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97" name="AutoShape 53" descr="70%"/>
            <p:cNvSpPr>
              <a:spLocks noChangeArrowheads="1"/>
            </p:cNvSpPr>
            <p:nvPr/>
          </p:nvSpPr>
          <p:spPr bwMode="auto">
            <a:xfrm>
              <a:off x="7471801" y="4032880"/>
              <a:ext cx="1500203" cy="595676"/>
            </a:xfrm>
            <a:prstGeom prst="homePlate">
              <a:avLst>
                <a:gd name="adj" fmla="val 0"/>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DBF0FD"/>
                  </a:solidFill>
                </a14:hiddenFill>
              </a:ext>
              <a:ext uri="{91240B29-F687-4F45-9708-019B960494DF}">
                <a14:hiddenLine xmlns:a14="http://schemas.microsoft.com/office/drawing/2010/main" w="9525" cap="flat" cmpd="sng" algn="ctr">
                  <a:solidFill>
                    <a:srgbClr val="E3E3E3"/>
                  </a:solidFill>
                  <a:prstDash val="solid"/>
                  <a:miter lim="800000"/>
                  <a:headEnd type="none" w="med" len="med"/>
                  <a:tailEnd type="none" w="med" len="med"/>
                </a14:hiddenLine>
              </a:ext>
            </a:extLst>
          </p:spPr>
          <p:txBody>
            <a:bodyPr wrap="square" lIns="0" tIns="0" rIns="0" bIns="0" anchor="t"/>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Comprehensive mentoring and support</a:t>
              </a:r>
              <a:r>
                <a:rPr kumimoji="0" lang="en-US" sz="800" b="0" i="0" u="none" strike="noStrike" kern="1200" cap="none" spc="0" normalizeH="0" baseline="0" noProof="0" dirty="0">
                  <a:ln>
                    <a:noFill/>
                  </a:ln>
                  <a:solidFill>
                    <a:srgbClr val="000000"/>
                  </a:solidFill>
                  <a:effectLst/>
                  <a:uLnTx/>
                  <a:uFillTx/>
                  <a:ea typeface="+mn-ea"/>
                  <a:cs typeface="+mn-cs"/>
                </a:rPr>
                <a:t> </a:t>
              </a:r>
              <a:r>
                <a:rPr kumimoji="0" lang="en-US" sz="800" b="1" i="0" u="none" strike="noStrike" kern="1200" cap="none" spc="0" normalizeH="0" baseline="0" noProof="0" dirty="0">
                  <a:ln>
                    <a:noFill/>
                  </a:ln>
                  <a:solidFill>
                    <a:srgbClr val="000000"/>
                  </a:solidFill>
                  <a:effectLst/>
                  <a:uLnTx/>
                  <a:uFillTx/>
                  <a:ea typeface="+mn-ea"/>
                  <a:cs typeface="+mn-cs"/>
                </a:rPr>
                <a:t/>
              </a:r>
              <a:br>
                <a:rPr kumimoji="0" lang="en-US" sz="800" b="1" i="0" u="none" strike="noStrike" kern="1200" cap="none" spc="0" normalizeH="0" baseline="0" noProof="0" dirty="0">
                  <a:ln>
                    <a:noFill/>
                  </a:ln>
                  <a:solidFill>
                    <a:srgbClr val="000000"/>
                  </a:solidFill>
                  <a:effectLst/>
                  <a:uLnTx/>
                  <a:uFillTx/>
                  <a:ea typeface="+mn-ea"/>
                  <a:cs typeface="+mn-cs"/>
                </a:rPr>
              </a:br>
              <a:r>
                <a:rPr kumimoji="0" lang="en-US" sz="800" b="1" i="0" u="none" strike="noStrike" kern="1200" cap="none" spc="0" normalizeH="0" baseline="0" noProof="0" dirty="0">
                  <a:ln>
                    <a:noFill/>
                  </a:ln>
                  <a:solidFill>
                    <a:srgbClr val="000000"/>
                  </a:solidFill>
                  <a:effectLst/>
                  <a:uLnTx/>
                  <a:uFillTx/>
                  <a:ea typeface="+mn-ea"/>
                  <a:cs typeface="+mn-cs"/>
                </a:rPr>
                <a:t>from experts in on-the-job support</a:t>
              </a:r>
              <a:r>
                <a:rPr kumimoji="0" lang="en-US" sz="800" b="0" i="0" u="none" strike="noStrike" kern="1200" cap="none" spc="0" normalizeH="0" baseline="0" noProof="0" dirty="0">
                  <a:ln>
                    <a:noFill/>
                  </a:ln>
                  <a:solidFill>
                    <a:srgbClr val="000000"/>
                  </a:solidFill>
                  <a:effectLst/>
                  <a:uLnTx/>
                  <a:uFillTx/>
                  <a:ea typeface="+mn-ea"/>
                  <a:cs typeface="+mn-cs"/>
                </a:rPr>
                <a:t> </a:t>
              </a:r>
            </a:p>
          </p:txBody>
        </p:sp>
        <p:sp>
          <p:nvSpPr>
            <p:cNvPr id="98" name="Freeform 10"/>
            <p:cNvSpPr/>
            <p:nvPr/>
          </p:nvSpPr>
          <p:spPr bwMode="gray">
            <a:xfrm>
              <a:off x="7256848" y="4017902"/>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dirty="0">
                <a:ln>
                  <a:noFill/>
                </a:ln>
                <a:solidFill>
                  <a:srgbClr val="000000"/>
                </a:solidFill>
                <a:effectLst/>
                <a:uLnTx/>
                <a:uFillTx/>
                <a:ea typeface="+mn-ea"/>
                <a:cs typeface="+mn-cs"/>
              </a:endParaRPr>
            </a:p>
          </p:txBody>
        </p:sp>
      </p:grpSp>
      <p:grpSp>
        <p:nvGrpSpPr>
          <p:cNvPr id="25" name="Gruppieren 24"/>
          <p:cNvGrpSpPr/>
          <p:nvPr/>
        </p:nvGrpSpPr>
        <p:grpSpPr>
          <a:xfrm>
            <a:off x="2215595" y="2053532"/>
            <a:ext cx="1669645" cy="3258409"/>
            <a:chOff x="2256934" y="2053532"/>
            <a:chExt cx="1669645" cy="3258409"/>
          </a:xfrm>
        </p:grpSpPr>
        <p:sp>
          <p:nvSpPr>
            <p:cNvPr id="3" name="AutoShape 23"/>
            <p:cNvSpPr>
              <a:spLocks noChangeArrowheads="1"/>
            </p:cNvSpPr>
            <p:nvPr/>
          </p:nvSpPr>
          <p:spPr bwMode="auto">
            <a:xfrm>
              <a:off x="2306579" y="2053532"/>
              <a:ext cx="1620000" cy="679628"/>
            </a:xfrm>
            <a:prstGeom prst="chevron">
              <a:avLst>
                <a:gd name="adj" fmla="val 12004"/>
              </a:avLst>
            </a:prstGeom>
            <a:solidFill>
              <a:srgbClr val="0088C2"/>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FFFFFF"/>
                  </a:solidFill>
                  <a:effectLst/>
                  <a:uLnTx/>
                  <a:uFillTx/>
                  <a:ea typeface="+mn-ea"/>
                  <a:cs typeface="+mn-cs"/>
                </a:rPr>
                <a:t>Orientation</a:t>
              </a:r>
            </a:p>
          </p:txBody>
        </p:sp>
        <p:sp>
          <p:nvSpPr>
            <p:cNvPr id="22" name="AutoShape 51"/>
            <p:cNvSpPr>
              <a:spLocks noChangeArrowheads="1"/>
            </p:cNvSpPr>
            <p:nvPr/>
          </p:nvSpPr>
          <p:spPr bwMode="auto">
            <a:xfrm>
              <a:off x="2616781" y="4007983"/>
              <a:ext cx="1015288" cy="122042"/>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en-US" sz="800" b="1" dirty="0">
                  <a:solidFill>
                    <a:srgbClr val="000000"/>
                  </a:solidFill>
                </a:rPr>
                <a:t>Job skills</a:t>
              </a:r>
              <a:endParaRPr kumimoji="0" lang="en-US" sz="800" b="1" i="0" u="none" strike="noStrike" kern="1200" cap="none" spc="0" normalizeH="0" baseline="0" noProof="0" dirty="0">
                <a:ln>
                  <a:noFill/>
                </a:ln>
                <a:solidFill>
                  <a:srgbClr val="000000"/>
                </a:solidFill>
                <a:effectLst/>
                <a:uLnTx/>
                <a:uFillTx/>
              </a:endParaRPr>
            </a:p>
          </p:txBody>
        </p:sp>
        <p:cxnSp>
          <p:nvCxnSpPr>
            <p:cNvPr id="62" name="Straight Connector 61"/>
            <p:cNvCxnSpPr/>
            <p:nvPr/>
          </p:nvCxnSpPr>
          <p:spPr>
            <a:xfrm>
              <a:off x="2298562" y="2700786"/>
              <a:ext cx="8017" cy="2611155"/>
            </a:xfrm>
            <a:prstGeom prst="line">
              <a:avLst/>
            </a:prstGeom>
            <a:ln w="12700" cap="rnd" cmpd="sng" algn="ctr">
              <a:solidFill>
                <a:srgbClr val="F1882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Freeform 10"/>
            <p:cNvSpPr/>
            <p:nvPr/>
          </p:nvSpPr>
          <p:spPr bwMode="gray">
            <a:xfrm>
              <a:off x="2386486" y="4017902"/>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106" name="Freeform 10"/>
            <p:cNvSpPr/>
            <p:nvPr/>
          </p:nvSpPr>
          <p:spPr bwMode="gray">
            <a:xfrm>
              <a:off x="2386475" y="4265079"/>
              <a:ext cx="142508"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61" name="Oval 60"/>
            <p:cNvSpPr/>
            <p:nvPr/>
          </p:nvSpPr>
          <p:spPr>
            <a:xfrm>
              <a:off x="2256934" y="2660055"/>
              <a:ext cx="96976" cy="96976"/>
            </a:xfrm>
            <a:prstGeom prst="ellipse">
              <a:avLst/>
            </a:prstGeom>
            <a:solidFill>
              <a:srgbClr val="F18825"/>
            </a:solidFill>
            <a:ln w="19050" cap="rnd" cmpd="sng" algn="ctr">
              <a:solidFill>
                <a:srgbClr val="F1882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600" b="0" i="0" u="none" strike="noStrike" kern="1200" cap="none" spc="0" normalizeH="0" baseline="0" noProof="0" dirty="0">
                <a:ln>
                  <a:noFill/>
                </a:ln>
                <a:solidFill>
                  <a:srgbClr val="FFFFFF"/>
                </a:solidFill>
                <a:effectLst/>
                <a:uLnTx/>
                <a:uFillTx/>
                <a:ea typeface="+mn-ea"/>
                <a:cs typeface="+mn-cs"/>
              </a:endParaRPr>
            </a:p>
          </p:txBody>
        </p:sp>
        <p:grpSp>
          <p:nvGrpSpPr>
            <p:cNvPr id="111" name="bcgIcons_CrossroadsA">
              <a:extLst>
                <a:ext uri="{FF2B5EF4-FFF2-40B4-BE49-F238E27FC236}">
                  <a16:creationId xmlns:a16="http://schemas.microsoft.com/office/drawing/2014/main" id="{1E854E92-8412-4D56-B9B3-78BB984D4C51}"/>
                </a:ext>
              </a:extLst>
            </p:cNvPr>
            <p:cNvGrpSpPr>
              <a:grpSpLocks noChangeAspect="1"/>
            </p:cNvGrpSpPr>
            <p:nvPr/>
          </p:nvGrpSpPr>
          <p:grpSpPr>
            <a:xfrm>
              <a:off x="2674454" y="3187509"/>
              <a:ext cx="697385" cy="698031"/>
              <a:chOff x="1682" y="0"/>
              <a:chExt cx="4316" cy="4320"/>
            </a:xfrm>
          </p:grpSpPr>
          <p:sp>
            <p:nvSpPr>
              <p:cNvPr id="112" name="AutoShape 18">
                <a:extLst>
                  <a:ext uri="{FF2B5EF4-FFF2-40B4-BE49-F238E27FC236}">
                    <a16:creationId xmlns:a16="http://schemas.microsoft.com/office/drawing/2014/main" id="{B52EA725-B9F2-4C0F-B0E6-D5EF04017769}"/>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3" name="Freeform 20">
                <a:extLst>
                  <a:ext uri="{FF2B5EF4-FFF2-40B4-BE49-F238E27FC236}">
                    <a16:creationId xmlns:a16="http://schemas.microsoft.com/office/drawing/2014/main" id="{CC3CEF12-A1AA-4DDA-8D42-3F98BBDD3501}"/>
                  </a:ext>
                </a:extLst>
              </p:cNvPr>
              <p:cNvSpPr>
                <a:spLocks noEditPoints="1"/>
              </p:cNvSpPr>
              <p:nvPr/>
            </p:nvSpPr>
            <p:spPr bwMode="auto">
              <a:xfrm>
                <a:off x="3555" y="454"/>
                <a:ext cx="611" cy="3474"/>
              </a:xfrm>
              <a:custGeom>
                <a:avLst/>
                <a:gdLst>
                  <a:gd name="T0" fmla="*/ 326 w 326"/>
                  <a:gd name="T1" fmla="*/ 752 h 1853"/>
                  <a:gd name="T2" fmla="*/ 282 w 326"/>
                  <a:gd name="T3" fmla="*/ 752 h 1853"/>
                  <a:gd name="T4" fmla="*/ 282 w 326"/>
                  <a:gd name="T5" fmla="*/ 661 h 1853"/>
                  <a:gd name="T6" fmla="*/ 326 w 326"/>
                  <a:gd name="T7" fmla="*/ 661 h 1853"/>
                  <a:gd name="T8" fmla="*/ 326 w 326"/>
                  <a:gd name="T9" fmla="*/ 752 h 1853"/>
                  <a:gd name="T10" fmla="*/ 44 w 326"/>
                  <a:gd name="T11" fmla="*/ 661 h 1853"/>
                  <a:gd name="T12" fmla="*/ 0 w 326"/>
                  <a:gd name="T13" fmla="*/ 661 h 1853"/>
                  <a:gd name="T14" fmla="*/ 0 w 326"/>
                  <a:gd name="T15" fmla="*/ 752 h 1853"/>
                  <a:gd name="T16" fmla="*/ 44 w 326"/>
                  <a:gd name="T17" fmla="*/ 752 h 1853"/>
                  <a:gd name="T18" fmla="*/ 44 w 326"/>
                  <a:gd name="T19" fmla="*/ 661 h 1853"/>
                  <a:gd name="T20" fmla="*/ 44 w 326"/>
                  <a:gd name="T21" fmla="*/ 189 h 1853"/>
                  <a:gd name="T22" fmla="*/ 44 w 326"/>
                  <a:gd name="T23" fmla="*/ 71 h 1853"/>
                  <a:gd name="T24" fmla="*/ 71 w 326"/>
                  <a:gd name="T25" fmla="*/ 44 h 1853"/>
                  <a:gd name="T26" fmla="*/ 255 w 326"/>
                  <a:gd name="T27" fmla="*/ 44 h 1853"/>
                  <a:gd name="T28" fmla="*/ 282 w 326"/>
                  <a:gd name="T29" fmla="*/ 71 h 1853"/>
                  <a:gd name="T30" fmla="*/ 282 w 326"/>
                  <a:gd name="T31" fmla="*/ 189 h 1853"/>
                  <a:gd name="T32" fmla="*/ 326 w 326"/>
                  <a:gd name="T33" fmla="*/ 189 h 1853"/>
                  <a:gd name="T34" fmla="*/ 326 w 326"/>
                  <a:gd name="T35" fmla="*/ 71 h 1853"/>
                  <a:gd name="T36" fmla="*/ 255 w 326"/>
                  <a:gd name="T37" fmla="*/ 0 h 1853"/>
                  <a:gd name="T38" fmla="*/ 71 w 326"/>
                  <a:gd name="T39" fmla="*/ 0 h 1853"/>
                  <a:gd name="T40" fmla="*/ 0 w 326"/>
                  <a:gd name="T41" fmla="*/ 71 h 1853"/>
                  <a:gd name="T42" fmla="*/ 0 w 326"/>
                  <a:gd name="T43" fmla="*/ 189 h 1853"/>
                  <a:gd name="T44" fmla="*/ 44 w 326"/>
                  <a:gd name="T45" fmla="*/ 189 h 1853"/>
                  <a:gd name="T46" fmla="*/ 282 w 326"/>
                  <a:gd name="T47" fmla="*/ 1224 h 1853"/>
                  <a:gd name="T48" fmla="*/ 282 w 326"/>
                  <a:gd name="T49" fmla="*/ 1809 h 1853"/>
                  <a:gd name="T50" fmla="*/ 44 w 326"/>
                  <a:gd name="T51" fmla="*/ 1809 h 1853"/>
                  <a:gd name="T52" fmla="*/ 44 w 326"/>
                  <a:gd name="T53" fmla="*/ 1224 h 1853"/>
                  <a:gd name="T54" fmla="*/ 0 w 326"/>
                  <a:gd name="T55" fmla="*/ 1224 h 1853"/>
                  <a:gd name="T56" fmla="*/ 0 w 326"/>
                  <a:gd name="T57" fmla="*/ 1831 h 1853"/>
                  <a:gd name="T58" fmla="*/ 22 w 326"/>
                  <a:gd name="T59" fmla="*/ 1853 h 1853"/>
                  <a:gd name="T60" fmla="*/ 304 w 326"/>
                  <a:gd name="T61" fmla="*/ 1853 h 1853"/>
                  <a:gd name="T62" fmla="*/ 326 w 326"/>
                  <a:gd name="T63" fmla="*/ 1831 h 1853"/>
                  <a:gd name="T64" fmla="*/ 326 w 326"/>
                  <a:gd name="T65" fmla="*/ 1224 h 1853"/>
                  <a:gd name="T66" fmla="*/ 282 w 326"/>
                  <a:gd name="T67" fmla="*/ 1224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1853">
                    <a:moveTo>
                      <a:pt x="326" y="752"/>
                    </a:moveTo>
                    <a:cubicBezTo>
                      <a:pt x="282" y="752"/>
                      <a:pt x="282" y="752"/>
                      <a:pt x="282" y="752"/>
                    </a:cubicBezTo>
                    <a:cubicBezTo>
                      <a:pt x="282" y="661"/>
                      <a:pt x="282" y="661"/>
                      <a:pt x="282" y="661"/>
                    </a:cubicBezTo>
                    <a:cubicBezTo>
                      <a:pt x="326" y="661"/>
                      <a:pt x="326" y="661"/>
                      <a:pt x="326" y="661"/>
                    </a:cubicBezTo>
                    <a:lnTo>
                      <a:pt x="326" y="752"/>
                    </a:lnTo>
                    <a:close/>
                    <a:moveTo>
                      <a:pt x="44" y="661"/>
                    </a:moveTo>
                    <a:cubicBezTo>
                      <a:pt x="0" y="661"/>
                      <a:pt x="0" y="661"/>
                      <a:pt x="0" y="661"/>
                    </a:cubicBezTo>
                    <a:cubicBezTo>
                      <a:pt x="0" y="752"/>
                      <a:pt x="0" y="752"/>
                      <a:pt x="0" y="752"/>
                    </a:cubicBezTo>
                    <a:cubicBezTo>
                      <a:pt x="44" y="752"/>
                      <a:pt x="44" y="752"/>
                      <a:pt x="44" y="752"/>
                    </a:cubicBezTo>
                    <a:lnTo>
                      <a:pt x="44" y="661"/>
                    </a:lnTo>
                    <a:close/>
                    <a:moveTo>
                      <a:pt x="44" y="189"/>
                    </a:moveTo>
                    <a:cubicBezTo>
                      <a:pt x="44" y="71"/>
                      <a:pt x="44" y="71"/>
                      <a:pt x="44" y="71"/>
                    </a:cubicBezTo>
                    <a:cubicBezTo>
                      <a:pt x="44" y="56"/>
                      <a:pt x="56" y="44"/>
                      <a:pt x="71" y="44"/>
                    </a:cubicBezTo>
                    <a:cubicBezTo>
                      <a:pt x="255" y="44"/>
                      <a:pt x="255" y="44"/>
                      <a:pt x="255" y="44"/>
                    </a:cubicBezTo>
                    <a:cubicBezTo>
                      <a:pt x="270" y="44"/>
                      <a:pt x="282" y="56"/>
                      <a:pt x="282" y="71"/>
                    </a:cubicBezTo>
                    <a:cubicBezTo>
                      <a:pt x="282" y="189"/>
                      <a:pt x="282" y="189"/>
                      <a:pt x="282" y="189"/>
                    </a:cubicBezTo>
                    <a:cubicBezTo>
                      <a:pt x="326" y="189"/>
                      <a:pt x="326" y="189"/>
                      <a:pt x="326" y="189"/>
                    </a:cubicBezTo>
                    <a:cubicBezTo>
                      <a:pt x="326" y="71"/>
                      <a:pt x="326" y="71"/>
                      <a:pt x="326" y="71"/>
                    </a:cubicBezTo>
                    <a:cubicBezTo>
                      <a:pt x="326" y="32"/>
                      <a:pt x="294" y="0"/>
                      <a:pt x="255" y="0"/>
                    </a:cubicBezTo>
                    <a:cubicBezTo>
                      <a:pt x="71" y="0"/>
                      <a:pt x="71" y="0"/>
                      <a:pt x="71" y="0"/>
                    </a:cubicBezTo>
                    <a:cubicBezTo>
                      <a:pt x="32" y="0"/>
                      <a:pt x="0" y="32"/>
                      <a:pt x="0" y="71"/>
                    </a:cubicBezTo>
                    <a:cubicBezTo>
                      <a:pt x="0" y="189"/>
                      <a:pt x="0" y="189"/>
                      <a:pt x="0" y="189"/>
                    </a:cubicBezTo>
                    <a:lnTo>
                      <a:pt x="44" y="189"/>
                    </a:lnTo>
                    <a:close/>
                    <a:moveTo>
                      <a:pt x="282" y="1224"/>
                    </a:moveTo>
                    <a:cubicBezTo>
                      <a:pt x="282" y="1809"/>
                      <a:pt x="282" y="1809"/>
                      <a:pt x="282" y="1809"/>
                    </a:cubicBezTo>
                    <a:cubicBezTo>
                      <a:pt x="44" y="1809"/>
                      <a:pt x="44" y="1809"/>
                      <a:pt x="44" y="1809"/>
                    </a:cubicBezTo>
                    <a:cubicBezTo>
                      <a:pt x="44" y="1224"/>
                      <a:pt x="44" y="1224"/>
                      <a:pt x="44" y="1224"/>
                    </a:cubicBezTo>
                    <a:cubicBezTo>
                      <a:pt x="0" y="1224"/>
                      <a:pt x="0" y="1224"/>
                      <a:pt x="0" y="1224"/>
                    </a:cubicBezTo>
                    <a:cubicBezTo>
                      <a:pt x="0" y="1831"/>
                      <a:pt x="0" y="1831"/>
                      <a:pt x="0" y="1831"/>
                    </a:cubicBezTo>
                    <a:cubicBezTo>
                      <a:pt x="0" y="1843"/>
                      <a:pt x="10" y="1853"/>
                      <a:pt x="22" y="1853"/>
                    </a:cubicBezTo>
                    <a:cubicBezTo>
                      <a:pt x="304" y="1853"/>
                      <a:pt x="304" y="1853"/>
                      <a:pt x="304" y="1853"/>
                    </a:cubicBezTo>
                    <a:cubicBezTo>
                      <a:pt x="316" y="1853"/>
                      <a:pt x="326" y="1843"/>
                      <a:pt x="326" y="1831"/>
                    </a:cubicBezTo>
                    <a:cubicBezTo>
                      <a:pt x="326" y="1224"/>
                      <a:pt x="326" y="1224"/>
                      <a:pt x="326" y="1224"/>
                    </a:cubicBezTo>
                    <a:lnTo>
                      <a:pt x="282" y="1224"/>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4" name="Freeform 21">
                <a:extLst>
                  <a:ext uri="{FF2B5EF4-FFF2-40B4-BE49-F238E27FC236}">
                    <a16:creationId xmlns:a16="http://schemas.microsoft.com/office/drawing/2014/main" id="{B2825583-A90B-4620-B1C9-8CA3D8A501C2}"/>
                  </a:ext>
                </a:extLst>
              </p:cNvPr>
              <p:cNvSpPr>
                <a:spLocks noEditPoints="1"/>
              </p:cNvSpPr>
              <p:nvPr/>
            </p:nvSpPr>
            <p:spPr bwMode="auto">
              <a:xfrm>
                <a:off x="2473" y="891"/>
                <a:ext cx="2776" cy="1775"/>
              </a:xfrm>
              <a:custGeom>
                <a:avLst/>
                <a:gdLst>
                  <a:gd name="T0" fmla="*/ 1310 w 1482"/>
                  <a:gd name="T1" fmla="*/ 384 h 947"/>
                  <a:gd name="T2" fmla="*/ 185 w 1482"/>
                  <a:gd name="T3" fmla="*/ 384 h 947"/>
                  <a:gd name="T4" fmla="*/ 155 w 1482"/>
                  <a:gd name="T5" fmla="*/ 355 h 947"/>
                  <a:gd name="T6" fmla="*/ 155 w 1482"/>
                  <a:gd name="T7" fmla="*/ 30 h 947"/>
                  <a:gd name="T8" fmla="*/ 185 w 1482"/>
                  <a:gd name="T9" fmla="*/ 0 h 947"/>
                  <a:gd name="T10" fmla="*/ 1310 w 1482"/>
                  <a:gd name="T11" fmla="*/ 0 h 947"/>
                  <a:gd name="T12" fmla="*/ 1325 w 1482"/>
                  <a:gd name="T13" fmla="*/ 7 h 947"/>
                  <a:gd name="T14" fmla="*/ 1475 w 1482"/>
                  <a:gd name="T15" fmla="*/ 178 h 947"/>
                  <a:gd name="T16" fmla="*/ 1475 w 1482"/>
                  <a:gd name="T17" fmla="*/ 207 h 947"/>
                  <a:gd name="T18" fmla="*/ 1325 w 1482"/>
                  <a:gd name="T19" fmla="*/ 378 h 947"/>
                  <a:gd name="T20" fmla="*/ 1310 w 1482"/>
                  <a:gd name="T21" fmla="*/ 384 h 947"/>
                  <a:gd name="T22" fmla="*/ 157 w 1482"/>
                  <a:gd name="T23" fmla="*/ 569 h 947"/>
                  <a:gd name="T24" fmla="*/ 7 w 1482"/>
                  <a:gd name="T25" fmla="*/ 741 h 947"/>
                  <a:gd name="T26" fmla="*/ 7 w 1482"/>
                  <a:gd name="T27" fmla="*/ 769 h 947"/>
                  <a:gd name="T28" fmla="*/ 157 w 1482"/>
                  <a:gd name="T29" fmla="*/ 941 h 947"/>
                  <a:gd name="T30" fmla="*/ 172 w 1482"/>
                  <a:gd name="T31" fmla="*/ 947 h 947"/>
                  <a:gd name="T32" fmla="*/ 1297 w 1482"/>
                  <a:gd name="T33" fmla="*/ 947 h 947"/>
                  <a:gd name="T34" fmla="*/ 1327 w 1482"/>
                  <a:gd name="T35" fmla="*/ 917 h 947"/>
                  <a:gd name="T36" fmla="*/ 1327 w 1482"/>
                  <a:gd name="T37" fmla="*/ 593 h 947"/>
                  <a:gd name="T38" fmla="*/ 1297 w 1482"/>
                  <a:gd name="T39" fmla="*/ 563 h 947"/>
                  <a:gd name="T40" fmla="*/ 172 w 1482"/>
                  <a:gd name="T41" fmla="*/ 563 h 947"/>
                  <a:gd name="T42" fmla="*/ 157 w 1482"/>
                  <a:gd name="T43" fmla="*/ 569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2" h="944">
                    <a:moveTo>
                      <a:pt x="1310" y="384"/>
                    </a:moveTo>
                    <a:cubicBezTo>
                      <a:pt x="185" y="384"/>
                      <a:pt x="185" y="384"/>
                      <a:pt x="185" y="384"/>
                    </a:cubicBezTo>
                    <a:cubicBezTo>
                      <a:pt x="169" y="384"/>
                      <a:pt x="155" y="371"/>
                      <a:pt x="155" y="355"/>
                    </a:cubicBezTo>
                    <a:cubicBezTo>
                      <a:pt x="155" y="30"/>
                      <a:pt x="155" y="30"/>
                      <a:pt x="155" y="30"/>
                    </a:cubicBezTo>
                    <a:cubicBezTo>
                      <a:pt x="155" y="14"/>
                      <a:pt x="169" y="0"/>
                      <a:pt x="185" y="0"/>
                    </a:cubicBezTo>
                    <a:cubicBezTo>
                      <a:pt x="1310" y="0"/>
                      <a:pt x="1310" y="0"/>
                      <a:pt x="1310" y="0"/>
                    </a:cubicBezTo>
                    <a:cubicBezTo>
                      <a:pt x="1316" y="0"/>
                      <a:pt x="1321" y="3"/>
                      <a:pt x="1325" y="7"/>
                    </a:cubicBezTo>
                    <a:cubicBezTo>
                      <a:pt x="1475" y="178"/>
                      <a:pt x="1475" y="178"/>
                      <a:pt x="1475" y="178"/>
                    </a:cubicBezTo>
                    <a:cubicBezTo>
                      <a:pt x="1482" y="186"/>
                      <a:pt x="1482" y="198"/>
                      <a:pt x="1475" y="207"/>
                    </a:cubicBezTo>
                    <a:cubicBezTo>
                      <a:pt x="1325" y="378"/>
                      <a:pt x="1325" y="378"/>
                      <a:pt x="1325" y="378"/>
                    </a:cubicBezTo>
                    <a:cubicBezTo>
                      <a:pt x="1321" y="382"/>
                      <a:pt x="1316" y="384"/>
                      <a:pt x="1310" y="384"/>
                    </a:cubicBezTo>
                    <a:close/>
                    <a:moveTo>
                      <a:pt x="157" y="569"/>
                    </a:moveTo>
                    <a:cubicBezTo>
                      <a:pt x="7" y="741"/>
                      <a:pt x="7" y="741"/>
                      <a:pt x="7" y="741"/>
                    </a:cubicBezTo>
                    <a:cubicBezTo>
                      <a:pt x="0" y="749"/>
                      <a:pt x="0" y="761"/>
                      <a:pt x="7" y="769"/>
                    </a:cubicBezTo>
                    <a:cubicBezTo>
                      <a:pt x="157" y="941"/>
                      <a:pt x="157" y="941"/>
                      <a:pt x="157" y="941"/>
                    </a:cubicBezTo>
                    <a:cubicBezTo>
                      <a:pt x="161" y="945"/>
                      <a:pt x="166" y="947"/>
                      <a:pt x="172" y="947"/>
                    </a:cubicBezTo>
                    <a:cubicBezTo>
                      <a:pt x="1297" y="947"/>
                      <a:pt x="1297" y="947"/>
                      <a:pt x="1297" y="947"/>
                    </a:cubicBezTo>
                    <a:cubicBezTo>
                      <a:pt x="1313" y="947"/>
                      <a:pt x="1327" y="934"/>
                      <a:pt x="1327" y="917"/>
                    </a:cubicBezTo>
                    <a:cubicBezTo>
                      <a:pt x="1327" y="593"/>
                      <a:pt x="1327" y="593"/>
                      <a:pt x="1327" y="593"/>
                    </a:cubicBezTo>
                    <a:cubicBezTo>
                      <a:pt x="1327" y="576"/>
                      <a:pt x="1313" y="563"/>
                      <a:pt x="1297" y="563"/>
                    </a:cubicBezTo>
                    <a:cubicBezTo>
                      <a:pt x="172" y="563"/>
                      <a:pt x="172" y="563"/>
                      <a:pt x="172" y="563"/>
                    </a:cubicBezTo>
                    <a:cubicBezTo>
                      <a:pt x="166" y="563"/>
                      <a:pt x="161" y="565"/>
                      <a:pt x="157" y="569"/>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99" name="AutoShape 51"/>
            <p:cNvSpPr>
              <a:spLocks noChangeArrowheads="1"/>
            </p:cNvSpPr>
            <p:nvPr/>
          </p:nvSpPr>
          <p:spPr bwMode="auto">
            <a:xfrm>
              <a:off x="2616780" y="4257106"/>
              <a:ext cx="1182586" cy="366126"/>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Practical vocational orientation in and with companies</a:t>
              </a:r>
            </a:p>
          </p:txBody>
        </p:sp>
        <p:sp>
          <p:nvSpPr>
            <p:cNvPr id="101" name="Freeform 10"/>
            <p:cNvSpPr/>
            <p:nvPr/>
          </p:nvSpPr>
          <p:spPr bwMode="gray">
            <a:xfrm>
              <a:off x="2386475" y="4693538"/>
              <a:ext cx="126592"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108" name="AutoShape 51"/>
            <p:cNvSpPr>
              <a:spLocks noChangeArrowheads="1"/>
            </p:cNvSpPr>
            <p:nvPr/>
          </p:nvSpPr>
          <p:spPr bwMode="auto">
            <a:xfrm>
              <a:off x="2616781" y="4694678"/>
              <a:ext cx="1215385" cy="488168"/>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STEM program, culture and activity programs, group projects, and individual support</a:t>
              </a:r>
            </a:p>
          </p:txBody>
        </p:sp>
      </p:grpSp>
      <p:sp>
        <p:nvSpPr>
          <p:cNvPr id="100" name="Titel 1"/>
          <p:cNvSpPr txBox="1"/>
          <p:nvPr/>
        </p:nvSpPr>
        <p:spPr>
          <a:xfrm>
            <a:off x="630000" y="622800"/>
            <a:ext cx="7375243" cy="664797"/>
          </a:xfrm>
          <a:prstGeom prst="rect">
            <a:avLst/>
          </a:prstGeom>
        </p:spPr>
        <p:txBody>
          <a:bodyPr vert="horz" wrap="square" lIns="0" tIns="0" rIns="0" bIns="0" rtlCol="0" anchor="t">
            <a:spAutoFit/>
          </a:bodyPr>
          <a:lstStyle>
            <a:lvl1pPr algn="l" defTabSz="914377" rtl="0" eaLnBrk="1" latinLnBrk="0" hangingPunct="1">
              <a:lnSpc>
                <a:spcPct val="90000"/>
              </a:lnSpc>
              <a:spcBef>
                <a:spcPct val="0"/>
              </a:spcBef>
              <a:buNone/>
              <a:defRPr sz="2400" kern="12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a:defRPr b="0" i="0"/>
            </a:pPr>
            <a:r>
              <a:rPr lang="en-US" dirty="0">
                <a:latin typeface="+mj-lt"/>
              </a:rPr>
              <a:t>The program: Intensive preparation for the work world in six months</a:t>
            </a:r>
          </a:p>
        </p:txBody>
      </p:sp>
      <p:sp>
        <p:nvSpPr>
          <p:cNvPr id="125" name="Text Box 4"/>
          <p:cNvSpPr txBox="1">
            <a:spLocks noChangeArrowheads="1"/>
          </p:cNvSpPr>
          <p:nvPr/>
        </p:nvSpPr>
        <p:spPr bwMode="auto">
          <a:xfrm>
            <a:off x="578638" y="5688476"/>
            <a:ext cx="961573" cy="235449"/>
          </a:xfrm>
          <a:prstGeom prst="rect">
            <a:avLst/>
          </a:prstGeom>
          <a:noFill/>
          <a:ln w="12700">
            <a:noFill/>
            <a:miter lim="800000"/>
          </a:ln>
        </p:spPr>
        <p:txBody>
          <a:bodyPr lIns="0" tIns="0" rIns="0" bIns="0" anchor="t">
            <a:noAutofit/>
          </a:bodyPr>
          <a:lstStyle/>
          <a:p>
            <a:pPr marL="0" marR="0" lvl="0" indent="0" defTabSz="914400" rtl="0" eaLnBrk="0" fontAlgn="auto" latinLnBrk="0" hangingPunct="0">
              <a:lnSpc>
                <a:spcPct val="85000"/>
              </a:lnSpc>
              <a:spcBef>
                <a:spcPct val="50000"/>
              </a:spcBef>
              <a:spcAft>
                <a:spcPct val="3000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Applied at JOBLINGE</a:t>
            </a:r>
          </a:p>
        </p:txBody>
      </p:sp>
      <p:sp>
        <p:nvSpPr>
          <p:cNvPr id="126" name="Rectangle 6"/>
          <p:cNvSpPr>
            <a:spLocks noChangeArrowheads="1"/>
          </p:cNvSpPr>
          <p:nvPr/>
        </p:nvSpPr>
        <p:spPr bwMode="auto">
          <a:xfrm>
            <a:off x="750421" y="5337318"/>
            <a:ext cx="1126295" cy="184666"/>
          </a:xfrm>
          <a:prstGeom prst="rect">
            <a:avLst/>
          </a:prstGeom>
          <a:noFill/>
          <a:ln w="9525">
            <a:noFill/>
            <a:miter lim="800000"/>
          </a:ln>
        </p:spPr>
        <p:txBody>
          <a:bodyPr wrap="none" lIns="0" tIns="0" rIns="0" bIns="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0088C2"/>
                </a:solidFill>
                <a:effectLst/>
                <a:uLnTx/>
                <a:uFillTx/>
                <a:ea typeface="+mn-ea"/>
                <a:cs typeface="+mn-cs"/>
              </a:rPr>
              <a:t>MILESTONES</a:t>
            </a:r>
            <a:endParaRPr kumimoji="0" lang="en-US" sz="1200" b="0" i="0" u="none" strike="noStrike" kern="1200" cap="none" spc="0" normalizeH="0" baseline="0" noProof="0" dirty="0">
              <a:ln>
                <a:noFill/>
              </a:ln>
              <a:solidFill>
                <a:srgbClr val="0088C2"/>
              </a:solidFill>
              <a:effectLst/>
              <a:uLnTx/>
              <a:uFillTx/>
              <a:ea typeface="+mn-ea"/>
              <a:cs typeface="+mn-cs"/>
            </a:endParaRPr>
          </a:p>
        </p:txBody>
      </p:sp>
      <p:sp>
        <p:nvSpPr>
          <p:cNvPr id="128" name="Text Box 25"/>
          <p:cNvSpPr txBox="1">
            <a:spLocks noChangeArrowheads="1"/>
          </p:cNvSpPr>
          <p:nvPr/>
        </p:nvSpPr>
        <p:spPr bwMode="auto">
          <a:xfrm>
            <a:off x="3917560" y="5688476"/>
            <a:ext cx="961573" cy="235449"/>
          </a:xfrm>
          <a:prstGeom prst="rect">
            <a:avLst/>
          </a:prstGeom>
          <a:noFill/>
          <a:ln w="12700">
            <a:noFill/>
            <a:miter lim="800000"/>
          </a:ln>
        </p:spPr>
        <p:txBody>
          <a:bodyPr lIns="0" tIns="0" rIns="0" bIns="0" anchor="t">
            <a:noAutofit/>
          </a:bodyPr>
          <a:lstStyle/>
          <a:p>
            <a:pPr marL="0" marR="0" lvl="0" indent="0" defTabSz="914400" rtl="0" eaLnBrk="0" fontAlgn="auto" latinLnBrk="0" hangingPunct="0">
              <a:lnSpc>
                <a:spcPct val="85000"/>
              </a:lnSpc>
              <a:spcBef>
                <a:spcPct val="50000"/>
              </a:spcBef>
              <a:spcAft>
                <a:spcPct val="3000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Target vocation</a:t>
            </a:r>
            <a:r>
              <a:rPr kumimoji="0" lang="en-US" sz="800" b="0" i="0" u="none" strike="noStrike" kern="1200" cap="none" spc="0" normalizeH="0" noProof="0" dirty="0">
                <a:ln>
                  <a:noFill/>
                </a:ln>
                <a:solidFill>
                  <a:srgbClr val="000000"/>
                </a:solidFill>
                <a:effectLst/>
                <a:uLnTx/>
                <a:uFillTx/>
                <a:ea typeface="+mn-ea"/>
                <a:cs typeface="+mn-cs"/>
              </a:rPr>
              <a:t> </a:t>
            </a:r>
            <a:r>
              <a:rPr kumimoji="0" lang="en-US" sz="800" b="0" i="0" u="none" strike="noStrike" kern="1200" cap="none" spc="0" normalizeH="0" baseline="0" noProof="0" dirty="0">
                <a:ln>
                  <a:noFill/>
                </a:ln>
                <a:solidFill>
                  <a:srgbClr val="000000"/>
                </a:solidFill>
                <a:effectLst/>
                <a:uLnTx/>
                <a:uFillTx/>
                <a:ea typeface="+mn-ea"/>
                <a:cs typeface="+mn-cs"/>
              </a:rPr>
              <a:t>found</a:t>
            </a:r>
          </a:p>
        </p:txBody>
      </p:sp>
      <p:sp>
        <p:nvSpPr>
          <p:cNvPr id="131" name="Text Box 26"/>
          <p:cNvSpPr txBox="1">
            <a:spLocks noChangeArrowheads="1"/>
          </p:cNvSpPr>
          <p:nvPr/>
        </p:nvSpPr>
        <p:spPr bwMode="auto">
          <a:xfrm>
            <a:off x="5617771" y="5688476"/>
            <a:ext cx="961573" cy="235449"/>
          </a:xfrm>
          <a:prstGeom prst="rect">
            <a:avLst/>
          </a:prstGeom>
          <a:noFill/>
          <a:ln w="12700">
            <a:noFill/>
            <a:miter lim="800000"/>
          </a:ln>
        </p:spPr>
        <p:txBody>
          <a:bodyPr lIns="0" tIns="0" rIns="0" bIns="0" anchor="t">
            <a:noAutofit/>
          </a:bodyPr>
          <a:lstStyle/>
          <a:p>
            <a:pPr marL="0" marR="0" lvl="0" indent="0" defTabSz="914400" rtl="0" eaLnBrk="0" fontAlgn="auto" latinLnBrk="0" hangingPunct="0">
              <a:lnSpc>
                <a:spcPct val="85000"/>
              </a:lnSpc>
              <a:spcBef>
                <a:spcPct val="50000"/>
              </a:spcBef>
              <a:spcAft>
                <a:spcPct val="3000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Gained Job skills </a:t>
            </a:r>
            <a:br>
              <a:rPr kumimoji="0" lang="en-US" sz="800" b="0" i="0" u="none" strike="noStrike" kern="1200" cap="none" spc="0" normalizeH="0" baseline="0" noProof="0" dirty="0">
                <a:ln>
                  <a:noFill/>
                </a:ln>
                <a:solidFill>
                  <a:srgbClr val="000000"/>
                </a:solidFill>
                <a:effectLst/>
                <a:uLnTx/>
                <a:uFillTx/>
                <a:ea typeface="+mn-ea"/>
                <a:cs typeface="+mn-cs"/>
              </a:rPr>
            </a:br>
            <a:endParaRPr kumimoji="0" lang="en-US" sz="800" b="0" i="0" u="none" strike="noStrike" kern="1200" cap="none" spc="0" normalizeH="0" baseline="0" noProof="0" dirty="0">
              <a:ln>
                <a:noFill/>
              </a:ln>
              <a:solidFill>
                <a:srgbClr val="000000"/>
              </a:solidFill>
              <a:effectLst/>
              <a:uLnTx/>
              <a:uFillTx/>
              <a:ea typeface="+mn-ea"/>
              <a:cs typeface="+mn-cs"/>
            </a:endParaRPr>
          </a:p>
        </p:txBody>
      </p:sp>
      <p:sp>
        <p:nvSpPr>
          <p:cNvPr id="132" name="Line 27"/>
          <p:cNvSpPr>
            <a:spLocks noChangeShapeType="1"/>
          </p:cNvSpPr>
          <p:nvPr/>
        </p:nvSpPr>
        <p:spPr bwMode="auto">
          <a:xfrm flipV="1">
            <a:off x="492913" y="5504183"/>
            <a:ext cx="8587494" cy="6492"/>
          </a:xfrm>
          <a:prstGeom prst="line">
            <a:avLst/>
          </a:prstGeom>
          <a:noFill/>
          <a:ln w="25400" cap="flat" cmpd="sng" algn="ctr">
            <a:solidFill>
              <a:srgbClr val="0088C2"/>
            </a:solidFill>
            <a:prstDash val="solid"/>
            <a:round/>
            <a:headEnd type="none" w="med" len="med"/>
            <a:tailEnd type="triangle" w="med" len="med"/>
          </a:ln>
        </p:spPr>
        <p:txBody>
          <a:bodyPr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3" name="Text Box 28"/>
          <p:cNvSpPr txBox="1">
            <a:spLocks noChangeArrowheads="1"/>
          </p:cNvSpPr>
          <p:nvPr/>
        </p:nvSpPr>
        <p:spPr bwMode="auto">
          <a:xfrm>
            <a:off x="7349131" y="5688476"/>
            <a:ext cx="1772404" cy="235449"/>
          </a:xfrm>
          <a:prstGeom prst="rect">
            <a:avLst/>
          </a:prstGeom>
          <a:noFill/>
          <a:ln w="12700">
            <a:noFill/>
            <a:miter lim="800000"/>
          </a:ln>
        </p:spPr>
        <p:txBody>
          <a:bodyPr lIns="0" tIns="0" rIns="0" bIns="0" anchor="t">
            <a:noAutofit/>
          </a:bodyPr>
          <a:lstStyle/>
          <a:p>
            <a:pPr marL="0" marR="0" lvl="0" indent="0" defTabSz="914400" rtl="0" eaLnBrk="0" fontAlgn="auto" latinLnBrk="0" hangingPunct="0">
              <a:lnSpc>
                <a:spcPct val="85000"/>
              </a:lnSpc>
              <a:spcBef>
                <a:spcPct val="50000"/>
              </a:spcBef>
              <a:spcAft>
                <a:spcPct val="3000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Employment/apprenticeship contract received </a:t>
            </a:r>
          </a:p>
        </p:txBody>
      </p:sp>
      <p:sp>
        <p:nvSpPr>
          <p:cNvPr id="134" name="AutoShape 29"/>
          <p:cNvSpPr>
            <a:spLocks noChangeArrowheads="1"/>
          </p:cNvSpPr>
          <p:nvPr/>
        </p:nvSpPr>
        <p:spPr bwMode="auto">
          <a:xfrm>
            <a:off x="7288083" y="5429072"/>
            <a:ext cx="180000" cy="169272"/>
          </a:xfrm>
          <a:prstGeom prst="diamond">
            <a:avLst/>
          </a:prstGeom>
          <a:solidFill>
            <a:srgbClr val="F18825"/>
          </a:solidFill>
          <a:ln w="15875" cap="flat" cmpd="sng" algn="ctr">
            <a:solidFill>
              <a:srgbClr val="FFFFFF"/>
            </a:solidFill>
            <a:prstDash val="solid"/>
            <a:miter lim="800000"/>
            <a:headEnd type="none" w="med" len="med"/>
            <a:tailEnd type="none" w="med" len="med"/>
          </a:ln>
        </p:spPr>
        <p:txBody>
          <a:bodyPr wrap="none"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5" name="AutoShape 39"/>
          <p:cNvSpPr>
            <a:spLocks noChangeArrowheads="1"/>
          </p:cNvSpPr>
          <p:nvPr/>
        </p:nvSpPr>
        <p:spPr bwMode="auto">
          <a:xfrm>
            <a:off x="3808282" y="5429072"/>
            <a:ext cx="180000" cy="169272"/>
          </a:xfrm>
          <a:prstGeom prst="diamond">
            <a:avLst/>
          </a:prstGeom>
          <a:solidFill>
            <a:srgbClr val="F18825"/>
          </a:solidFill>
          <a:ln w="15875" cap="flat" cmpd="sng" algn="ctr">
            <a:solidFill>
              <a:srgbClr val="FFFFFF"/>
            </a:solidFill>
            <a:prstDash val="solid"/>
            <a:miter lim="800000"/>
            <a:headEnd type="none" w="med" len="med"/>
            <a:tailEnd type="none" w="med" len="med"/>
          </a:ln>
        </p:spPr>
        <p:txBody>
          <a:bodyPr wrap="none"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6" name="AutoShape 40"/>
          <p:cNvSpPr>
            <a:spLocks noChangeArrowheads="1"/>
          </p:cNvSpPr>
          <p:nvPr/>
        </p:nvSpPr>
        <p:spPr bwMode="auto">
          <a:xfrm>
            <a:off x="5527547" y="5429072"/>
            <a:ext cx="180000" cy="169272"/>
          </a:xfrm>
          <a:prstGeom prst="diamond">
            <a:avLst/>
          </a:prstGeom>
          <a:solidFill>
            <a:srgbClr val="F18825"/>
          </a:solidFill>
          <a:ln w="15875" cap="flat" cmpd="sng" algn="ctr">
            <a:solidFill>
              <a:srgbClr val="FFFFFF"/>
            </a:solidFill>
            <a:prstDash val="solid"/>
            <a:miter lim="800000"/>
            <a:headEnd type="none" w="med" len="med"/>
            <a:tailEnd type="none" w="med" len="med"/>
          </a:ln>
        </p:spPr>
        <p:txBody>
          <a:bodyPr wrap="none"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7" name="AutoShape 41"/>
          <p:cNvSpPr>
            <a:spLocks noChangeArrowheads="1"/>
          </p:cNvSpPr>
          <p:nvPr/>
        </p:nvSpPr>
        <p:spPr bwMode="auto">
          <a:xfrm>
            <a:off x="2184272" y="5429072"/>
            <a:ext cx="180000" cy="169272"/>
          </a:xfrm>
          <a:prstGeom prst="diamond">
            <a:avLst/>
          </a:prstGeom>
          <a:solidFill>
            <a:srgbClr val="F18825"/>
          </a:solidFill>
          <a:ln w="15875" cap="flat" cmpd="sng" algn="ctr">
            <a:solidFill>
              <a:srgbClr val="FFFFFF"/>
            </a:solidFill>
            <a:prstDash val="solid"/>
            <a:miter lim="800000"/>
            <a:headEnd type="none" w="med" len="med"/>
            <a:tailEnd type="none" w="med" len="med"/>
          </a:ln>
        </p:spPr>
        <p:txBody>
          <a:bodyPr wrap="none"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8" name="AutoShape 42"/>
          <p:cNvSpPr>
            <a:spLocks noChangeArrowheads="1"/>
          </p:cNvSpPr>
          <p:nvPr/>
        </p:nvSpPr>
        <p:spPr bwMode="auto">
          <a:xfrm>
            <a:off x="492913" y="5429072"/>
            <a:ext cx="180000" cy="169272"/>
          </a:xfrm>
          <a:prstGeom prst="diamond">
            <a:avLst/>
          </a:prstGeom>
          <a:solidFill>
            <a:srgbClr val="F18825"/>
          </a:solidFill>
          <a:ln w="15875" cap="flat" cmpd="sng" algn="ctr">
            <a:solidFill>
              <a:srgbClr val="FFFFFF"/>
            </a:solidFill>
            <a:prstDash val="solid"/>
            <a:miter lim="800000"/>
            <a:headEnd type="none" w="med" len="med"/>
            <a:tailEnd type="none" w="med" len="med"/>
          </a:ln>
        </p:spPr>
        <p:txBody>
          <a:bodyPr wrap="none" lIns="0" tIns="0" rIns="0" bIns="0" anchor="ct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39" name="Text Box 43"/>
          <p:cNvSpPr txBox="1">
            <a:spLocks noChangeArrowheads="1"/>
          </p:cNvSpPr>
          <p:nvPr/>
        </p:nvSpPr>
        <p:spPr bwMode="auto">
          <a:xfrm>
            <a:off x="2260210" y="5688476"/>
            <a:ext cx="961573" cy="235449"/>
          </a:xfrm>
          <a:prstGeom prst="rect">
            <a:avLst/>
          </a:prstGeom>
          <a:noFill/>
          <a:ln w="12700">
            <a:noFill/>
            <a:miter lim="800000"/>
          </a:ln>
        </p:spPr>
        <p:txBody>
          <a:bodyPr lIns="0" tIns="0" rIns="0" bIns="0" anchor="t">
            <a:noAutofit/>
          </a:bodyPr>
          <a:lstStyle/>
          <a:p>
            <a:pPr marL="0" marR="0" lvl="0" indent="0" defTabSz="914400" rtl="0" eaLnBrk="0" fontAlgn="auto" latinLnBrk="0" hangingPunct="0">
              <a:lnSpc>
                <a:spcPct val="85000"/>
              </a:lnSpc>
              <a:spcBef>
                <a:spcPct val="50000"/>
              </a:spcBef>
              <a:spcAft>
                <a:spcPct val="3000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Accepted to JOBLINGE</a:t>
            </a:r>
          </a:p>
        </p:txBody>
      </p:sp>
      <p:grpSp>
        <p:nvGrpSpPr>
          <p:cNvPr id="33" name="Gruppieren 32"/>
          <p:cNvGrpSpPr/>
          <p:nvPr/>
        </p:nvGrpSpPr>
        <p:grpSpPr>
          <a:xfrm>
            <a:off x="3956335" y="6171243"/>
            <a:ext cx="3291786" cy="400110"/>
            <a:chOff x="1162412" y="6305800"/>
            <a:chExt cx="3291786" cy="400110"/>
          </a:xfrm>
        </p:grpSpPr>
        <p:sp>
          <p:nvSpPr>
            <p:cNvPr id="140" name="TextBox 161"/>
            <p:cNvSpPr txBox="1"/>
            <p:nvPr/>
          </p:nvSpPr>
          <p:spPr>
            <a:xfrm>
              <a:off x="1502275" y="6305800"/>
              <a:ext cx="2951923" cy="400110"/>
            </a:xfrm>
            <a:prstGeom prst="rect">
              <a:avLst/>
            </a:prstGeom>
            <a:noFill/>
          </p:spPr>
          <p:txBody>
            <a:bodyPr wrap="square" lIns="0" tIns="0" rIns="0" bIns="0" rtlCol="0" anchor="ctr">
              <a:noAutofit/>
            </a:bodyPr>
            <a:lstStyle/>
            <a:p>
              <a:pPr>
                <a:defRPr b="0" i="0"/>
              </a:pPr>
              <a:r>
                <a:rPr lang="en-US" sz="800" dirty="0">
                  <a:solidFill>
                    <a:srgbClr val="000000"/>
                  </a:solidFill>
                </a:rPr>
                <a:t> 4 groups of approx. 20 participants start every year</a:t>
              </a:r>
            </a:p>
          </p:txBody>
        </p:sp>
        <p:grpSp>
          <p:nvGrpSpPr>
            <p:cNvPr id="141" name="Group 173"/>
            <p:cNvGrpSpPr/>
            <p:nvPr/>
          </p:nvGrpSpPr>
          <p:grpSpPr>
            <a:xfrm>
              <a:off x="1162412" y="6368814"/>
              <a:ext cx="252000" cy="252000"/>
              <a:chOff x="9015431" y="2533066"/>
              <a:chExt cx="1786173" cy="1791869"/>
            </a:xfrm>
          </p:grpSpPr>
          <p:sp>
            <p:nvSpPr>
              <p:cNvPr id="142" name="Freeform 6"/>
              <p:cNvSpPr/>
              <p:nvPr/>
            </p:nvSpPr>
            <p:spPr bwMode="auto">
              <a:xfrm>
                <a:off x="9015431" y="2533066"/>
                <a:ext cx="942944" cy="1789018"/>
              </a:xfrm>
              <a:custGeom>
                <a:avLst/>
                <a:gdLst>
                  <a:gd name="T0" fmla="*/ 497 w 997"/>
                  <a:gd name="T1" fmla="*/ 946 h 1891"/>
                  <a:gd name="T2" fmla="*/ 632 w 997"/>
                  <a:gd name="T3" fmla="*/ 623 h 1891"/>
                  <a:gd name="T4" fmla="*/ 923 w 997"/>
                  <a:gd name="T5" fmla="*/ 491 h 1891"/>
                  <a:gd name="T6" fmla="*/ 997 w 997"/>
                  <a:gd name="T7" fmla="*/ 250 h 1891"/>
                  <a:gd name="T8" fmla="*/ 924 w 997"/>
                  <a:gd name="T9" fmla="*/ 0 h 1891"/>
                  <a:gd name="T10" fmla="*/ 280 w 997"/>
                  <a:gd name="T11" fmla="*/ 277 h 1891"/>
                  <a:gd name="T12" fmla="*/ 0 w 997"/>
                  <a:gd name="T13" fmla="*/ 946 h 1891"/>
                  <a:gd name="T14" fmla="*/ 280 w 997"/>
                  <a:gd name="T15" fmla="*/ 1615 h 1891"/>
                  <a:gd name="T16" fmla="*/ 902 w 997"/>
                  <a:gd name="T17" fmla="*/ 1891 h 1891"/>
                  <a:gd name="T18" fmla="*/ 832 w 997"/>
                  <a:gd name="T19" fmla="*/ 1652 h 1891"/>
                  <a:gd name="T20" fmla="*/ 832 w 997"/>
                  <a:gd name="T21" fmla="*/ 1632 h 1891"/>
                  <a:gd name="T22" fmla="*/ 903 w 997"/>
                  <a:gd name="T23" fmla="*/ 1399 h 1891"/>
                  <a:gd name="T24" fmla="*/ 632 w 997"/>
                  <a:gd name="T25" fmla="*/ 1269 h 1891"/>
                  <a:gd name="T26" fmla="*/ 497 w 997"/>
                  <a:gd name="T27" fmla="*/ 946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7" h="1891">
                    <a:moveTo>
                      <a:pt x="497" y="946"/>
                    </a:moveTo>
                    <a:cubicBezTo>
                      <a:pt x="497" y="824"/>
                      <a:pt x="545" y="710"/>
                      <a:pt x="632" y="623"/>
                    </a:cubicBezTo>
                    <a:cubicBezTo>
                      <a:pt x="711" y="545"/>
                      <a:pt x="813" y="499"/>
                      <a:pt x="923" y="491"/>
                    </a:cubicBezTo>
                    <a:cubicBezTo>
                      <a:pt x="997" y="250"/>
                      <a:pt x="997" y="250"/>
                      <a:pt x="997" y="250"/>
                    </a:cubicBezTo>
                    <a:cubicBezTo>
                      <a:pt x="924" y="0"/>
                      <a:pt x="924" y="0"/>
                      <a:pt x="924" y="0"/>
                    </a:cubicBezTo>
                    <a:cubicBezTo>
                      <a:pt x="680" y="8"/>
                      <a:pt x="453" y="106"/>
                      <a:pt x="280" y="277"/>
                    </a:cubicBezTo>
                    <a:cubicBezTo>
                      <a:pt x="99" y="455"/>
                      <a:pt x="0" y="693"/>
                      <a:pt x="0" y="946"/>
                    </a:cubicBezTo>
                    <a:cubicBezTo>
                      <a:pt x="0" y="1199"/>
                      <a:pt x="99" y="1437"/>
                      <a:pt x="280" y="1615"/>
                    </a:cubicBezTo>
                    <a:cubicBezTo>
                      <a:pt x="448" y="1781"/>
                      <a:pt x="667" y="1878"/>
                      <a:pt x="902" y="1891"/>
                    </a:cubicBezTo>
                    <a:cubicBezTo>
                      <a:pt x="832" y="1652"/>
                      <a:pt x="832" y="1652"/>
                      <a:pt x="832" y="1652"/>
                    </a:cubicBezTo>
                    <a:cubicBezTo>
                      <a:pt x="830" y="1645"/>
                      <a:pt x="830" y="1638"/>
                      <a:pt x="832" y="1632"/>
                    </a:cubicBezTo>
                    <a:cubicBezTo>
                      <a:pt x="903" y="1399"/>
                      <a:pt x="903" y="1399"/>
                      <a:pt x="903" y="1399"/>
                    </a:cubicBezTo>
                    <a:cubicBezTo>
                      <a:pt x="801" y="1387"/>
                      <a:pt x="706" y="1342"/>
                      <a:pt x="632" y="1269"/>
                    </a:cubicBezTo>
                    <a:cubicBezTo>
                      <a:pt x="545" y="1182"/>
                      <a:pt x="497" y="1068"/>
                      <a:pt x="497" y="946"/>
                    </a:cubicBezTo>
                    <a:close/>
                  </a:path>
                </a:pathLst>
              </a:custGeom>
              <a:solidFill>
                <a:schemeClr val="accent4"/>
              </a:solidFill>
              <a:ln w="9525" cap="rnd">
                <a:noFill/>
                <a:round/>
              </a:ln>
            </p:spPr>
            <p:txBody>
              <a:bodyPr vert="horz" wrap="square" lIns="91440" tIns="45720" rIns="91440" bIns="45720" numCol="1" anchor="t" anchorCtr="0" compatLnSpc="1">
                <a:prstTxWarp prst="textNoShape">
                  <a:avLst/>
                </a:prstTxWarp>
              </a:bodyPr>
              <a:lstStyle/>
              <a:p>
                <a:endParaRPr lang="en-US" dirty="0"/>
              </a:p>
            </p:txBody>
          </p:sp>
          <p:sp>
            <p:nvSpPr>
              <p:cNvPr id="143" name="Freeform 7"/>
              <p:cNvSpPr/>
              <p:nvPr/>
            </p:nvSpPr>
            <p:spPr bwMode="auto">
              <a:xfrm>
                <a:off x="9875757" y="2535917"/>
                <a:ext cx="925847" cy="1789018"/>
              </a:xfrm>
              <a:custGeom>
                <a:avLst/>
                <a:gdLst>
                  <a:gd name="T0" fmla="*/ 167 w 982"/>
                  <a:gd name="T1" fmla="*/ 260 h 1891"/>
                  <a:gd name="T2" fmla="*/ 95 w 982"/>
                  <a:gd name="T3" fmla="*/ 492 h 1891"/>
                  <a:gd name="T4" fmla="*/ 361 w 982"/>
                  <a:gd name="T5" fmla="*/ 623 h 1891"/>
                  <a:gd name="T6" fmla="*/ 494 w 982"/>
                  <a:gd name="T7" fmla="*/ 945 h 1891"/>
                  <a:gd name="T8" fmla="*/ 361 w 982"/>
                  <a:gd name="T9" fmla="*/ 1267 h 1891"/>
                  <a:gd name="T10" fmla="*/ 75 w 982"/>
                  <a:gd name="T11" fmla="*/ 1400 h 1891"/>
                  <a:gd name="T12" fmla="*/ 0 w 982"/>
                  <a:gd name="T13" fmla="*/ 1641 h 1891"/>
                  <a:gd name="T14" fmla="*/ 74 w 982"/>
                  <a:gd name="T15" fmla="*/ 1891 h 1891"/>
                  <a:gd name="T16" fmla="*/ 706 w 982"/>
                  <a:gd name="T17" fmla="*/ 1615 h 1891"/>
                  <a:gd name="T18" fmla="*/ 982 w 982"/>
                  <a:gd name="T19" fmla="*/ 945 h 1891"/>
                  <a:gd name="T20" fmla="*/ 706 w 982"/>
                  <a:gd name="T21" fmla="*/ 275 h 1891"/>
                  <a:gd name="T22" fmla="*/ 96 w 982"/>
                  <a:gd name="T23" fmla="*/ 0 h 1891"/>
                  <a:gd name="T24" fmla="*/ 167 w 982"/>
                  <a:gd name="T25" fmla="*/ 239 h 1891"/>
                  <a:gd name="T26" fmla="*/ 167 w 982"/>
                  <a:gd name="T27" fmla="*/ 260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2" h="1891">
                    <a:moveTo>
                      <a:pt x="167" y="260"/>
                    </a:moveTo>
                    <a:cubicBezTo>
                      <a:pt x="95" y="492"/>
                      <a:pt x="95" y="492"/>
                      <a:pt x="95" y="492"/>
                    </a:cubicBezTo>
                    <a:cubicBezTo>
                      <a:pt x="195" y="504"/>
                      <a:pt x="288" y="549"/>
                      <a:pt x="361" y="623"/>
                    </a:cubicBezTo>
                    <a:cubicBezTo>
                      <a:pt x="447" y="709"/>
                      <a:pt x="494" y="823"/>
                      <a:pt x="494" y="945"/>
                    </a:cubicBezTo>
                    <a:cubicBezTo>
                      <a:pt x="494" y="1067"/>
                      <a:pt x="447" y="1181"/>
                      <a:pt x="361" y="1267"/>
                    </a:cubicBezTo>
                    <a:cubicBezTo>
                      <a:pt x="283" y="1346"/>
                      <a:pt x="183" y="1392"/>
                      <a:pt x="75" y="1400"/>
                    </a:cubicBezTo>
                    <a:cubicBezTo>
                      <a:pt x="0" y="1641"/>
                      <a:pt x="0" y="1641"/>
                      <a:pt x="0" y="1641"/>
                    </a:cubicBezTo>
                    <a:cubicBezTo>
                      <a:pt x="74" y="1891"/>
                      <a:pt x="74" y="1891"/>
                      <a:pt x="74" y="1891"/>
                    </a:cubicBezTo>
                    <a:cubicBezTo>
                      <a:pt x="313" y="1883"/>
                      <a:pt x="536" y="1785"/>
                      <a:pt x="706" y="1615"/>
                    </a:cubicBezTo>
                    <a:cubicBezTo>
                      <a:pt x="884" y="1436"/>
                      <a:pt x="982" y="1198"/>
                      <a:pt x="982" y="945"/>
                    </a:cubicBezTo>
                    <a:cubicBezTo>
                      <a:pt x="982" y="692"/>
                      <a:pt x="884" y="454"/>
                      <a:pt x="706" y="275"/>
                    </a:cubicBezTo>
                    <a:cubicBezTo>
                      <a:pt x="541" y="110"/>
                      <a:pt x="327" y="13"/>
                      <a:pt x="96" y="0"/>
                    </a:cubicBezTo>
                    <a:cubicBezTo>
                      <a:pt x="167" y="239"/>
                      <a:pt x="167" y="239"/>
                      <a:pt x="167" y="239"/>
                    </a:cubicBezTo>
                    <a:cubicBezTo>
                      <a:pt x="169" y="246"/>
                      <a:pt x="169" y="253"/>
                      <a:pt x="167" y="260"/>
                    </a:cubicBezTo>
                    <a:close/>
                  </a:path>
                </a:pathLst>
              </a:custGeom>
              <a:solidFill>
                <a:srgbClr val="59B5DA">
                  <a:lumMod val="100000"/>
                </a:srgbClr>
              </a:solidFill>
              <a:ln w="9525" cap="rnd">
                <a:noFill/>
                <a:rou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1" name="Gruppieren 20"/>
          <p:cNvGrpSpPr/>
          <p:nvPr/>
        </p:nvGrpSpPr>
        <p:grpSpPr>
          <a:xfrm>
            <a:off x="5654024" y="2053922"/>
            <a:ext cx="1620000" cy="3258409"/>
            <a:chOff x="5674869" y="2053532"/>
            <a:chExt cx="1620000" cy="3258409"/>
          </a:xfrm>
        </p:grpSpPr>
        <p:sp>
          <p:nvSpPr>
            <p:cNvPr id="8" name="AutoShape 24"/>
            <p:cNvSpPr>
              <a:spLocks noChangeArrowheads="1"/>
            </p:cNvSpPr>
            <p:nvPr/>
          </p:nvSpPr>
          <p:spPr bwMode="auto">
            <a:xfrm>
              <a:off x="5674869" y="2053532"/>
              <a:ext cx="1620000" cy="679628"/>
            </a:xfrm>
            <a:prstGeom prst="chevron">
              <a:avLst>
                <a:gd name="adj" fmla="val 12004"/>
              </a:avLst>
            </a:prstGeom>
            <a:solidFill>
              <a:srgbClr val="FFD500"/>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FFFFFF"/>
                  </a:solidFill>
                  <a:effectLst/>
                  <a:uLnTx/>
                  <a:uFillTx/>
                </a:rPr>
                <a:t>Qualification</a:t>
              </a:r>
              <a:endParaRPr lang="en-US" sz="1400" noProof="0" dirty="0">
                <a:solidFill>
                  <a:srgbClr val="FFFFFF"/>
                </a:solidFill>
              </a:endParaRPr>
            </a:p>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400" b="0" i="0" u="none" strike="noStrike" kern="1200" cap="none" spc="0" normalizeH="0" baseline="0" dirty="0">
                  <a:ln>
                    <a:noFill/>
                  </a:ln>
                  <a:solidFill>
                    <a:srgbClr val="FFFFFF"/>
                  </a:solidFill>
                  <a:effectLst/>
                  <a:uLnTx/>
                  <a:uFillTx/>
                </a:rPr>
                <a:t>and work</a:t>
              </a:r>
              <a:endParaRPr kumimoji="0" lang="en-US" sz="1400" b="0" i="0" u="none" strike="noStrike" kern="1200" cap="none" spc="0" normalizeH="0" baseline="0" noProof="0" dirty="0">
                <a:ln>
                  <a:noFill/>
                </a:ln>
                <a:solidFill>
                  <a:srgbClr val="FFFFFF"/>
                </a:solidFill>
                <a:effectLst/>
                <a:uLnTx/>
                <a:uFillTx/>
              </a:endParaRPr>
            </a:p>
          </p:txBody>
        </p:sp>
        <p:sp>
          <p:nvSpPr>
            <p:cNvPr id="44" name="AutoShape 52"/>
            <p:cNvSpPr>
              <a:spLocks noChangeArrowheads="1"/>
            </p:cNvSpPr>
            <p:nvPr/>
          </p:nvSpPr>
          <p:spPr bwMode="auto">
            <a:xfrm>
              <a:off x="5987990" y="4004469"/>
              <a:ext cx="1129959" cy="478348"/>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lstStyle/>
            <a:p>
              <a:pPr lvl="0">
                <a:defRPr b="0" i="0"/>
              </a:pPr>
              <a:r>
                <a:rPr lang="en-US" sz="800" b="1" dirty="0">
                  <a:solidFill>
                    <a:srgbClr val="000000"/>
                  </a:solidFill>
                </a:rPr>
                <a:t>Language course at company </a:t>
              </a:r>
              <a:br>
                <a:rPr lang="en-US" sz="800" b="1" dirty="0">
                  <a:solidFill>
                    <a:srgbClr val="000000"/>
                  </a:solidFill>
                </a:rPr>
              </a:br>
              <a:endParaRPr lang="en-US" sz="800" b="1" dirty="0">
                <a:solidFill>
                  <a:srgbClr val="000000"/>
                </a:solidFill>
              </a:endParaRPr>
            </a:p>
          </p:txBody>
        </p:sp>
        <p:sp>
          <p:nvSpPr>
            <p:cNvPr id="107" name="Freeform 10"/>
            <p:cNvSpPr/>
            <p:nvPr/>
          </p:nvSpPr>
          <p:spPr bwMode="gray">
            <a:xfrm>
              <a:off x="5789179" y="4017902"/>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grpSp>
          <p:nvGrpSpPr>
            <p:cNvPr id="115" name="bcgIcons_ToolKit">
              <a:extLst>
                <a:ext uri="{FF2B5EF4-FFF2-40B4-BE49-F238E27FC236}">
                  <a16:creationId xmlns:a16="http://schemas.microsoft.com/office/drawing/2014/main" id="{668AE661-E693-4206-8494-2031C7B9E095}"/>
                </a:ext>
              </a:extLst>
            </p:cNvPr>
            <p:cNvGrpSpPr>
              <a:grpSpLocks noChangeAspect="1"/>
            </p:cNvGrpSpPr>
            <p:nvPr/>
          </p:nvGrpSpPr>
          <p:grpSpPr>
            <a:xfrm>
              <a:off x="6067645" y="3219234"/>
              <a:ext cx="633987" cy="634575"/>
              <a:chOff x="1682" y="0"/>
              <a:chExt cx="4316" cy="4320"/>
            </a:xfrm>
          </p:grpSpPr>
          <p:sp>
            <p:nvSpPr>
              <p:cNvPr id="116" name="AutoShape 3">
                <a:extLst>
                  <a:ext uri="{FF2B5EF4-FFF2-40B4-BE49-F238E27FC236}">
                    <a16:creationId xmlns:a16="http://schemas.microsoft.com/office/drawing/2014/main" id="{C4EC4ED0-CE05-4FB5-B3E9-09512D323DE4}"/>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7" name="Freeform 5">
                <a:extLst>
                  <a:ext uri="{FF2B5EF4-FFF2-40B4-BE49-F238E27FC236}">
                    <a16:creationId xmlns:a16="http://schemas.microsoft.com/office/drawing/2014/main" id="{2946DED1-03A0-4071-9519-B925CEEF78FD}"/>
                  </a:ext>
                </a:extLst>
              </p:cNvPr>
              <p:cNvSpPr>
                <a:spLocks noEditPoints="1"/>
              </p:cNvSpPr>
              <p:nvPr/>
            </p:nvSpPr>
            <p:spPr bwMode="auto">
              <a:xfrm>
                <a:off x="2414" y="1577"/>
                <a:ext cx="2900" cy="2167"/>
              </a:xfrm>
              <a:custGeom>
                <a:avLst/>
                <a:gdLst>
                  <a:gd name="T0" fmla="*/ 973 w 1548"/>
                  <a:gd name="T1" fmla="*/ 304 h 1156"/>
                  <a:gd name="T2" fmla="*/ 894 w 1548"/>
                  <a:gd name="T3" fmla="*/ 298 h 1156"/>
                  <a:gd name="T4" fmla="*/ 912 w 1548"/>
                  <a:gd name="T5" fmla="*/ 261 h 1156"/>
                  <a:gd name="T6" fmla="*/ 839 w 1548"/>
                  <a:gd name="T7" fmla="*/ 171 h 1156"/>
                  <a:gd name="T8" fmla="*/ 779 w 1548"/>
                  <a:gd name="T9" fmla="*/ 171 h 1156"/>
                  <a:gd name="T10" fmla="*/ 538 w 1548"/>
                  <a:gd name="T11" fmla="*/ 429 h 1156"/>
                  <a:gd name="T12" fmla="*/ 611 w 1548"/>
                  <a:gd name="T13" fmla="*/ 519 h 1156"/>
                  <a:gd name="T14" fmla="*/ 672 w 1548"/>
                  <a:gd name="T15" fmla="*/ 519 h 1156"/>
                  <a:gd name="T16" fmla="*/ 677 w 1548"/>
                  <a:gd name="T17" fmla="*/ 577 h 1156"/>
                  <a:gd name="T18" fmla="*/ 1232 w 1548"/>
                  <a:gd name="T19" fmla="*/ 1140 h 1156"/>
                  <a:gd name="T20" fmla="*/ 1330 w 1548"/>
                  <a:gd name="T21" fmla="*/ 1143 h 1156"/>
                  <a:gd name="T22" fmla="*/ 1523 w 1548"/>
                  <a:gd name="T23" fmla="*/ 950 h 1156"/>
                  <a:gd name="T24" fmla="*/ 642 w 1548"/>
                  <a:gd name="T25" fmla="*/ 488 h 1156"/>
                  <a:gd name="T26" fmla="*/ 809 w 1548"/>
                  <a:gd name="T27" fmla="*/ 202 h 1156"/>
                  <a:gd name="T28" fmla="*/ 642 w 1548"/>
                  <a:gd name="T29" fmla="*/ 488 h 1156"/>
                  <a:gd name="T30" fmla="*/ 1411 w 1548"/>
                  <a:gd name="T31" fmla="*/ 1031 h 1156"/>
                  <a:gd name="T32" fmla="*/ 1263 w 1548"/>
                  <a:gd name="T33" fmla="*/ 1109 h 1156"/>
                  <a:gd name="T34" fmla="*/ 718 w 1548"/>
                  <a:gd name="T35" fmla="*/ 474 h 1156"/>
                  <a:gd name="T36" fmla="*/ 948 w 1548"/>
                  <a:gd name="T37" fmla="*/ 342 h 1156"/>
                  <a:gd name="T38" fmla="*/ 1483 w 1548"/>
                  <a:gd name="T39" fmla="*/ 932 h 1156"/>
                  <a:gd name="T40" fmla="*/ 839 w 1548"/>
                  <a:gd name="T41" fmla="*/ 119 h 1156"/>
                  <a:gd name="T42" fmla="*/ 958 w 1548"/>
                  <a:gd name="T43" fmla="*/ 0 h 1156"/>
                  <a:gd name="T44" fmla="*/ 1145 w 1548"/>
                  <a:gd name="T45" fmla="*/ 186 h 1156"/>
                  <a:gd name="T46" fmla="*/ 1031 w 1548"/>
                  <a:gd name="T47" fmla="*/ 300 h 1156"/>
                  <a:gd name="T48" fmla="*/ 957 w 1548"/>
                  <a:gd name="T49" fmla="*/ 254 h 1156"/>
                  <a:gd name="T50" fmla="*/ 931 w 1548"/>
                  <a:gd name="T51" fmla="*/ 200 h 1156"/>
                  <a:gd name="T52" fmla="*/ 633 w 1548"/>
                  <a:gd name="T53" fmla="*/ 578 h 1156"/>
                  <a:gd name="T54" fmla="*/ 580 w 1548"/>
                  <a:gd name="T55" fmla="*/ 551 h 1156"/>
                  <a:gd name="T56" fmla="*/ 500 w 1548"/>
                  <a:gd name="T57" fmla="*/ 459 h 1156"/>
                  <a:gd name="T58" fmla="*/ 51 w 1548"/>
                  <a:gd name="T59" fmla="*/ 907 h 1156"/>
                  <a:gd name="T60" fmla="*/ 237 w 1548"/>
                  <a:gd name="T61" fmla="*/ 1094 h 1156"/>
                  <a:gd name="T62" fmla="*/ 680 w 1548"/>
                  <a:gd name="T63" fmla="*/ 651 h 1156"/>
                  <a:gd name="T64" fmla="*/ 633 w 1548"/>
                  <a:gd name="T65" fmla="*/ 578 h 1156"/>
                  <a:gd name="T66" fmla="*/ 87 w 1548"/>
                  <a:gd name="T67" fmla="*/ 1058 h 1156"/>
                  <a:gd name="T68" fmla="*/ 201 w 1548"/>
                  <a:gd name="T69" fmla="*/ 943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156">
                    <a:moveTo>
                      <a:pt x="1521" y="852"/>
                    </a:moveTo>
                    <a:cubicBezTo>
                      <a:pt x="973" y="304"/>
                      <a:pt x="973" y="304"/>
                      <a:pt x="973" y="304"/>
                    </a:cubicBezTo>
                    <a:cubicBezTo>
                      <a:pt x="969" y="300"/>
                      <a:pt x="963" y="298"/>
                      <a:pt x="957" y="298"/>
                    </a:cubicBezTo>
                    <a:cubicBezTo>
                      <a:pt x="894" y="298"/>
                      <a:pt x="894" y="298"/>
                      <a:pt x="894" y="298"/>
                    </a:cubicBezTo>
                    <a:cubicBezTo>
                      <a:pt x="900" y="292"/>
                      <a:pt x="900" y="292"/>
                      <a:pt x="900" y="292"/>
                    </a:cubicBezTo>
                    <a:cubicBezTo>
                      <a:pt x="908" y="284"/>
                      <a:pt x="912" y="273"/>
                      <a:pt x="912" y="261"/>
                    </a:cubicBezTo>
                    <a:cubicBezTo>
                      <a:pt x="912" y="250"/>
                      <a:pt x="908" y="239"/>
                      <a:pt x="900" y="231"/>
                    </a:cubicBezTo>
                    <a:cubicBezTo>
                      <a:pt x="839" y="171"/>
                      <a:pt x="839" y="171"/>
                      <a:pt x="839" y="171"/>
                    </a:cubicBezTo>
                    <a:cubicBezTo>
                      <a:pt x="831" y="162"/>
                      <a:pt x="820" y="158"/>
                      <a:pt x="809" y="158"/>
                    </a:cubicBezTo>
                    <a:cubicBezTo>
                      <a:pt x="798" y="158"/>
                      <a:pt x="787" y="162"/>
                      <a:pt x="779" y="171"/>
                    </a:cubicBezTo>
                    <a:cubicBezTo>
                      <a:pt x="551" y="398"/>
                      <a:pt x="551" y="398"/>
                      <a:pt x="551" y="398"/>
                    </a:cubicBezTo>
                    <a:cubicBezTo>
                      <a:pt x="543" y="406"/>
                      <a:pt x="538" y="417"/>
                      <a:pt x="538" y="429"/>
                    </a:cubicBezTo>
                    <a:cubicBezTo>
                      <a:pt x="538" y="440"/>
                      <a:pt x="543" y="451"/>
                      <a:pt x="551" y="459"/>
                    </a:cubicBezTo>
                    <a:cubicBezTo>
                      <a:pt x="611" y="519"/>
                      <a:pt x="611" y="519"/>
                      <a:pt x="611" y="519"/>
                    </a:cubicBezTo>
                    <a:cubicBezTo>
                      <a:pt x="619" y="528"/>
                      <a:pt x="630" y="532"/>
                      <a:pt x="642" y="532"/>
                    </a:cubicBezTo>
                    <a:cubicBezTo>
                      <a:pt x="653" y="532"/>
                      <a:pt x="664" y="528"/>
                      <a:pt x="672" y="519"/>
                    </a:cubicBezTo>
                    <a:cubicBezTo>
                      <a:pt x="675" y="516"/>
                      <a:pt x="675" y="516"/>
                      <a:pt x="675" y="516"/>
                    </a:cubicBezTo>
                    <a:cubicBezTo>
                      <a:pt x="677" y="577"/>
                      <a:pt x="677" y="577"/>
                      <a:pt x="677" y="577"/>
                    </a:cubicBezTo>
                    <a:cubicBezTo>
                      <a:pt x="677" y="582"/>
                      <a:pt x="679" y="588"/>
                      <a:pt x="683" y="592"/>
                    </a:cubicBezTo>
                    <a:cubicBezTo>
                      <a:pt x="1232" y="1140"/>
                      <a:pt x="1232" y="1140"/>
                      <a:pt x="1232" y="1140"/>
                    </a:cubicBezTo>
                    <a:cubicBezTo>
                      <a:pt x="1239" y="1148"/>
                      <a:pt x="1253" y="1156"/>
                      <a:pt x="1275" y="1156"/>
                    </a:cubicBezTo>
                    <a:cubicBezTo>
                      <a:pt x="1289" y="1156"/>
                      <a:pt x="1307" y="1153"/>
                      <a:pt x="1330" y="1143"/>
                    </a:cubicBezTo>
                    <a:cubicBezTo>
                      <a:pt x="1366" y="1127"/>
                      <a:pt x="1406" y="1098"/>
                      <a:pt x="1442" y="1062"/>
                    </a:cubicBezTo>
                    <a:cubicBezTo>
                      <a:pt x="1479" y="1026"/>
                      <a:pt x="1507" y="986"/>
                      <a:pt x="1523" y="950"/>
                    </a:cubicBezTo>
                    <a:cubicBezTo>
                      <a:pt x="1548" y="892"/>
                      <a:pt x="1532" y="864"/>
                      <a:pt x="1521" y="852"/>
                    </a:cubicBezTo>
                    <a:close/>
                    <a:moveTo>
                      <a:pt x="642" y="488"/>
                    </a:moveTo>
                    <a:cubicBezTo>
                      <a:pt x="583" y="429"/>
                      <a:pt x="583" y="429"/>
                      <a:pt x="583" y="429"/>
                    </a:cubicBezTo>
                    <a:cubicBezTo>
                      <a:pt x="809" y="202"/>
                      <a:pt x="809" y="202"/>
                      <a:pt x="809" y="202"/>
                    </a:cubicBezTo>
                    <a:cubicBezTo>
                      <a:pt x="868" y="261"/>
                      <a:pt x="868" y="261"/>
                      <a:pt x="868" y="261"/>
                    </a:cubicBezTo>
                    <a:lnTo>
                      <a:pt x="642" y="488"/>
                    </a:lnTo>
                    <a:close/>
                    <a:moveTo>
                      <a:pt x="1483" y="932"/>
                    </a:moveTo>
                    <a:cubicBezTo>
                      <a:pt x="1469" y="963"/>
                      <a:pt x="1444" y="998"/>
                      <a:pt x="1411" y="1031"/>
                    </a:cubicBezTo>
                    <a:cubicBezTo>
                      <a:pt x="1379" y="1063"/>
                      <a:pt x="1343" y="1089"/>
                      <a:pt x="1312" y="1103"/>
                    </a:cubicBezTo>
                    <a:cubicBezTo>
                      <a:pt x="1286" y="1114"/>
                      <a:pt x="1268" y="1114"/>
                      <a:pt x="1263" y="1109"/>
                    </a:cubicBezTo>
                    <a:cubicBezTo>
                      <a:pt x="721" y="567"/>
                      <a:pt x="721" y="567"/>
                      <a:pt x="721" y="567"/>
                    </a:cubicBezTo>
                    <a:cubicBezTo>
                      <a:pt x="718" y="474"/>
                      <a:pt x="718" y="474"/>
                      <a:pt x="718" y="474"/>
                    </a:cubicBezTo>
                    <a:cubicBezTo>
                      <a:pt x="850" y="341"/>
                      <a:pt x="850" y="341"/>
                      <a:pt x="850" y="341"/>
                    </a:cubicBezTo>
                    <a:cubicBezTo>
                      <a:pt x="948" y="342"/>
                      <a:pt x="948" y="342"/>
                      <a:pt x="948" y="342"/>
                    </a:cubicBezTo>
                    <a:cubicBezTo>
                      <a:pt x="1490" y="883"/>
                      <a:pt x="1490" y="883"/>
                      <a:pt x="1490" y="883"/>
                    </a:cubicBezTo>
                    <a:cubicBezTo>
                      <a:pt x="1495" y="888"/>
                      <a:pt x="1494" y="905"/>
                      <a:pt x="1483" y="932"/>
                    </a:cubicBezTo>
                    <a:close/>
                    <a:moveTo>
                      <a:pt x="871" y="140"/>
                    </a:moveTo>
                    <a:cubicBezTo>
                      <a:pt x="861" y="130"/>
                      <a:pt x="851" y="124"/>
                      <a:pt x="839" y="119"/>
                    </a:cubicBezTo>
                    <a:cubicBezTo>
                      <a:pt x="844" y="114"/>
                      <a:pt x="844" y="114"/>
                      <a:pt x="844" y="114"/>
                    </a:cubicBezTo>
                    <a:cubicBezTo>
                      <a:pt x="958" y="0"/>
                      <a:pt x="958" y="0"/>
                      <a:pt x="958" y="0"/>
                    </a:cubicBezTo>
                    <a:cubicBezTo>
                      <a:pt x="977" y="40"/>
                      <a:pt x="1003" y="77"/>
                      <a:pt x="1035" y="109"/>
                    </a:cubicBezTo>
                    <a:cubicBezTo>
                      <a:pt x="1068" y="142"/>
                      <a:pt x="1105" y="168"/>
                      <a:pt x="1145" y="186"/>
                    </a:cubicBezTo>
                    <a:cubicBezTo>
                      <a:pt x="1036" y="295"/>
                      <a:pt x="1036" y="295"/>
                      <a:pt x="1036" y="295"/>
                    </a:cubicBezTo>
                    <a:cubicBezTo>
                      <a:pt x="1031" y="300"/>
                      <a:pt x="1031" y="300"/>
                      <a:pt x="1031" y="300"/>
                    </a:cubicBezTo>
                    <a:cubicBezTo>
                      <a:pt x="1004" y="273"/>
                      <a:pt x="1004" y="273"/>
                      <a:pt x="1004" y="273"/>
                    </a:cubicBezTo>
                    <a:cubicBezTo>
                      <a:pt x="992" y="261"/>
                      <a:pt x="975" y="254"/>
                      <a:pt x="957" y="254"/>
                    </a:cubicBezTo>
                    <a:cubicBezTo>
                      <a:pt x="956" y="254"/>
                      <a:pt x="956" y="254"/>
                      <a:pt x="956" y="254"/>
                    </a:cubicBezTo>
                    <a:cubicBezTo>
                      <a:pt x="954" y="233"/>
                      <a:pt x="945" y="214"/>
                      <a:pt x="931" y="200"/>
                    </a:cubicBezTo>
                    <a:lnTo>
                      <a:pt x="871" y="140"/>
                    </a:lnTo>
                    <a:close/>
                    <a:moveTo>
                      <a:pt x="633" y="578"/>
                    </a:moveTo>
                    <a:cubicBezTo>
                      <a:pt x="633" y="576"/>
                      <a:pt x="633" y="576"/>
                      <a:pt x="633" y="576"/>
                    </a:cubicBezTo>
                    <a:cubicBezTo>
                      <a:pt x="613" y="574"/>
                      <a:pt x="594" y="565"/>
                      <a:pt x="580" y="551"/>
                    </a:cubicBezTo>
                    <a:cubicBezTo>
                      <a:pt x="520" y="490"/>
                      <a:pt x="520" y="490"/>
                      <a:pt x="520" y="490"/>
                    </a:cubicBezTo>
                    <a:cubicBezTo>
                      <a:pt x="511" y="481"/>
                      <a:pt x="504" y="470"/>
                      <a:pt x="500" y="459"/>
                    </a:cubicBezTo>
                    <a:cubicBezTo>
                      <a:pt x="494" y="464"/>
                      <a:pt x="494" y="464"/>
                      <a:pt x="494" y="464"/>
                    </a:cubicBezTo>
                    <a:cubicBezTo>
                      <a:pt x="51" y="907"/>
                      <a:pt x="51" y="907"/>
                      <a:pt x="51" y="907"/>
                    </a:cubicBezTo>
                    <a:cubicBezTo>
                      <a:pt x="0" y="959"/>
                      <a:pt x="0" y="1042"/>
                      <a:pt x="51" y="1094"/>
                    </a:cubicBezTo>
                    <a:cubicBezTo>
                      <a:pt x="102" y="1145"/>
                      <a:pt x="186" y="1145"/>
                      <a:pt x="237" y="1094"/>
                    </a:cubicBezTo>
                    <a:cubicBezTo>
                      <a:pt x="675" y="656"/>
                      <a:pt x="675" y="656"/>
                      <a:pt x="675" y="656"/>
                    </a:cubicBezTo>
                    <a:cubicBezTo>
                      <a:pt x="680" y="651"/>
                      <a:pt x="680" y="651"/>
                      <a:pt x="680" y="651"/>
                    </a:cubicBezTo>
                    <a:cubicBezTo>
                      <a:pt x="652" y="623"/>
                      <a:pt x="652" y="623"/>
                      <a:pt x="652" y="623"/>
                    </a:cubicBezTo>
                    <a:cubicBezTo>
                      <a:pt x="640" y="611"/>
                      <a:pt x="634" y="595"/>
                      <a:pt x="633" y="578"/>
                    </a:cubicBezTo>
                    <a:close/>
                    <a:moveTo>
                      <a:pt x="201" y="1058"/>
                    </a:moveTo>
                    <a:cubicBezTo>
                      <a:pt x="170" y="1089"/>
                      <a:pt x="119" y="1089"/>
                      <a:pt x="87" y="1058"/>
                    </a:cubicBezTo>
                    <a:cubicBezTo>
                      <a:pt x="55" y="1026"/>
                      <a:pt x="55" y="975"/>
                      <a:pt x="87" y="943"/>
                    </a:cubicBezTo>
                    <a:cubicBezTo>
                      <a:pt x="119" y="912"/>
                      <a:pt x="170" y="912"/>
                      <a:pt x="201" y="943"/>
                    </a:cubicBezTo>
                    <a:cubicBezTo>
                      <a:pt x="233" y="975"/>
                      <a:pt x="233" y="1026"/>
                      <a:pt x="201" y="1058"/>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8" name="Freeform 6">
                <a:extLst>
                  <a:ext uri="{FF2B5EF4-FFF2-40B4-BE49-F238E27FC236}">
                    <a16:creationId xmlns:a16="http://schemas.microsoft.com/office/drawing/2014/main" id="{936E6E90-17DE-4809-BB96-64781B8A343D}"/>
                  </a:ext>
                </a:extLst>
              </p:cNvPr>
              <p:cNvSpPr>
                <a:spLocks noEditPoints="1"/>
              </p:cNvSpPr>
              <p:nvPr/>
            </p:nvSpPr>
            <p:spPr bwMode="auto">
              <a:xfrm>
                <a:off x="2167" y="576"/>
                <a:ext cx="3391" cy="2891"/>
              </a:xfrm>
              <a:custGeom>
                <a:avLst/>
                <a:gdLst>
                  <a:gd name="T0" fmla="*/ 1764 w 1810"/>
                  <a:gd name="T1" fmla="*/ 246 h 1542"/>
                  <a:gd name="T2" fmla="*/ 1686 w 1810"/>
                  <a:gd name="T3" fmla="*/ 610 h 1542"/>
                  <a:gd name="T4" fmla="*/ 1200 w 1810"/>
                  <a:gd name="T5" fmla="*/ 610 h 1542"/>
                  <a:gd name="T6" fmla="*/ 1200 w 1810"/>
                  <a:gd name="T7" fmla="*/ 125 h 1542"/>
                  <a:gd name="T8" fmla="*/ 1564 w 1810"/>
                  <a:gd name="T9" fmla="*/ 47 h 1542"/>
                  <a:gd name="T10" fmla="*/ 1416 w 1810"/>
                  <a:gd name="T11" fmla="*/ 195 h 1542"/>
                  <a:gd name="T12" fmla="*/ 1301 w 1810"/>
                  <a:gd name="T13" fmla="*/ 310 h 1542"/>
                  <a:gd name="T14" fmla="*/ 1343 w 1810"/>
                  <a:gd name="T15" fmla="*/ 467 h 1542"/>
                  <a:gd name="T16" fmla="*/ 1501 w 1810"/>
                  <a:gd name="T17" fmla="*/ 510 h 1542"/>
                  <a:gd name="T18" fmla="*/ 1616 w 1810"/>
                  <a:gd name="T19" fmla="*/ 394 h 1542"/>
                  <a:gd name="T20" fmla="*/ 1764 w 1810"/>
                  <a:gd name="T21" fmla="*/ 246 h 1542"/>
                  <a:gd name="T22" fmla="*/ 714 w 1810"/>
                  <a:gd name="T23" fmla="*/ 839 h 1542"/>
                  <a:gd name="T24" fmla="*/ 815 w 1810"/>
                  <a:gd name="T25" fmla="*/ 737 h 1542"/>
                  <a:gd name="T26" fmla="*/ 266 w 1810"/>
                  <a:gd name="T27" fmla="*/ 190 h 1542"/>
                  <a:gd name="T28" fmla="*/ 254 w 1810"/>
                  <a:gd name="T29" fmla="*/ 113 h 1542"/>
                  <a:gd name="T30" fmla="*/ 72 w 1810"/>
                  <a:gd name="T31" fmla="*/ 22 h 1542"/>
                  <a:gd name="T32" fmla="*/ 36 w 1810"/>
                  <a:gd name="T33" fmla="*/ 58 h 1542"/>
                  <a:gd name="T34" fmla="*/ 36 w 1810"/>
                  <a:gd name="T35" fmla="*/ 58 h 1542"/>
                  <a:gd name="T36" fmla="*/ 0 w 1810"/>
                  <a:gd name="T37" fmla="*/ 94 h 1542"/>
                  <a:gd name="T38" fmla="*/ 92 w 1810"/>
                  <a:gd name="T39" fmla="*/ 276 h 1542"/>
                  <a:gd name="T40" fmla="*/ 161 w 1810"/>
                  <a:gd name="T41" fmla="*/ 286 h 1542"/>
                  <a:gd name="T42" fmla="*/ 714 w 1810"/>
                  <a:gd name="T43" fmla="*/ 839 h 1542"/>
                  <a:gd name="T44" fmla="*/ 989 w 1810"/>
                  <a:gd name="T45" fmla="*/ 1073 h 1542"/>
                  <a:gd name="T46" fmla="*/ 957 w 1810"/>
                  <a:gd name="T47" fmla="*/ 1073 h 1542"/>
                  <a:gd name="T48" fmla="*/ 957 w 1810"/>
                  <a:gd name="T49" fmla="*/ 1104 h 1542"/>
                  <a:gd name="T50" fmla="*/ 1389 w 1810"/>
                  <a:gd name="T51" fmla="*/ 1536 h 1542"/>
                  <a:gd name="T52" fmla="*/ 1405 w 1810"/>
                  <a:gd name="T53" fmla="*/ 1542 h 1542"/>
                  <a:gd name="T54" fmla="*/ 1420 w 1810"/>
                  <a:gd name="T55" fmla="*/ 1536 h 1542"/>
                  <a:gd name="T56" fmla="*/ 1420 w 1810"/>
                  <a:gd name="T57" fmla="*/ 1505 h 1542"/>
                  <a:gd name="T58" fmla="*/ 989 w 1810"/>
                  <a:gd name="T59" fmla="*/ 1073 h 1542"/>
                  <a:gd name="T60" fmla="*/ 1514 w 1810"/>
                  <a:gd name="T61" fmla="*/ 1411 h 1542"/>
                  <a:gd name="T62" fmla="*/ 1082 w 1810"/>
                  <a:gd name="T63" fmla="*/ 979 h 1542"/>
                  <a:gd name="T64" fmla="*/ 1051 w 1810"/>
                  <a:gd name="T65" fmla="*/ 979 h 1542"/>
                  <a:gd name="T66" fmla="*/ 1051 w 1810"/>
                  <a:gd name="T67" fmla="*/ 1010 h 1542"/>
                  <a:gd name="T68" fmla="*/ 1483 w 1810"/>
                  <a:gd name="T69" fmla="*/ 1442 h 1542"/>
                  <a:gd name="T70" fmla="*/ 1498 w 1810"/>
                  <a:gd name="T71" fmla="*/ 1448 h 1542"/>
                  <a:gd name="T72" fmla="*/ 1514 w 1810"/>
                  <a:gd name="T73" fmla="*/ 1442 h 1542"/>
                  <a:gd name="T74" fmla="*/ 1514 w 1810"/>
                  <a:gd name="T75" fmla="*/ 141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10" h="1542">
                    <a:moveTo>
                      <a:pt x="1764" y="246"/>
                    </a:moveTo>
                    <a:cubicBezTo>
                      <a:pt x="1810" y="369"/>
                      <a:pt x="1784" y="512"/>
                      <a:pt x="1686" y="610"/>
                    </a:cubicBezTo>
                    <a:cubicBezTo>
                      <a:pt x="1552" y="744"/>
                      <a:pt x="1334" y="744"/>
                      <a:pt x="1200" y="610"/>
                    </a:cubicBezTo>
                    <a:cubicBezTo>
                      <a:pt x="1066" y="476"/>
                      <a:pt x="1066" y="259"/>
                      <a:pt x="1200" y="125"/>
                    </a:cubicBezTo>
                    <a:cubicBezTo>
                      <a:pt x="1299" y="26"/>
                      <a:pt x="1442" y="0"/>
                      <a:pt x="1564" y="47"/>
                    </a:cubicBezTo>
                    <a:cubicBezTo>
                      <a:pt x="1416" y="195"/>
                      <a:pt x="1416" y="195"/>
                      <a:pt x="1416" y="195"/>
                    </a:cubicBezTo>
                    <a:cubicBezTo>
                      <a:pt x="1301" y="310"/>
                      <a:pt x="1301" y="310"/>
                      <a:pt x="1301" y="310"/>
                    </a:cubicBezTo>
                    <a:cubicBezTo>
                      <a:pt x="1343" y="467"/>
                      <a:pt x="1343" y="467"/>
                      <a:pt x="1343" y="467"/>
                    </a:cubicBezTo>
                    <a:cubicBezTo>
                      <a:pt x="1501" y="510"/>
                      <a:pt x="1501" y="510"/>
                      <a:pt x="1501" y="510"/>
                    </a:cubicBezTo>
                    <a:cubicBezTo>
                      <a:pt x="1616" y="394"/>
                      <a:pt x="1616" y="394"/>
                      <a:pt x="1616" y="394"/>
                    </a:cubicBezTo>
                    <a:lnTo>
                      <a:pt x="1764" y="246"/>
                    </a:lnTo>
                    <a:close/>
                    <a:moveTo>
                      <a:pt x="714" y="839"/>
                    </a:moveTo>
                    <a:cubicBezTo>
                      <a:pt x="815" y="737"/>
                      <a:pt x="815" y="737"/>
                      <a:pt x="815" y="737"/>
                    </a:cubicBezTo>
                    <a:cubicBezTo>
                      <a:pt x="266" y="190"/>
                      <a:pt x="266" y="190"/>
                      <a:pt x="266" y="190"/>
                    </a:cubicBezTo>
                    <a:cubicBezTo>
                      <a:pt x="254" y="113"/>
                      <a:pt x="254" y="113"/>
                      <a:pt x="254" y="113"/>
                    </a:cubicBezTo>
                    <a:cubicBezTo>
                      <a:pt x="72" y="22"/>
                      <a:pt x="72" y="22"/>
                      <a:pt x="72" y="22"/>
                    </a:cubicBezTo>
                    <a:cubicBezTo>
                      <a:pt x="36" y="58"/>
                      <a:pt x="36" y="58"/>
                      <a:pt x="36" y="58"/>
                    </a:cubicBezTo>
                    <a:cubicBezTo>
                      <a:pt x="36" y="58"/>
                      <a:pt x="36" y="58"/>
                      <a:pt x="36" y="58"/>
                    </a:cubicBezTo>
                    <a:cubicBezTo>
                      <a:pt x="0" y="94"/>
                      <a:pt x="0" y="94"/>
                      <a:pt x="0" y="94"/>
                    </a:cubicBezTo>
                    <a:cubicBezTo>
                      <a:pt x="92" y="276"/>
                      <a:pt x="92" y="276"/>
                      <a:pt x="92" y="276"/>
                    </a:cubicBezTo>
                    <a:cubicBezTo>
                      <a:pt x="161" y="286"/>
                      <a:pt x="161" y="286"/>
                      <a:pt x="161" y="286"/>
                    </a:cubicBezTo>
                    <a:lnTo>
                      <a:pt x="714" y="839"/>
                    </a:lnTo>
                    <a:close/>
                    <a:moveTo>
                      <a:pt x="989" y="1073"/>
                    </a:moveTo>
                    <a:cubicBezTo>
                      <a:pt x="980" y="1064"/>
                      <a:pt x="966" y="1064"/>
                      <a:pt x="957" y="1073"/>
                    </a:cubicBezTo>
                    <a:cubicBezTo>
                      <a:pt x="949" y="1082"/>
                      <a:pt x="949" y="1096"/>
                      <a:pt x="957" y="1104"/>
                    </a:cubicBezTo>
                    <a:cubicBezTo>
                      <a:pt x="1389" y="1536"/>
                      <a:pt x="1389" y="1536"/>
                      <a:pt x="1389" y="1536"/>
                    </a:cubicBezTo>
                    <a:cubicBezTo>
                      <a:pt x="1393" y="1540"/>
                      <a:pt x="1399" y="1542"/>
                      <a:pt x="1405" y="1542"/>
                    </a:cubicBezTo>
                    <a:cubicBezTo>
                      <a:pt x="1410" y="1542"/>
                      <a:pt x="1416" y="1540"/>
                      <a:pt x="1420" y="1536"/>
                    </a:cubicBezTo>
                    <a:cubicBezTo>
                      <a:pt x="1429" y="1527"/>
                      <a:pt x="1429" y="1513"/>
                      <a:pt x="1420" y="1505"/>
                    </a:cubicBezTo>
                    <a:lnTo>
                      <a:pt x="989" y="1073"/>
                    </a:lnTo>
                    <a:close/>
                    <a:moveTo>
                      <a:pt x="1514" y="1411"/>
                    </a:moveTo>
                    <a:cubicBezTo>
                      <a:pt x="1082" y="979"/>
                      <a:pt x="1082" y="979"/>
                      <a:pt x="1082" y="979"/>
                    </a:cubicBezTo>
                    <a:cubicBezTo>
                      <a:pt x="1074" y="971"/>
                      <a:pt x="1060" y="971"/>
                      <a:pt x="1051" y="979"/>
                    </a:cubicBezTo>
                    <a:cubicBezTo>
                      <a:pt x="1043" y="988"/>
                      <a:pt x="1043" y="1002"/>
                      <a:pt x="1051" y="1010"/>
                    </a:cubicBezTo>
                    <a:cubicBezTo>
                      <a:pt x="1483" y="1442"/>
                      <a:pt x="1483" y="1442"/>
                      <a:pt x="1483" y="1442"/>
                    </a:cubicBezTo>
                    <a:cubicBezTo>
                      <a:pt x="1487" y="1446"/>
                      <a:pt x="1493" y="1448"/>
                      <a:pt x="1498" y="1448"/>
                    </a:cubicBezTo>
                    <a:cubicBezTo>
                      <a:pt x="1504" y="1448"/>
                      <a:pt x="1510" y="1446"/>
                      <a:pt x="1514" y="1442"/>
                    </a:cubicBezTo>
                    <a:cubicBezTo>
                      <a:pt x="1523" y="1433"/>
                      <a:pt x="1523" y="1419"/>
                      <a:pt x="1514" y="1411"/>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119" name="AutoShape 52"/>
            <p:cNvSpPr>
              <a:spLocks noChangeArrowheads="1"/>
            </p:cNvSpPr>
            <p:nvPr/>
          </p:nvSpPr>
          <p:spPr bwMode="auto">
            <a:xfrm>
              <a:off x="5992964" y="4753908"/>
              <a:ext cx="1064828" cy="558033"/>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lstStyle/>
            <a:p>
              <a:pPr lvl="0">
                <a:defRPr b="0" i="0"/>
              </a:pPr>
              <a:r>
                <a:rPr lang="en-US" sz="800" b="1" dirty="0">
                  <a:solidFill>
                    <a:srgbClr val="000000"/>
                  </a:solidFill>
                </a:rPr>
                <a:t>One year</a:t>
              </a:r>
              <a:r>
                <a:rPr lang="en-US" sz="800" b="0" dirty="0">
                  <a:solidFill>
                    <a:srgbClr val="000000"/>
                  </a:solidFill>
                </a:rPr>
                <a:t> </a:t>
              </a:r>
              <a:r>
                <a:rPr lang="en-US" sz="800" b="1" dirty="0">
                  <a:solidFill>
                    <a:srgbClr val="000000"/>
                  </a:solidFill>
                </a:rPr>
                <a:t>of work</a:t>
              </a:r>
              <a:r>
                <a:rPr lang="en-US" sz="800" b="0" dirty="0">
                  <a:solidFill>
                    <a:srgbClr val="000000"/>
                  </a:solidFill>
                </a:rPr>
                <a:t> </a:t>
              </a:r>
            </a:p>
          </p:txBody>
        </p:sp>
        <p:sp>
          <p:nvSpPr>
            <p:cNvPr id="120" name="Freeform 10"/>
            <p:cNvSpPr/>
            <p:nvPr/>
          </p:nvSpPr>
          <p:spPr bwMode="gray">
            <a:xfrm>
              <a:off x="5789179" y="4767337"/>
              <a:ext cx="136755"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grpSp>
      <p:sp>
        <p:nvSpPr>
          <p:cNvPr id="144" name="Freeform 10"/>
          <p:cNvSpPr/>
          <p:nvPr/>
        </p:nvSpPr>
        <p:spPr bwMode="gray">
          <a:xfrm>
            <a:off x="5751685" y="4320197"/>
            <a:ext cx="142508" cy="147399"/>
          </a:xfrm>
          <a:custGeom>
            <a:avLst/>
            <a:gdLst>
              <a:gd name="T0" fmla="*/ 2147483647 w 352"/>
              <a:gd name="T1" fmla="*/ 2147483647 h 380"/>
              <a:gd name="T2" fmla="*/ 2147483647 w 352"/>
              <a:gd name="T3" fmla="*/ 2147483647 h 380"/>
              <a:gd name="T4" fmla="*/ 2147483647 w 352"/>
              <a:gd name="T5" fmla="*/ 2147483647 h 380"/>
              <a:gd name="T6" fmla="*/ 2147483647 w 352"/>
              <a:gd name="T7" fmla="*/ 2147483647 h 380"/>
              <a:gd name="T8" fmla="*/ 2147483647 w 352"/>
              <a:gd name="T9" fmla="*/ 2147483647 h 380"/>
              <a:gd name="T10" fmla="*/ 2147483647 w 352"/>
              <a:gd name="T11" fmla="*/ 2147483647 h 380"/>
              <a:gd name="T12" fmla="*/ 2147483647 w 352"/>
              <a:gd name="T13" fmla="*/ 2147483647 h 380"/>
              <a:gd name="T14" fmla="*/ 2147483647 w 352"/>
              <a:gd name="T15" fmla="*/ 2147483647 h 380"/>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380"/>
              <a:gd name="T26" fmla="*/ 352 w 352"/>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380">
                <a:moveTo>
                  <a:pt x="2" y="264"/>
                </a:moveTo>
                <a:cubicBezTo>
                  <a:pt x="42" y="304"/>
                  <a:pt x="56" y="361"/>
                  <a:pt x="78" y="380"/>
                </a:cubicBezTo>
                <a:cubicBezTo>
                  <a:pt x="105" y="379"/>
                  <a:pt x="132" y="378"/>
                  <a:pt x="132" y="378"/>
                </a:cubicBezTo>
                <a:cubicBezTo>
                  <a:pt x="190" y="174"/>
                  <a:pt x="352" y="26"/>
                  <a:pt x="352" y="26"/>
                </a:cubicBezTo>
                <a:cubicBezTo>
                  <a:pt x="318" y="0"/>
                  <a:pt x="296" y="14"/>
                  <a:pt x="296" y="14"/>
                </a:cubicBezTo>
                <a:cubicBezTo>
                  <a:pt x="296" y="14"/>
                  <a:pt x="186" y="130"/>
                  <a:pt x="102" y="304"/>
                </a:cubicBezTo>
                <a:cubicBezTo>
                  <a:pt x="86" y="258"/>
                  <a:pt x="28" y="242"/>
                  <a:pt x="28" y="242"/>
                </a:cubicBezTo>
                <a:cubicBezTo>
                  <a:pt x="28" y="242"/>
                  <a:pt x="0" y="246"/>
                  <a:pt x="2" y="264"/>
                </a:cubicBezTo>
                <a:close/>
              </a:path>
            </a:pathLst>
          </a:custGeom>
          <a:solidFill>
            <a:srgbClr val="06C245"/>
          </a:solidFill>
          <a:ln w="9525" cap="flat" cmpd="sng">
            <a:solidFill>
              <a:srgbClr val="06C245"/>
            </a:solidFill>
            <a:prstDash val="solid"/>
            <a:round/>
            <a:headEnd type="none" w="med" len="med"/>
            <a:tailEnd type="none" w="med" len="med"/>
          </a:ln>
        </p:spPr>
        <p:txBody>
          <a:bodyPr tIns="91440" bIns="91440" anchor="ctr"/>
          <a:lstStyle/>
          <a:p>
            <a:pPr marL="0" marR="0" lvl="0" indent="0" algn="l" defTabSz="914400" rtl="0" fontAlgn="base" latinLnBrk="0" hangingPunct="1">
              <a:lnSpc>
                <a:spcPct val="100000"/>
              </a:lnSpc>
              <a:spcBef>
                <a:spcPct val="0"/>
              </a:spcBef>
              <a:spcAft>
                <a:spcPct val="0"/>
              </a:spcAft>
              <a:buClrTx/>
              <a:buSzTx/>
              <a:buFontTx/>
              <a:buNone/>
              <a:defRPr/>
            </a:pPr>
            <a:endParaRPr kumimoji="0" lang="en-US" sz="1100" b="1" i="0" u="none" strike="noStrike" kern="1200" cap="none" spc="0" normalizeH="0" baseline="0" noProof="0" dirty="0">
              <a:ln>
                <a:noFill/>
              </a:ln>
              <a:solidFill>
                <a:srgbClr val="000000"/>
              </a:solidFill>
              <a:effectLst/>
              <a:uLnTx/>
              <a:uFillTx/>
              <a:ea typeface="+mn-ea"/>
              <a:cs typeface="+mn-cs"/>
            </a:endParaRPr>
          </a:p>
        </p:txBody>
      </p:sp>
      <p:sp>
        <p:nvSpPr>
          <p:cNvPr id="145" name="AutoShape 51"/>
          <p:cNvSpPr>
            <a:spLocks noChangeArrowheads="1"/>
          </p:cNvSpPr>
          <p:nvPr/>
        </p:nvSpPr>
        <p:spPr bwMode="auto">
          <a:xfrm>
            <a:off x="5981990" y="4312224"/>
            <a:ext cx="1182585" cy="366126"/>
          </a:xfrm>
          <a:prstGeom prst="homePlate">
            <a:avLst>
              <a:gd name="adj" fmla="val 0"/>
            </a:avLst>
          </a:prstGeom>
          <a:noFill/>
          <a:ln w="9525">
            <a:noFill/>
            <a:miter lim="800000"/>
          </a:ln>
          <a:extLst>
            <a:ext uri="{909E8E84-426E-40DD-AFC4-6F175D3DCCD1}">
              <a14:hiddenFill xmlns:a14="http://schemas.microsoft.com/office/drawing/2010/main">
                <a:solidFill>
                  <a:srgbClr val="878787"/>
                </a:solidFill>
              </a14:hiddenFill>
            </a:ext>
          </a:extLst>
        </p:spPr>
        <p:txBody>
          <a:bodyPr wrap="square" lIns="0" tIns="0" rIns="0" bIns="0" anchor="t">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1" i="0" u="none" strike="noStrike" kern="1200" cap="none" spc="0" normalizeH="0" baseline="0" noProof="0" dirty="0">
                <a:ln>
                  <a:noFill/>
                </a:ln>
                <a:solidFill>
                  <a:srgbClr val="000000"/>
                </a:solidFill>
                <a:effectLst/>
                <a:uLnTx/>
                <a:uFillTx/>
                <a:ea typeface="+mn-ea"/>
                <a:cs typeface="+mn-cs"/>
              </a:rPr>
              <a:t>Practical vocational orientation in and with companies</a:t>
            </a:r>
          </a:p>
        </p:txBody>
      </p:sp>
      <p:cxnSp>
        <p:nvCxnSpPr>
          <p:cNvPr id="146" name="Straight Connector 75"/>
          <p:cNvCxnSpPr/>
          <p:nvPr/>
        </p:nvCxnSpPr>
        <p:spPr>
          <a:xfrm>
            <a:off x="5597220" y="1656109"/>
            <a:ext cx="11908" cy="3648049"/>
          </a:xfrm>
          <a:prstGeom prst="line">
            <a:avLst/>
          </a:prstGeom>
          <a:ln w="19050" cap="rnd">
            <a:solidFill>
              <a:srgbClr val="0088C2"/>
            </a:solidFill>
            <a:prstDash val="sysDot"/>
            <a:round/>
          </a:ln>
        </p:spPr>
        <p:style>
          <a:lnRef idx="1">
            <a:schemeClr val="accent1"/>
          </a:lnRef>
          <a:fillRef idx="0">
            <a:schemeClr val="accent1"/>
          </a:fillRef>
          <a:effectRef idx="0">
            <a:schemeClr val="accent1"/>
          </a:effectRef>
          <a:fontRef idx="minor">
            <a:schemeClr val="tx1"/>
          </a:fontRef>
        </p:style>
      </p:cxnSp>
      <p:cxnSp>
        <p:nvCxnSpPr>
          <p:cNvPr id="147" name="Straight Connector 75"/>
          <p:cNvCxnSpPr/>
          <p:nvPr/>
        </p:nvCxnSpPr>
        <p:spPr>
          <a:xfrm>
            <a:off x="7370434" y="1695935"/>
            <a:ext cx="958" cy="3606481"/>
          </a:xfrm>
          <a:prstGeom prst="line">
            <a:avLst/>
          </a:prstGeom>
          <a:ln w="19050" cap="rnd">
            <a:solidFill>
              <a:srgbClr val="0088C2"/>
            </a:solidFill>
            <a:prstDash val="sysDot"/>
            <a:round/>
          </a:ln>
        </p:spPr>
        <p:style>
          <a:lnRef idx="1">
            <a:schemeClr val="accent1"/>
          </a:lnRef>
          <a:fillRef idx="0">
            <a:schemeClr val="accent1"/>
          </a:fillRef>
          <a:effectRef idx="0">
            <a:schemeClr val="accent1"/>
          </a:effectRef>
          <a:fontRef idx="minor">
            <a:schemeClr val="tx1"/>
          </a:fontRef>
        </p:style>
      </p:cxnSp>
      <p:sp>
        <p:nvSpPr>
          <p:cNvPr id="130" name="Textfeld 129"/>
          <p:cNvSpPr txBox="1"/>
          <p:nvPr/>
        </p:nvSpPr>
        <p:spPr>
          <a:xfrm>
            <a:off x="2408432" y="2872214"/>
            <a:ext cx="3140300" cy="260208"/>
          </a:xfrm>
          <a:prstGeom prst="rect">
            <a:avLst/>
          </a:prstGeom>
          <a:solidFill>
            <a:schemeClr val="bg1"/>
          </a:solid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878787"/>
                </a:solidFill>
                <a:effectLst/>
                <a:uLnTx/>
                <a:uFillTx/>
                <a:ea typeface="+mn-ea"/>
                <a:cs typeface="Calibri" panose="020F0502020204030204" pitchFamily="34" charset="0"/>
                <a:sym typeface="Trebuchet MS" panose="020B0603020202020204" pitchFamily="34" charset="0"/>
              </a:rPr>
              <a:t>Support of participants by mentors</a:t>
            </a:r>
          </a:p>
        </p:txBody>
      </p:sp>
      <p:sp>
        <p:nvSpPr>
          <p:cNvPr id="148" name="Oval 62"/>
          <p:cNvSpPr/>
          <p:nvPr/>
        </p:nvSpPr>
        <p:spPr>
          <a:xfrm>
            <a:off x="5548732" y="1646584"/>
            <a:ext cx="96976" cy="96976"/>
          </a:xfrm>
          <a:prstGeom prst="ellipse">
            <a:avLst/>
          </a:prstGeom>
          <a:solidFill>
            <a:srgbClr val="0088C2"/>
          </a:solidFill>
          <a:ln w="19050"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600" b="0" i="0" u="none" strike="noStrike" kern="1200" cap="none" spc="0" normalizeH="0" baseline="0" noProof="0" dirty="0">
              <a:ln>
                <a:noFill/>
              </a:ln>
              <a:solidFill>
                <a:srgbClr val="FFFFFF"/>
              </a:solidFill>
              <a:effectLst/>
              <a:uLnTx/>
              <a:uFillTx/>
              <a:ea typeface="+mn-ea"/>
              <a:cs typeface="+mn-cs"/>
            </a:endParaRPr>
          </a:p>
        </p:txBody>
      </p:sp>
      <p:sp>
        <p:nvSpPr>
          <p:cNvPr id="149" name="Oval 62"/>
          <p:cNvSpPr/>
          <p:nvPr/>
        </p:nvSpPr>
        <p:spPr>
          <a:xfrm>
            <a:off x="7321946" y="1637059"/>
            <a:ext cx="96976" cy="96976"/>
          </a:xfrm>
          <a:prstGeom prst="ellipse">
            <a:avLst/>
          </a:prstGeom>
          <a:solidFill>
            <a:srgbClr val="0088C2"/>
          </a:solidFill>
          <a:ln w="19050"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600" b="0" i="0" u="none" strike="noStrike" kern="1200" cap="none" spc="0" normalizeH="0" baseline="0" noProof="0" dirty="0">
              <a:ln>
                <a:noFill/>
              </a:ln>
              <a:solidFill>
                <a:srgbClr val="FFFFFF"/>
              </a:solidFill>
              <a:effectLst/>
              <a:uLnTx/>
              <a:uFillTx/>
              <a:ea typeface="+mn-ea"/>
              <a:cs typeface="+mn-cs"/>
            </a:endParaRPr>
          </a:p>
        </p:txBody>
      </p:sp>
      <p:sp>
        <p:nvSpPr>
          <p:cNvPr id="94"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sp>
        <p:nvSpPr>
          <p:cNvPr id="95" name="NavigationText"/>
          <p:cNvSpPr/>
          <p:nvPr/>
        </p:nvSpPr>
        <p:spPr>
          <a:xfrm>
            <a:off x="7763263" y="256093"/>
            <a:ext cx="1321797"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Practical experience from day one</a:t>
            </a:r>
          </a:p>
        </p:txBody>
      </p:sp>
      <p:sp>
        <p:nvSpPr>
          <p:cNvPr id="96" name="NavigationIcon"/>
          <p:cNvSpPr>
            <a:spLocks noChangeAspect="1"/>
          </p:cNvSpPr>
          <p:nvPr/>
        </p:nvSpPr>
        <p:spPr bwMode="auto">
          <a:xfrm>
            <a:off x="9404765" y="132877"/>
            <a:ext cx="365317" cy="365760"/>
          </a:xfrm>
          <a:custGeom>
            <a:avLst/>
            <a:gdLst>
              <a:gd name="connsiteX0" fmla="*/ 735229 w 1116229"/>
              <a:gd name="connsiteY0" fmla="*/ 593706 h 1117581"/>
              <a:gd name="connsiteX1" fmla="*/ 765392 w 1116229"/>
              <a:gd name="connsiteY1" fmla="*/ 622281 h 1117581"/>
              <a:gd name="connsiteX2" fmla="*/ 665379 w 1116229"/>
              <a:gd name="connsiteY2" fmla="*/ 720706 h 1117581"/>
              <a:gd name="connsiteX3" fmla="*/ 687604 w 1116229"/>
              <a:gd name="connsiteY3" fmla="*/ 742931 h 1117581"/>
              <a:gd name="connsiteX4" fmla="*/ 787617 w 1116229"/>
              <a:gd name="connsiteY4" fmla="*/ 642919 h 1117581"/>
              <a:gd name="connsiteX5" fmla="*/ 817779 w 1116229"/>
              <a:gd name="connsiteY5" fmla="*/ 674669 h 1117581"/>
              <a:gd name="connsiteX6" fmla="*/ 744754 w 1116229"/>
              <a:gd name="connsiteY6" fmla="*/ 747694 h 1117581"/>
              <a:gd name="connsiteX7" fmla="*/ 766979 w 1116229"/>
              <a:gd name="connsiteY7" fmla="*/ 771506 h 1117581"/>
              <a:gd name="connsiteX8" fmla="*/ 840005 w 1116229"/>
              <a:gd name="connsiteY8" fmla="*/ 696894 h 1117581"/>
              <a:gd name="connsiteX9" fmla="*/ 871755 w 1116229"/>
              <a:gd name="connsiteY9" fmla="*/ 728644 h 1117581"/>
              <a:gd name="connsiteX10" fmla="*/ 771742 w 1116229"/>
              <a:gd name="connsiteY10" fmla="*/ 827069 h 1117581"/>
              <a:gd name="connsiteX11" fmla="*/ 793967 w 1116229"/>
              <a:gd name="connsiteY11" fmla="*/ 849294 h 1117581"/>
              <a:gd name="connsiteX12" fmla="*/ 893980 w 1116229"/>
              <a:gd name="connsiteY12" fmla="*/ 749281 h 1117581"/>
              <a:gd name="connsiteX13" fmla="*/ 924142 w 1116229"/>
              <a:gd name="connsiteY13" fmla="*/ 781031 h 1117581"/>
              <a:gd name="connsiteX14" fmla="*/ 851117 w 1116229"/>
              <a:gd name="connsiteY14" fmla="*/ 854056 h 1117581"/>
              <a:gd name="connsiteX15" fmla="*/ 873342 w 1116229"/>
              <a:gd name="connsiteY15" fmla="*/ 876281 h 1117581"/>
              <a:gd name="connsiteX16" fmla="*/ 946367 w 1116229"/>
              <a:gd name="connsiteY16" fmla="*/ 803256 h 1117581"/>
              <a:gd name="connsiteX17" fmla="*/ 978117 w 1116229"/>
              <a:gd name="connsiteY17" fmla="*/ 833419 h 1117581"/>
              <a:gd name="connsiteX18" fmla="*/ 878105 w 1116229"/>
              <a:gd name="connsiteY18" fmla="*/ 933432 h 1117581"/>
              <a:gd name="connsiteX19" fmla="*/ 898742 w 1116229"/>
              <a:gd name="connsiteY19" fmla="*/ 955657 h 1117581"/>
              <a:gd name="connsiteX20" fmla="*/ 1000342 w 1116229"/>
              <a:gd name="connsiteY20" fmla="*/ 855644 h 1117581"/>
              <a:gd name="connsiteX21" fmla="*/ 1035267 w 1116229"/>
              <a:gd name="connsiteY21" fmla="*/ 892156 h 1117581"/>
              <a:gd name="connsiteX22" fmla="*/ 895567 w 1116229"/>
              <a:gd name="connsiteY22" fmla="*/ 1033444 h 1117581"/>
              <a:gd name="connsiteX23" fmla="*/ 595529 w 1116229"/>
              <a:gd name="connsiteY23" fmla="*/ 733406 h 1117581"/>
              <a:gd name="connsiteX24" fmla="*/ 781041 w 1116229"/>
              <a:gd name="connsiteY24" fmla="*/ 549256 h 1117581"/>
              <a:gd name="connsiteX25" fmla="*/ 1111237 w 1116229"/>
              <a:gd name="connsiteY25" fmla="*/ 880680 h 1117581"/>
              <a:gd name="connsiteX26" fmla="*/ 1116229 w 1116229"/>
              <a:gd name="connsiteY26" fmla="*/ 891394 h 1117581"/>
              <a:gd name="connsiteX27" fmla="*/ 1111237 w 1116229"/>
              <a:gd name="connsiteY27" fmla="*/ 902822 h 1117581"/>
              <a:gd name="connsiteX28" fmla="*/ 906558 w 1116229"/>
              <a:gd name="connsiteY28" fmla="*/ 1108534 h 1117581"/>
              <a:gd name="connsiteX29" fmla="*/ 895148 w 1116229"/>
              <a:gd name="connsiteY29" fmla="*/ 1112819 h 1117581"/>
              <a:gd name="connsiteX30" fmla="*/ 883737 w 1116229"/>
              <a:gd name="connsiteY30" fmla="*/ 1108534 h 1117581"/>
              <a:gd name="connsiteX31" fmla="*/ 554254 w 1116229"/>
              <a:gd name="connsiteY31" fmla="*/ 777110 h 1117581"/>
              <a:gd name="connsiteX32" fmla="*/ 576362 w 1116229"/>
              <a:gd name="connsiteY32" fmla="*/ 754967 h 1117581"/>
              <a:gd name="connsiteX33" fmla="*/ 895148 w 1116229"/>
              <a:gd name="connsiteY33" fmla="*/ 1074963 h 1117581"/>
              <a:gd name="connsiteX34" fmla="*/ 1078431 w 1116229"/>
              <a:gd name="connsiteY34" fmla="*/ 891394 h 1117581"/>
              <a:gd name="connsiteX35" fmla="*/ 758220 w 1116229"/>
              <a:gd name="connsiteY35" fmla="*/ 571398 h 1117581"/>
              <a:gd name="connsiteX36" fmla="*/ 781041 w 1116229"/>
              <a:gd name="connsiteY36" fmla="*/ 549256 h 1117581"/>
              <a:gd name="connsiteX37" fmla="*/ 855880 w 1116229"/>
              <a:gd name="connsiteY37" fmla="*/ 179368 h 1117581"/>
              <a:gd name="connsiteX38" fmla="*/ 936842 w 1116229"/>
              <a:gd name="connsiteY38" fmla="*/ 260330 h 1117581"/>
              <a:gd name="connsiteX39" fmla="*/ 290729 w 1116229"/>
              <a:gd name="connsiteY39" fmla="*/ 904856 h 1117581"/>
              <a:gd name="connsiteX40" fmla="*/ 211354 w 1116229"/>
              <a:gd name="connsiteY40" fmla="*/ 823894 h 1117581"/>
              <a:gd name="connsiteX41" fmla="*/ 807368 w 1116229"/>
              <a:gd name="connsiteY41" fmla="*/ 138093 h 1117581"/>
              <a:gd name="connsiteX42" fmla="*/ 829515 w 1116229"/>
              <a:gd name="connsiteY42" fmla="*/ 160208 h 1117581"/>
              <a:gd name="connsiteX43" fmla="*/ 827372 w 1116229"/>
              <a:gd name="connsiteY43" fmla="*/ 162348 h 1117581"/>
              <a:gd name="connsiteX44" fmla="*/ 170093 w 1116229"/>
              <a:gd name="connsiteY44" fmla="*/ 819383 h 1117581"/>
              <a:gd name="connsiteX45" fmla="*/ 82932 w 1116229"/>
              <a:gd name="connsiteY45" fmla="*/ 999871 h 1117581"/>
              <a:gd name="connsiteX46" fmla="*/ 116510 w 1116229"/>
              <a:gd name="connsiteY46" fmla="*/ 1034114 h 1117581"/>
              <a:gd name="connsiteX47" fmla="*/ 296547 w 1116229"/>
              <a:gd name="connsiteY47" fmla="*/ 945654 h 1117581"/>
              <a:gd name="connsiteX48" fmla="*/ 953826 w 1116229"/>
              <a:gd name="connsiteY48" fmla="*/ 288619 h 1117581"/>
              <a:gd name="connsiteX49" fmla="*/ 955970 w 1116229"/>
              <a:gd name="connsiteY49" fmla="*/ 286479 h 1117581"/>
              <a:gd name="connsiteX50" fmla="*/ 978117 w 1116229"/>
              <a:gd name="connsiteY50" fmla="*/ 308594 h 1117581"/>
              <a:gd name="connsiteX51" fmla="*/ 975974 w 1116229"/>
              <a:gd name="connsiteY51" fmla="*/ 310734 h 1117581"/>
              <a:gd name="connsiteX52" fmla="*/ 316552 w 1116229"/>
              <a:gd name="connsiteY52" fmla="*/ 969909 h 1117581"/>
              <a:gd name="connsiteX53" fmla="*/ 312265 w 1116229"/>
              <a:gd name="connsiteY53" fmla="*/ 972762 h 1117581"/>
              <a:gd name="connsiteX54" fmla="*/ 22919 w 1116229"/>
              <a:gd name="connsiteY54" fmla="*/ 1115441 h 1117581"/>
              <a:gd name="connsiteX55" fmla="*/ 15775 w 1116229"/>
              <a:gd name="connsiteY55" fmla="*/ 1117581 h 1117581"/>
              <a:gd name="connsiteX56" fmla="*/ 4344 w 1116229"/>
              <a:gd name="connsiteY56" fmla="*/ 1112587 h 1117581"/>
              <a:gd name="connsiteX57" fmla="*/ 1486 w 1116229"/>
              <a:gd name="connsiteY57" fmla="*/ 1094753 h 1117581"/>
              <a:gd name="connsiteX58" fmla="*/ 142944 w 1116229"/>
              <a:gd name="connsiteY58" fmla="*/ 803688 h 1117581"/>
              <a:gd name="connsiteX59" fmla="*/ 145802 w 1116229"/>
              <a:gd name="connsiteY59" fmla="*/ 799408 h 1117581"/>
              <a:gd name="connsiteX60" fmla="*/ 805224 w 1116229"/>
              <a:gd name="connsiteY60" fmla="*/ 140233 h 1117581"/>
              <a:gd name="connsiteX61" fmla="*/ 807368 w 1116229"/>
              <a:gd name="connsiteY61" fmla="*/ 138093 h 1117581"/>
              <a:gd name="connsiteX62" fmla="*/ 224054 w 1116229"/>
              <a:gd name="connsiteY62" fmla="*/ 84118 h 1117581"/>
              <a:gd name="connsiteX63" fmla="*/ 260566 w 1116229"/>
              <a:gd name="connsiteY63" fmla="*/ 119043 h 1117581"/>
              <a:gd name="connsiteX64" fmla="*/ 160554 w 1116229"/>
              <a:gd name="connsiteY64" fmla="*/ 217468 h 1117581"/>
              <a:gd name="connsiteX65" fmla="*/ 184366 w 1116229"/>
              <a:gd name="connsiteY65" fmla="*/ 239693 h 1117581"/>
              <a:gd name="connsiteX66" fmla="*/ 284379 w 1116229"/>
              <a:gd name="connsiteY66" fmla="*/ 141268 h 1117581"/>
              <a:gd name="connsiteX67" fmla="*/ 314541 w 1116229"/>
              <a:gd name="connsiteY67" fmla="*/ 171430 h 1117581"/>
              <a:gd name="connsiteX68" fmla="*/ 239929 w 1116229"/>
              <a:gd name="connsiteY68" fmla="*/ 246043 h 1117581"/>
              <a:gd name="connsiteX69" fmla="*/ 262154 w 1116229"/>
              <a:gd name="connsiteY69" fmla="*/ 266681 h 1117581"/>
              <a:gd name="connsiteX70" fmla="*/ 336766 w 1116229"/>
              <a:gd name="connsiteY70" fmla="*/ 193655 h 1117581"/>
              <a:gd name="connsiteX71" fmla="*/ 366929 w 1116229"/>
              <a:gd name="connsiteY71" fmla="*/ 225406 h 1117581"/>
              <a:gd name="connsiteX72" fmla="*/ 266916 w 1116229"/>
              <a:gd name="connsiteY72" fmla="*/ 323831 h 1117581"/>
              <a:gd name="connsiteX73" fmla="*/ 289141 w 1116229"/>
              <a:gd name="connsiteY73" fmla="*/ 346056 h 1117581"/>
              <a:gd name="connsiteX74" fmla="*/ 389154 w 1116229"/>
              <a:gd name="connsiteY74" fmla="*/ 246043 h 1117581"/>
              <a:gd name="connsiteX75" fmla="*/ 420904 w 1116229"/>
              <a:gd name="connsiteY75" fmla="*/ 277793 h 1117581"/>
              <a:gd name="connsiteX76" fmla="*/ 346291 w 1116229"/>
              <a:gd name="connsiteY76" fmla="*/ 350818 h 1117581"/>
              <a:gd name="connsiteX77" fmla="*/ 370104 w 1116229"/>
              <a:gd name="connsiteY77" fmla="*/ 373043 h 1117581"/>
              <a:gd name="connsiteX78" fmla="*/ 443129 w 1116229"/>
              <a:gd name="connsiteY78" fmla="*/ 300018 h 1117581"/>
              <a:gd name="connsiteX79" fmla="*/ 473291 w 1116229"/>
              <a:gd name="connsiteY79" fmla="*/ 330181 h 1117581"/>
              <a:gd name="connsiteX80" fmla="*/ 374866 w 1116229"/>
              <a:gd name="connsiteY80" fmla="*/ 430193 h 1117581"/>
              <a:gd name="connsiteX81" fmla="*/ 397091 w 1116229"/>
              <a:gd name="connsiteY81" fmla="*/ 452418 h 1117581"/>
              <a:gd name="connsiteX82" fmla="*/ 495516 w 1116229"/>
              <a:gd name="connsiteY82" fmla="*/ 352406 h 1117581"/>
              <a:gd name="connsiteX83" fmla="*/ 522504 w 1116229"/>
              <a:gd name="connsiteY83" fmla="*/ 380981 h 1117581"/>
              <a:gd name="connsiteX84" fmla="*/ 382804 w 1116229"/>
              <a:gd name="connsiteY84" fmla="*/ 520681 h 1117581"/>
              <a:gd name="connsiteX85" fmla="*/ 84354 w 1116229"/>
              <a:gd name="connsiteY85" fmla="*/ 223818 h 1117581"/>
              <a:gd name="connsiteX86" fmla="*/ 948292 w 1116229"/>
              <a:gd name="connsiteY86" fmla="*/ 356 h 1117581"/>
              <a:gd name="connsiteX87" fmla="*/ 962211 w 1116229"/>
              <a:gd name="connsiteY87" fmla="*/ 6245 h 1117581"/>
              <a:gd name="connsiteX88" fmla="*/ 1109966 w 1116229"/>
              <a:gd name="connsiteY88" fmla="*/ 153999 h 1117581"/>
              <a:gd name="connsiteX89" fmla="*/ 1109966 w 1116229"/>
              <a:gd name="connsiteY89" fmla="*/ 181837 h 1117581"/>
              <a:gd name="connsiteX90" fmla="*/ 1002897 w 1116229"/>
              <a:gd name="connsiteY90" fmla="*/ 288906 h 1117581"/>
              <a:gd name="connsiteX91" fmla="*/ 827304 w 1116229"/>
              <a:gd name="connsiteY91" fmla="*/ 113313 h 1117581"/>
              <a:gd name="connsiteX92" fmla="*/ 934373 w 1116229"/>
              <a:gd name="connsiteY92" fmla="*/ 6245 h 1117581"/>
              <a:gd name="connsiteX93" fmla="*/ 948292 w 1116229"/>
              <a:gd name="connsiteY93" fmla="*/ 356 h 1117581"/>
              <a:gd name="connsiteX94" fmla="*/ 225530 w 1116229"/>
              <a:gd name="connsiteY94" fmla="*/ 0 h 1117581"/>
              <a:gd name="connsiteX95" fmla="*/ 236901 w 1116229"/>
              <a:gd name="connsiteY95" fmla="*/ 4823 h 1117581"/>
              <a:gd name="connsiteX96" fmla="*/ 568542 w 1116229"/>
              <a:gd name="connsiteY96" fmla="*/ 335625 h 1117581"/>
              <a:gd name="connsiteX97" fmla="*/ 546337 w 1116229"/>
              <a:gd name="connsiteY97" fmla="*/ 358488 h 1117581"/>
              <a:gd name="connsiteX98" fmla="*/ 225441 w 1116229"/>
              <a:gd name="connsiteY98" fmla="*/ 37689 h 1117581"/>
              <a:gd name="connsiteX99" fmla="*/ 41355 w 1116229"/>
              <a:gd name="connsiteY99" fmla="*/ 221309 h 1117581"/>
              <a:gd name="connsiteX100" fmla="*/ 362251 w 1116229"/>
              <a:gd name="connsiteY100" fmla="*/ 541394 h 1117581"/>
              <a:gd name="connsiteX101" fmla="*/ 340046 w 1116229"/>
              <a:gd name="connsiteY101" fmla="*/ 563543 h 1117581"/>
              <a:gd name="connsiteX102" fmla="*/ 8406 w 1116229"/>
              <a:gd name="connsiteY102" fmla="*/ 232741 h 1117581"/>
              <a:gd name="connsiteX103" fmla="*/ 3392 w 1116229"/>
              <a:gd name="connsiteY103" fmla="*/ 221309 h 1117581"/>
              <a:gd name="connsiteX104" fmla="*/ 8406 w 1116229"/>
              <a:gd name="connsiteY104" fmla="*/ 210592 h 1117581"/>
              <a:gd name="connsiteX105" fmla="*/ 214696 w 1116229"/>
              <a:gd name="connsiteY105" fmla="*/ 4823 h 1117581"/>
              <a:gd name="connsiteX106" fmla="*/ 225530 w 1116229"/>
              <a:gd name="connsiteY106" fmla="*/ 0 h 111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6229" h="1117581">
                <a:moveTo>
                  <a:pt x="735229" y="593706"/>
                </a:moveTo>
                <a:lnTo>
                  <a:pt x="765392" y="622281"/>
                </a:lnTo>
                <a:lnTo>
                  <a:pt x="665379" y="720706"/>
                </a:lnTo>
                <a:lnTo>
                  <a:pt x="687604" y="742931"/>
                </a:lnTo>
                <a:lnTo>
                  <a:pt x="787617" y="642919"/>
                </a:lnTo>
                <a:lnTo>
                  <a:pt x="817779" y="674669"/>
                </a:lnTo>
                <a:lnTo>
                  <a:pt x="744754" y="747694"/>
                </a:lnTo>
                <a:lnTo>
                  <a:pt x="766979" y="771506"/>
                </a:lnTo>
                <a:lnTo>
                  <a:pt x="840005" y="696894"/>
                </a:lnTo>
                <a:lnTo>
                  <a:pt x="871755" y="728644"/>
                </a:lnTo>
                <a:lnTo>
                  <a:pt x="771742" y="827069"/>
                </a:lnTo>
                <a:lnTo>
                  <a:pt x="793967" y="849294"/>
                </a:lnTo>
                <a:lnTo>
                  <a:pt x="893980" y="749281"/>
                </a:lnTo>
                <a:lnTo>
                  <a:pt x="924142" y="781031"/>
                </a:lnTo>
                <a:lnTo>
                  <a:pt x="851117" y="854056"/>
                </a:lnTo>
                <a:lnTo>
                  <a:pt x="873342" y="876281"/>
                </a:lnTo>
                <a:lnTo>
                  <a:pt x="946367" y="803256"/>
                </a:lnTo>
                <a:lnTo>
                  <a:pt x="978117" y="833419"/>
                </a:lnTo>
                <a:lnTo>
                  <a:pt x="878105" y="933432"/>
                </a:lnTo>
                <a:lnTo>
                  <a:pt x="898742" y="955657"/>
                </a:lnTo>
                <a:lnTo>
                  <a:pt x="1000342" y="855644"/>
                </a:lnTo>
                <a:lnTo>
                  <a:pt x="1035267" y="892156"/>
                </a:lnTo>
                <a:lnTo>
                  <a:pt x="895567" y="1033444"/>
                </a:lnTo>
                <a:lnTo>
                  <a:pt x="595529" y="733406"/>
                </a:lnTo>
                <a:close/>
                <a:moveTo>
                  <a:pt x="781041" y="549256"/>
                </a:moveTo>
                <a:cubicBezTo>
                  <a:pt x="781041" y="549256"/>
                  <a:pt x="781041" y="549256"/>
                  <a:pt x="1111237" y="880680"/>
                </a:cubicBezTo>
                <a:cubicBezTo>
                  <a:pt x="1114803" y="883537"/>
                  <a:pt x="1116229" y="887108"/>
                  <a:pt x="1116229" y="891394"/>
                </a:cubicBezTo>
                <a:cubicBezTo>
                  <a:pt x="1116229" y="895680"/>
                  <a:pt x="1114803" y="899251"/>
                  <a:pt x="1111237" y="902822"/>
                </a:cubicBezTo>
                <a:cubicBezTo>
                  <a:pt x="1111237" y="902822"/>
                  <a:pt x="1111237" y="902822"/>
                  <a:pt x="906558" y="1108534"/>
                </a:cubicBezTo>
                <a:cubicBezTo>
                  <a:pt x="902993" y="1111391"/>
                  <a:pt x="899427" y="1112819"/>
                  <a:pt x="895148" y="1112819"/>
                </a:cubicBezTo>
                <a:cubicBezTo>
                  <a:pt x="890869" y="1112819"/>
                  <a:pt x="887303" y="1111391"/>
                  <a:pt x="883737" y="1108534"/>
                </a:cubicBezTo>
                <a:cubicBezTo>
                  <a:pt x="883737" y="1108534"/>
                  <a:pt x="883737" y="1108534"/>
                  <a:pt x="554254" y="777110"/>
                </a:cubicBezTo>
                <a:cubicBezTo>
                  <a:pt x="554254" y="777110"/>
                  <a:pt x="554254" y="777110"/>
                  <a:pt x="576362" y="754967"/>
                </a:cubicBezTo>
                <a:cubicBezTo>
                  <a:pt x="576362" y="754967"/>
                  <a:pt x="576362" y="754967"/>
                  <a:pt x="895148" y="1074963"/>
                </a:cubicBezTo>
                <a:cubicBezTo>
                  <a:pt x="895148" y="1074963"/>
                  <a:pt x="895148" y="1074963"/>
                  <a:pt x="1078431" y="891394"/>
                </a:cubicBezTo>
                <a:cubicBezTo>
                  <a:pt x="1078431" y="891394"/>
                  <a:pt x="1078431" y="891394"/>
                  <a:pt x="758220" y="571398"/>
                </a:cubicBezTo>
                <a:cubicBezTo>
                  <a:pt x="758220" y="571398"/>
                  <a:pt x="758220" y="571398"/>
                  <a:pt x="781041" y="549256"/>
                </a:cubicBezTo>
                <a:close/>
                <a:moveTo>
                  <a:pt x="855880" y="179368"/>
                </a:moveTo>
                <a:lnTo>
                  <a:pt x="936842" y="260330"/>
                </a:lnTo>
                <a:lnTo>
                  <a:pt x="290729" y="904856"/>
                </a:lnTo>
                <a:lnTo>
                  <a:pt x="211354" y="823894"/>
                </a:lnTo>
                <a:close/>
                <a:moveTo>
                  <a:pt x="807368" y="138093"/>
                </a:moveTo>
                <a:cubicBezTo>
                  <a:pt x="829515" y="160208"/>
                  <a:pt x="829515" y="160208"/>
                  <a:pt x="829515" y="160208"/>
                </a:cubicBezTo>
                <a:cubicBezTo>
                  <a:pt x="828801" y="160921"/>
                  <a:pt x="828086" y="161635"/>
                  <a:pt x="827372" y="162348"/>
                </a:cubicBezTo>
                <a:cubicBezTo>
                  <a:pt x="170093" y="819383"/>
                  <a:pt x="170093" y="819383"/>
                  <a:pt x="170093" y="819383"/>
                </a:cubicBezTo>
                <a:cubicBezTo>
                  <a:pt x="82932" y="999871"/>
                  <a:pt x="82932" y="999871"/>
                  <a:pt x="82932" y="999871"/>
                </a:cubicBezTo>
                <a:cubicBezTo>
                  <a:pt x="116510" y="1034114"/>
                  <a:pt x="116510" y="1034114"/>
                  <a:pt x="116510" y="1034114"/>
                </a:cubicBezTo>
                <a:cubicBezTo>
                  <a:pt x="296547" y="945654"/>
                  <a:pt x="296547" y="945654"/>
                  <a:pt x="296547" y="945654"/>
                </a:cubicBezTo>
                <a:cubicBezTo>
                  <a:pt x="953826" y="288619"/>
                  <a:pt x="953826" y="288619"/>
                  <a:pt x="953826" y="288619"/>
                </a:cubicBezTo>
                <a:cubicBezTo>
                  <a:pt x="954541" y="287905"/>
                  <a:pt x="955255" y="287192"/>
                  <a:pt x="955970" y="286479"/>
                </a:cubicBezTo>
                <a:cubicBezTo>
                  <a:pt x="978117" y="308594"/>
                  <a:pt x="978117" y="308594"/>
                  <a:pt x="978117" y="308594"/>
                </a:cubicBezTo>
                <a:cubicBezTo>
                  <a:pt x="977403" y="309307"/>
                  <a:pt x="976688" y="310020"/>
                  <a:pt x="975974" y="310734"/>
                </a:cubicBezTo>
                <a:cubicBezTo>
                  <a:pt x="316552" y="969909"/>
                  <a:pt x="316552" y="969909"/>
                  <a:pt x="316552" y="969909"/>
                </a:cubicBezTo>
                <a:cubicBezTo>
                  <a:pt x="315837" y="970622"/>
                  <a:pt x="314408" y="972049"/>
                  <a:pt x="312265" y="972762"/>
                </a:cubicBezTo>
                <a:cubicBezTo>
                  <a:pt x="22919" y="1115441"/>
                  <a:pt x="22919" y="1115441"/>
                  <a:pt x="22919" y="1115441"/>
                </a:cubicBezTo>
                <a:cubicBezTo>
                  <a:pt x="20776" y="1116868"/>
                  <a:pt x="17918" y="1117581"/>
                  <a:pt x="15775" y="1117581"/>
                </a:cubicBezTo>
                <a:cubicBezTo>
                  <a:pt x="11489" y="1117581"/>
                  <a:pt x="7916" y="1115441"/>
                  <a:pt x="4344" y="1112587"/>
                </a:cubicBezTo>
                <a:cubicBezTo>
                  <a:pt x="58" y="1108307"/>
                  <a:pt x="-1371" y="1100460"/>
                  <a:pt x="1486" y="1094753"/>
                </a:cubicBezTo>
                <a:cubicBezTo>
                  <a:pt x="142944" y="803688"/>
                  <a:pt x="142944" y="803688"/>
                  <a:pt x="142944" y="803688"/>
                </a:cubicBezTo>
                <a:cubicBezTo>
                  <a:pt x="143659" y="802262"/>
                  <a:pt x="145088" y="800835"/>
                  <a:pt x="145802" y="799408"/>
                </a:cubicBezTo>
                <a:cubicBezTo>
                  <a:pt x="805224" y="140233"/>
                  <a:pt x="805224" y="140233"/>
                  <a:pt x="805224" y="140233"/>
                </a:cubicBezTo>
                <a:cubicBezTo>
                  <a:pt x="805939" y="139520"/>
                  <a:pt x="806653" y="138806"/>
                  <a:pt x="807368" y="138093"/>
                </a:cubicBezTo>
                <a:close/>
                <a:moveTo>
                  <a:pt x="224054" y="84118"/>
                </a:moveTo>
                <a:lnTo>
                  <a:pt x="260566" y="119043"/>
                </a:lnTo>
                <a:lnTo>
                  <a:pt x="160554" y="217468"/>
                </a:lnTo>
                <a:lnTo>
                  <a:pt x="184366" y="239693"/>
                </a:lnTo>
                <a:lnTo>
                  <a:pt x="284379" y="141268"/>
                </a:lnTo>
                <a:lnTo>
                  <a:pt x="314541" y="171430"/>
                </a:lnTo>
                <a:lnTo>
                  <a:pt x="239929" y="246043"/>
                </a:lnTo>
                <a:lnTo>
                  <a:pt x="262154" y="266681"/>
                </a:lnTo>
                <a:lnTo>
                  <a:pt x="336766" y="193655"/>
                </a:lnTo>
                <a:lnTo>
                  <a:pt x="366929" y="225406"/>
                </a:lnTo>
                <a:lnTo>
                  <a:pt x="266916" y="323831"/>
                </a:lnTo>
                <a:lnTo>
                  <a:pt x="289141" y="346056"/>
                </a:lnTo>
                <a:lnTo>
                  <a:pt x="389154" y="246043"/>
                </a:lnTo>
                <a:lnTo>
                  <a:pt x="420904" y="277793"/>
                </a:lnTo>
                <a:lnTo>
                  <a:pt x="346291" y="350818"/>
                </a:lnTo>
                <a:lnTo>
                  <a:pt x="370104" y="373043"/>
                </a:lnTo>
                <a:lnTo>
                  <a:pt x="443129" y="300018"/>
                </a:lnTo>
                <a:lnTo>
                  <a:pt x="473291" y="330181"/>
                </a:lnTo>
                <a:lnTo>
                  <a:pt x="374866" y="430193"/>
                </a:lnTo>
                <a:lnTo>
                  <a:pt x="397091" y="452418"/>
                </a:lnTo>
                <a:lnTo>
                  <a:pt x="495516" y="352406"/>
                </a:lnTo>
                <a:lnTo>
                  <a:pt x="522504" y="380981"/>
                </a:lnTo>
                <a:lnTo>
                  <a:pt x="382804" y="520681"/>
                </a:lnTo>
                <a:lnTo>
                  <a:pt x="84354" y="223818"/>
                </a:lnTo>
                <a:close/>
                <a:moveTo>
                  <a:pt x="948292" y="356"/>
                </a:moveTo>
                <a:cubicBezTo>
                  <a:pt x="953288" y="356"/>
                  <a:pt x="958285" y="2319"/>
                  <a:pt x="962211" y="6245"/>
                </a:cubicBezTo>
                <a:cubicBezTo>
                  <a:pt x="962211" y="6245"/>
                  <a:pt x="962211" y="6245"/>
                  <a:pt x="1109966" y="153999"/>
                </a:cubicBezTo>
                <a:cubicBezTo>
                  <a:pt x="1117817" y="161851"/>
                  <a:pt x="1117817" y="173985"/>
                  <a:pt x="1109966" y="181837"/>
                </a:cubicBezTo>
                <a:cubicBezTo>
                  <a:pt x="1109966" y="181837"/>
                  <a:pt x="1109966" y="181837"/>
                  <a:pt x="1002897" y="288906"/>
                </a:cubicBezTo>
                <a:cubicBezTo>
                  <a:pt x="1002897" y="288906"/>
                  <a:pt x="1002897" y="288906"/>
                  <a:pt x="827304" y="113313"/>
                </a:cubicBezTo>
                <a:cubicBezTo>
                  <a:pt x="827304" y="113313"/>
                  <a:pt x="827304" y="113313"/>
                  <a:pt x="934373" y="6245"/>
                </a:cubicBezTo>
                <a:cubicBezTo>
                  <a:pt x="938299" y="2319"/>
                  <a:pt x="943295" y="356"/>
                  <a:pt x="948292" y="356"/>
                </a:cubicBezTo>
                <a:close/>
                <a:moveTo>
                  <a:pt x="225530" y="0"/>
                </a:moveTo>
                <a:cubicBezTo>
                  <a:pt x="229559" y="0"/>
                  <a:pt x="233678" y="1608"/>
                  <a:pt x="236901" y="4823"/>
                </a:cubicBezTo>
                <a:cubicBezTo>
                  <a:pt x="236901" y="4823"/>
                  <a:pt x="236901" y="4823"/>
                  <a:pt x="568542" y="335625"/>
                </a:cubicBezTo>
                <a:cubicBezTo>
                  <a:pt x="568542" y="335625"/>
                  <a:pt x="568542" y="335625"/>
                  <a:pt x="546337" y="358488"/>
                </a:cubicBezTo>
                <a:cubicBezTo>
                  <a:pt x="546337" y="358488"/>
                  <a:pt x="546337" y="358488"/>
                  <a:pt x="225441" y="37689"/>
                </a:cubicBezTo>
                <a:cubicBezTo>
                  <a:pt x="225441" y="37689"/>
                  <a:pt x="225441" y="37689"/>
                  <a:pt x="41355" y="221309"/>
                </a:cubicBezTo>
                <a:cubicBezTo>
                  <a:pt x="41355" y="221309"/>
                  <a:pt x="41355" y="221309"/>
                  <a:pt x="362251" y="541394"/>
                </a:cubicBezTo>
                <a:cubicBezTo>
                  <a:pt x="362251" y="541394"/>
                  <a:pt x="362251" y="541394"/>
                  <a:pt x="340046" y="563543"/>
                </a:cubicBezTo>
                <a:cubicBezTo>
                  <a:pt x="340046" y="563543"/>
                  <a:pt x="340046" y="563543"/>
                  <a:pt x="8406" y="232741"/>
                </a:cubicBezTo>
                <a:cubicBezTo>
                  <a:pt x="5541" y="229883"/>
                  <a:pt x="3392" y="225596"/>
                  <a:pt x="3392" y="221309"/>
                </a:cubicBezTo>
                <a:cubicBezTo>
                  <a:pt x="3392" y="217022"/>
                  <a:pt x="5541" y="213450"/>
                  <a:pt x="8406" y="210592"/>
                </a:cubicBezTo>
                <a:cubicBezTo>
                  <a:pt x="8406" y="210592"/>
                  <a:pt x="8406" y="210592"/>
                  <a:pt x="214696" y="4823"/>
                </a:cubicBezTo>
                <a:cubicBezTo>
                  <a:pt x="217562" y="1608"/>
                  <a:pt x="221501" y="0"/>
                  <a:pt x="225530"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353877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2"/>
            </p:custDataLst>
          </p:nvPr>
        </p:nvGraphicFramePr>
        <p:xfrm>
          <a:off x="-379411" y="1591"/>
          <a:ext cx="1587" cy="1587"/>
        </p:xfrm>
        <a:graphic>
          <a:graphicData uri="http://schemas.openxmlformats.org/presentationml/2006/ole">
            <mc:AlternateContent xmlns:mc="http://schemas.openxmlformats.org/markup-compatibility/2006">
              <mc:Choice xmlns:v="urn:schemas-microsoft-com:vml" Requires="v">
                <p:oleObj spid="_x0000_s49159" name="think-cell Folie" r:id="rId5" imgW="216" imgH="216" progId="TCLayout.ActiveDocument.1">
                  <p:embed/>
                </p:oleObj>
              </mc:Choice>
              <mc:Fallback>
                <p:oleObj name="think-cell Folie" r:id="rId5" imgW="216" imgH="216" progId="TCLayout.ActiveDocument.1">
                  <p:embed/>
                  <p:pic>
                    <p:nvPicPr>
                      <p:cNvPr id="58" name="Object 57" hidden="1"/>
                      <p:cNvPicPr/>
                      <p:nvPr/>
                    </p:nvPicPr>
                    <p:blipFill>
                      <a:blip r:embed="rId6"/>
                      <a:stretch>
                        <a:fillRect/>
                      </a:stretch>
                    </p:blipFill>
                    <p:spPr>
                      <a:xfrm>
                        <a:off x="-379411" y="1591"/>
                        <a:ext cx="1587" cy="1587"/>
                      </a:xfrm>
                      <a:prstGeom prst="rect">
                        <a:avLst/>
                      </a:prstGeom>
                    </p:spPr>
                  </p:pic>
                </p:oleObj>
              </mc:Fallback>
            </mc:AlternateContent>
          </a:graphicData>
        </a:graphic>
      </p:graphicFrame>
      <p:sp>
        <p:nvSpPr>
          <p:cNvPr id="9" name="Rechteck 8" hidden="1"/>
          <p:cNvSpPr/>
          <p:nvPr>
            <p:custDataLst>
              <p:tags r:id="rId3"/>
            </p:custDataLst>
          </p:nvPr>
        </p:nvSpPr>
        <p:spPr>
          <a:xfrm>
            <a:off x="-152400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kumimoji="0" lang="en-US" sz="2400" u="none" strike="noStrike" kern="1200" cap="none" spc="0" normalizeH="0" noProof="0" dirty="0">
              <a:ln>
                <a:noFill/>
              </a:ln>
              <a:solidFill>
                <a:srgbClr val="FFFFFF"/>
              </a:solidFill>
              <a:effectLst/>
              <a:uLnTx/>
              <a:uFillTx/>
              <a:latin typeface="Trebuchet MS" panose="020B0603020202020204" pitchFamily="34" charset="0"/>
              <a:ea typeface="+mj-ea"/>
              <a:cs typeface="Calibri" panose="020F0502020204030204" pitchFamily="34" charset="0"/>
              <a:sym typeface="Trebuchet MS" panose="020B0603020202020204" pitchFamily="34" charset="0"/>
            </a:endParaRPr>
          </a:p>
        </p:txBody>
      </p:sp>
      <p:sp>
        <p:nvSpPr>
          <p:cNvPr id="6" name="AutoShape 23"/>
          <p:cNvSpPr>
            <a:spLocks noChangeArrowheads="1"/>
          </p:cNvSpPr>
          <p:nvPr/>
        </p:nvSpPr>
        <p:spPr bwMode="auto">
          <a:xfrm>
            <a:off x="649356" y="1605556"/>
            <a:ext cx="1829324" cy="679628"/>
          </a:xfrm>
          <a:prstGeom prst="chevron">
            <a:avLst>
              <a:gd name="adj" fmla="val 12004"/>
            </a:avLst>
          </a:prstGeom>
          <a:solidFill>
            <a:srgbClr val="0088C2"/>
          </a:solidFill>
          <a:ln w="12700" algn="ctr">
            <a:noFill/>
            <a:miter lim="800000"/>
            <a:headEnd/>
            <a:tailEnd/>
          </a:ln>
        </p:spPr>
        <p:txBody>
          <a:bodyPr wrap="square" lIns="0" tIns="0" rIns="0" bIns="0" anchor="ctr"/>
          <a:lstStyle/>
          <a:p>
            <a:pPr lvl="0" algn="ctr" eaLnBrk="0" hangingPunct="0">
              <a:spcBef>
                <a:spcPct val="0"/>
              </a:spcBef>
              <a:spcAft>
                <a:spcPct val="0"/>
              </a:spcAft>
              <a:defRPr b="0" i="0"/>
            </a:pPr>
            <a:r>
              <a:rPr lang="en-US" sz="1400" dirty="0">
                <a:solidFill>
                  <a:srgbClr val="FFFFFF"/>
                </a:solidFill>
              </a:rPr>
              <a:t>Introduction/</a:t>
            </a:r>
            <a:br>
              <a:rPr lang="en-US" sz="1400" dirty="0">
                <a:solidFill>
                  <a:srgbClr val="FFFFFF"/>
                </a:solidFill>
              </a:rPr>
            </a:br>
            <a:r>
              <a:rPr lang="en-US" sz="1400" dirty="0">
                <a:solidFill>
                  <a:srgbClr val="FFFFFF"/>
                </a:solidFill>
              </a:rPr>
              <a:t>admission</a:t>
            </a:r>
          </a:p>
        </p:txBody>
      </p:sp>
      <p:sp>
        <p:nvSpPr>
          <p:cNvPr id="38" name="AutoShape 51"/>
          <p:cNvSpPr>
            <a:spLocks noChangeArrowheads="1"/>
          </p:cNvSpPr>
          <p:nvPr/>
        </p:nvSpPr>
        <p:spPr bwMode="auto">
          <a:xfrm>
            <a:off x="851527" y="2700598"/>
            <a:ext cx="1383145" cy="759353"/>
          </a:xfrm>
          <a:prstGeom prst="homePlate">
            <a:avLst>
              <a:gd name="adj" fmla="val 0"/>
            </a:avLst>
          </a:prstGeom>
          <a:noFill/>
          <a:ln w="9525">
            <a:noFill/>
            <a:miter lim="800000"/>
            <a:headEnd/>
            <a:tailEnd/>
          </a:ln>
          <a:extLst>
            <a:ext uri="{909E8E84-426E-40DD-AFC4-6F175D3DCCD1}">
              <a14:hiddenFill xmlns:a14="http://schemas.microsoft.com/office/drawing/2010/main">
                <a:solidFill>
                  <a:srgbClr val="878787"/>
                </a:solidFill>
              </a14:hiddenFill>
            </a:ext>
          </a:extLst>
        </p:spPr>
        <p:txBody>
          <a:bodyPr wrap="square" lIns="0" tIns="0" rIns="0" bIns="0" anchor="t"/>
          <a:lstStyle/>
          <a:p>
            <a:pPr marL="85725" lvl="1">
              <a:spcAft>
                <a:spcPts val="600"/>
              </a:spcAft>
              <a:defRPr/>
            </a:pPr>
            <a:r>
              <a:rPr lang="en-US" sz="1200" dirty="0">
                <a:solidFill>
                  <a:srgbClr val="000000"/>
                </a:solidFill>
              </a:rPr>
              <a:t>Personal advice &amp; support via (video) calls</a:t>
            </a:r>
          </a:p>
        </p:txBody>
      </p:sp>
      <p:cxnSp>
        <p:nvCxnSpPr>
          <p:cNvPr id="60" name="Straight Connector 59"/>
          <p:cNvCxnSpPr/>
          <p:nvPr/>
        </p:nvCxnSpPr>
        <p:spPr>
          <a:xfrm flipH="1">
            <a:off x="641684" y="2260184"/>
            <a:ext cx="4485" cy="2549602"/>
          </a:xfrm>
          <a:prstGeom prst="line">
            <a:avLst/>
          </a:prstGeom>
          <a:ln w="6350" cap="rnd" cmpd="sng" algn="ctr">
            <a:solidFill>
              <a:srgbClr val="0088C2"/>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AutoShape 3">
            <a:extLst>
              <a:ext uri="{FF2B5EF4-FFF2-40B4-BE49-F238E27FC236}">
                <a16:creationId xmlns:a16="http://schemas.microsoft.com/office/drawing/2014/main" id="{FDA3489F-1C07-4F67-9645-357FDA317B23}"/>
              </a:ext>
            </a:extLst>
          </p:cNvPr>
          <p:cNvSpPr>
            <a:spLocks noChangeAspect="1" noChangeArrowheads="1" noTextEdit="1"/>
          </p:cNvSpPr>
          <p:nvPr/>
        </p:nvSpPr>
        <p:spPr bwMode="auto">
          <a:xfrm>
            <a:off x="996924" y="2693972"/>
            <a:ext cx="890286" cy="78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4" name="AutoShape 24"/>
          <p:cNvSpPr>
            <a:spLocks noChangeArrowheads="1"/>
          </p:cNvSpPr>
          <p:nvPr/>
        </p:nvSpPr>
        <p:spPr bwMode="auto">
          <a:xfrm>
            <a:off x="4818024" y="1611863"/>
            <a:ext cx="2311370" cy="679628"/>
          </a:xfrm>
          <a:prstGeom prst="chevron">
            <a:avLst>
              <a:gd name="adj" fmla="val 12004"/>
            </a:avLst>
          </a:prstGeom>
          <a:solidFill>
            <a:srgbClr val="0088C2"/>
          </a:solidFill>
          <a:ln w="12700" algn="ctr">
            <a:noFill/>
            <a:miter lim="800000"/>
            <a:headEnd/>
            <a:tailEnd/>
          </a:ln>
        </p:spPr>
        <p:txBody>
          <a:bodyPr wrap="square" lIns="0" tIns="0" rIns="0" bIns="0" anchor="ctr"/>
          <a:lstStyle/>
          <a:p>
            <a:pPr lvl="0" algn="ctr" eaLnBrk="0" hangingPunct="0">
              <a:spcBef>
                <a:spcPct val="0"/>
              </a:spcBef>
              <a:spcAft>
                <a:spcPct val="0"/>
              </a:spcAft>
              <a:defRPr b="0" i="0"/>
            </a:pPr>
            <a:r>
              <a:rPr lang="en-US" sz="1400" dirty="0">
                <a:solidFill>
                  <a:srgbClr val="FFFFFF"/>
                </a:solidFill>
              </a:rPr>
              <a:t>Practice</a:t>
            </a:r>
          </a:p>
        </p:txBody>
      </p:sp>
      <p:sp>
        <p:nvSpPr>
          <p:cNvPr id="42" name="AutoShape 52"/>
          <p:cNvSpPr>
            <a:spLocks noChangeArrowheads="1"/>
          </p:cNvSpPr>
          <p:nvPr/>
        </p:nvSpPr>
        <p:spPr bwMode="auto">
          <a:xfrm>
            <a:off x="5190383" y="2700598"/>
            <a:ext cx="1641621" cy="609356"/>
          </a:xfrm>
          <a:prstGeom prst="homePlate">
            <a:avLst>
              <a:gd name="adj" fmla="val 0"/>
            </a:avLst>
          </a:prstGeom>
          <a:noFill/>
          <a:ln w="9525">
            <a:noFill/>
            <a:miter lim="800000"/>
            <a:headEnd/>
            <a:tailEnd/>
          </a:ln>
          <a:extLst>
            <a:ext uri="{909E8E84-426E-40DD-AFC4-6F175D3DCCD1}">
              <a14:hiddenFill xmlns:a14="http://schemas.microsoft.com/office/drawing/2010/main">
                <a:solidFill>
                  <a:srgbClr val="878787"/>
                </a:solidFill>
              </a14:hiddenFill>
            </a:ext>
          </a:extLst>
        </p:spPr>
        <p:txBody>
          <a:bodyPr wrap="square" lIns="0" tIns="0" rIns="0" bIns="0" anchor="t"/>
          <a:lstStyle/>
          <a:p>
            <a:pPr marL="85725" lvl="0">
              <a:spcBef>
                <a:spcPts val="600"/>
              </a:spcBef>
              <a:defRPr/>
            </a:pPr>
            <a:r>
              <a:rPr lang="en-US" sz="1200" dirty="0">
                <a:solidFill>
                  <a:srgbClr val="000000"/>
                </a:solidFill>
              </a:rPr>
              <a:t>Learning path development together with companies </a:t>
            </a:r>
          </a:p>
          <a:p>
            <a:pPr marL="85725" lvl="0">
              <a:spcBef>
                <a:spcPts val="600"/>
              </a:spcBef>
              <a:defRPr/>
            </a:pPr>
            <a:endParaRPr lang="en-US" sz="1200" dirty="0">
              <a:solidFill>
                <a:srgbClr val="000000"/>
              </a:solidFill>
            </a:endParaRPr>
          </a:p>
          <a:p>
            <a:pPr marL="85725" lvl="0">
              <a:spcBef>
                <a:spcPts val="600"/>
              </a:spcBef>
              <a:defRPr/>
            </a:pPr>
            <a:r>
              <a:rPr lang="en-US" sz="1200" dirty="0">
                <a:solidFill>
                  <a:srgbClr val="000000"/>
                </a:solidFill>
              </a:rPr>
              <a:t>Personal support via (video) calls by JOBLINGE employees</a:t>
            </a:r>
          </a:p>
        </p:txBody>
      </p:sp>
      <p:sp>
        <p:nvSpPr>
          <p:cNvPr id="79" name="AutoShape 18">
            <a:extLst>
              <a:ext uri="{FF2B5EF4-FFF2-40B4-BE49-F238E27FC236}">
                <a16:creationId xmlns:a16="http://schemas.microsoft.com/office/drawing/2014/main" id="{A3A20A37-70D4-4135-8A0D-5D58F53B046E}"/>
              </a:ext>
            </a:extLst>
          </p:cNvPr>
          <p:cNvSpPr>
            <a:spLocks noChangeAspect="1" noChangeArrowheads="1" noTextEdit="1"/>
          </p:cNvSpPr>
          <p:nvPr/>
        </p:nvSpPr>
        <p:spPr bwMode="auto">
          <a:xfrm>
            <a:off x="5269199" y="2727941"/>
            <a:ext cx="1046028" cy="7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cxnSp>
        <p:nvCxnSpPr>
          <p:cNvPr id="129" name="Gerade Verbindung mit Pfeil 128"/>
          <p:cNvCxnSpPr/>
          <p:nvPr/>
        </p:nvCxnSpPr>
        <p:spPr>
          <a:xfrm>
            <a:off x="2559674" y="5194134"/>
            <a:ext cx="4567302" cy="0"/>
          </a:xfrm>
          <a:prstGeom prst="straightConnector1">
            <a:avLst/>
          </a:prstGeom>
          <a:ln w="9525" cap="rnd">
            <a:solidFill>
              <a:srgbClr val="878787"/>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7" name="AutoShape 24"/>
          <p:cNvSpPr>
            <a:spLocks noChangeArrowheads="1"/>
          </p:cNvSpPr>
          <p:nvPr/>
        </p:nvSpPr>
        <p:spPr bwMode="auto">
          <a:xfrm>
            <a:off x="7138195" y="1615476"/>
            <a:ext cx="2048162" cy="679628"/>
          </a:xfrm>
          <a:prstGeom prst="chevron">
            <a:avLst>
              <a:gd name="adj" fmla="val 12004"/>
            </a:avLst>
          </a:prstGeom>
          <a:solidFill>
            <a:srgbClr val="0088C2"/>
          </a:solidFill>
          <a:ln w="12700" algn="ctr">
            <a:noFill/>
            <a:miter lim="800000"/>
            <a:headEnd/>
            <a:tailEnd/>
          </a:ln>
        </p:spPr>
        <p:txBody>
          <a:bodyPr wrap="square" lIns="0" tIns="0" rIns="0" bIns="0" anchor="ctr"/>
          <a:lstStyle/>
          <a:p>
            <a:pPr lvl="0" algn="ctr" eaLnBrk="0" hangingPunct="0">
              <a:spcBef>
                <a:spcPct val="0"/>
              </a:spcBef>
              <a:spcAft>
                <a:spcPct val="0"/>
              </a:spcAft>
              <a:defRPr b="0" i="0"/>
            </a:pPr>
            <a:r>
              <a:rPr lang="en-US" sz="1400" dirty="0">
                <a:solidFill>
                  <a:srgbClr val="FFFFFF"/>
                </a:solidFill>
              </a:rPr>
              <a:t>Apprenticeship</a:t>
            </a:r>
          </a:p>
        </p:txBody>
      </p:sp>
      <p:sp>
        <p:nvSpPr>
          <p:cNvPr id="84" name="AutoShape 38">
            <a:extLst>
              <a:ext uri="{FF2B5EF4-FFF2-40B4-BE49-F238E27FC236}">
                <a16:creationId xmlns:a16="http://schemas.microsoft.com/office/drawing/2014/main" id="{66BBCF74-3D17-4584-8003-9BD79B46F844}"/>
              </a:ext>
            </a:extLst>
          </p:cNvPr>
          <p:cNvSpPr>
            <a:spLocks noChangeAspect="1" noChangeArrowheads="1" noTextEdit="1"/>
          </p:cNvSpPr>
          <p:nvPr/>
        </p:nvSpPr>
        <p:spPr bwMode="auto">
          <a:xfrm>
            <a:off x="7650581" y="2801459"/>
            <a:ext cx="750316" cy="59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7" name="AutoShape 53" descr="70%"/>
          <p:cNvSpPr>
            <a:spLocks noChangeArrowheads="1"/>
          </p:cNvSpPr>
          <p:nvPr/>
        </p:nvSpPr>
        <p:spPr bwMode="auto">
          <a:xfrm>
            <a:off x="7301804" y="2700598"/>
            <a:ext cx="1738958" cy="595676"/>
          </a:xfrm>
          <a:prstGeom prst="homePlate">
            <a:avLst>
              <a:gd name="adj" fmla="val 0"/>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DBF0FD"/>
                </a:solidFill>
              </a14:hiddenFill>
            </a:ext>
            <a:ext uri="{91240B29-F687-4F45-9708-019B960494DF}">
              <a14:hiddenLine xmlns:a14="http://schemas.microsoft.com/office/drawing/2010/main" w="9525" cap="flat" cmpd="sng" algn="ctr">
                <a:solidFill>
                  <a:srgbClr val="E3E3E3"/>
                </a:solidFill>
                <a:prstDash val="solid"/>
                <a:miter lim="800000"/>
                <a:headEnd type="none" w="med" len="med"/>
                <a:tailEnd type="none" w="med" len="med"/>
              </a14:hiddenLine>
            </a:ext>
          </a:extLst>
        </p:spPr>
        <p:txBody>
          <a:bodyPr wrap="square" lIns="0" tIns="0" rIns="0" bIns="0" anchor="t"/>
          <a:lstStyle/>
          <a:p>
            <a:pPr marL="85725" lvl="0">
              <a:spcAft>
                <a:spcPts val="600"/>
              </a:spcAft>
              <a:defRPr/>
            </a:pPr>
            <a:r>
              <a:rPr lang="en-US" sz="1200" dirty="0">
                <a:solidFill>
                  <a:srgbClr val="000000"/>
                </a:solidFill>
              </a:rPr>
              <a:t>Digital learning opportunities</a:t>
            </a:r>
          </a:p>
          <a:p>
            <a:pPr marL="85725" lvl="0">
              <a:spcAft>
                <a:spcPts val="600"/>
              </a:spcAft>
              <a:defRPr/>
            </a:pPr>
            <a:r>
              <a:rPr lang="en-US" sz="1200" dirty="0">
                <a:solidFill>
                  <a:srgbClr val="000000"/>
                </a:solidFill>
              </a:rPr>
              <a:t>“Help Hotline" for trainees and trainers</a:t>
            </a:r>
          </a:p>
          <a:p>
            <a:pPr marL="85725" lvl="0">
              <a:spcAft>
                <a:spcPts val="600"/>
              </a:spcAft>
              <a:defRPr/>
            </a:pPr>
            <a:r>
              <a:rPr lang="en-US" sz="1200" dirty="0">
                <a:solidFill>
                  <a:srgbClr val="000000"/>
                </a:solidFill>
              </a:rPr>
              <a:t>Intensification of relationship model with corporate partners</a:t>
            </a:r>
          </a:p>
          <a:p>
            <a:pPr marL="85725" lvl="0">
              <a:spcAft>
                <a:spcPts val="600"/>
              </a:spcAft>
              <a:defRPr/>
            </a:pPr>
            <a:r>
              <a:rPr lang="en-US" sz="1200" dirty="0">
                <a:solidFill>
                  <a:srgbClr val="000000"/>
                </a:solidFill>
              </a:rPr>
              <a:t>Communication platform for youth / JOBLINGE</a:t>
            </a:r>
          </a:p>
        </p:txBody>
      </p:sp>
      <p:sp>
        <p:nvSpPr>
          <p:cNvPr id="3" name="AutoShape 23"/>
          <p:cNvSpPr>
            <a:spLocks noChangeArrowheads="1"/>
          </p:cNvSpPr>
          <p:nvPr/>
        </p:nvSpPr>
        <p:spPr bwMode="auto">
          <a:xfrm>
            <a:off x="2487482" y="1605557"/>
            <a:ext cx="2321740" cy="679628"/>
          </a:xfrm>
          <a:prstGeom prst="chevron">
            <a:avLst>
              <a:gd name="adj" fmla="val 12004"/>
            </a:avLst>
          </a:prstGeom>
          <a:solidFill>
            <a:srgbClr val="0088C2"/>
          </a:solidFill>
          <a:ln w="12700" algn="ctr">
            <a:noFill/>
            <a:miter lim="800000"/>
            <a:headEnd/>
            <a:tailEnd/>
          </a:ln>
        </p:spPr>
        <p:txBody>
          <a:bodyPr wrap="square" lIns="0" tIns="0" rIns="0" bIns="0" anchor="ctr"/>
          <a:lstStyle/>
          <a:p>
            <a:pPr lvl="0" algn="ctr" eaLnBrk="0" hangingPunct="0">
              <a:spcBef>
                <a:spcPct val="0"/>
              </a:spcBef>
              <a:spcAft>
                <a:spcPct val="0"/>
              </a:spcAft>
              <a:defRPr b="0" i="0"/>
            </a:pPr>
            <a:r>
              <a:rPr lang="en-US" sz="1400" dirty="0">
                <a:solidFill>
                  <a:srgbClr val="FFFFFF"/>
                </a:solidFill>
              </a:rPr>
              <a:t>Orientation</a:t>
            </a:r>
          </a:p>
        </p:txBody>
      </p:sp>
      <p:sp>
        <p:nvSpPr>
          <p:cNvPr id="112" name="AutoShape 18">
            <a:extLst>
              <a:ext uri="{FF2B5EF4-FFF2-40B4-BE49-F238E27FC236}">
                <a16:creationId xmlns:a16="http://schemas.microsoft.com/office/drawing/2014/main" id="{B52EA725-B9F2-4C0F-B0E6-D5EF04017769}"/>
              </a:ext>
            </a:extLst>
          </p:cNvPr>
          <p:cNvSpPr>
            <a:spLocks noChangeAspect="1" noChangeArrowheads="1" noTextEdit="1"/>
          </p:cNvSpPr>
          <p:nvPr/>
        </p:nvSpPr>
        <p:spPr bwMode="auto">
          <a:xfrm>
            <a:off x="2983626" y="2739538"/>
            <a:ext cx="999473" cy="69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00" name="Titel 1"/>
          <p:cNvSpPr txBox="1">
            <a:spLocks/>
          </p:cNvSpPr>
          <p:nvPr/>
        </p:nvSpPr>
        <p:spPr>
          <a:xfrm>
            <a:off x="630000" y="622800"/>
            <a:ext cx="8647200" cy="332399"/>
          </a:xfrm>
          <a:prstGeom prst="rect">
            <a:avLst/>
          </a:prstGeom>
        </p:spPr>
        <p:txBody>
          <a:bodyPr vert="horz" wrap="square" lIns="0" tIns="0" rIns="0" bIns="0" rtlCol="0" anchor="t">
            <a:spAutoFit/>
          </a:bodyPr>
          <a:lstStyle>
            <a:lvl1pPr algn="l" defTabSz="914377" rtl="0" eaLnBrk="1" latinLnBrk="0" hangingPunct="1">
              <a:lnSpc>
                <a:spcPct val="90000"/>
              </a:lnSpc>
              <a:spcBef>
                <a:spcPct val="0"/>
              </a:spcBef>
              <a:buNone/>
              <a:defRPr sz="2400" kern="12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r>
              <a:rPr lang="en-US" dirty="0">
                <a:latin typeface="+mj-lt"/>
                <a:cs typeface="Henderson BCG Sans" panose="020B0502030402020204" pitchFamily="34" charset="0"/>
              </a:rPr>
              <a:t>Now also digital: Our virtual JOBLINGE program</a:t>
            </a:r>
          </a:p>
        </p:txBody>
      </p:sp>
      <p:sp>
        <p:nvSpPr>
          <p:cNvPr id="10" name="Textfeld 9"/>
          <p:cNvSpPr txBox="1"/>
          <p:nvPr/>
        </p:nvSpPr>
        <p:spPr>
          <a:xfrm>
            <a:off x="2685021" y="2700598"/>
            <a:ext cx="1833347" cy="1143422"/>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85725" lvl="0">
              <a:spcAft>
                <a:spcPts val="600"/>
              </a:spcAft>
              <a:defRPr/>
            </a:pPr>
            <a:r>
              <a:rPr lang="en-US" sz="1200" dirty="0">
                <a:solidFill>
                  <a:srgbClr val="000000"/>
                </a:solidFill>
              </a:rPr>
              <a:t>Virtual classroom with digital curricula</a:t>
            </a:r>
          </a:p>
          <a:p>
            <a:pPr marL="85725" lvl="0">
              <a:spcAft>
                <a:spcPts val="600"/>
              </a:spcAft>
              <a:defRPr/>
            </a:pPr>
            <a:r>
              <a:rPr lang="en-US" sz="1200" dirty="0">
                <a:solidFill>
                  <a:srgbClr val="000000"/>
                </a:solidFill>
              </a:rPr>
              <a:t>Digital learning opportunities (e.g. "</a:t>
            </a:r>
            <a:r>
              <a:rPr lang="en-US" sz="1200" dirty="0" err="1">
                <a:solidFill>
                  <a:srgbClr val="000000"/>
                </a:solidFill>
              </a:rPr>
              <a:t>Mathe</a:t>
            </a:r>
            <a:r>
              <a:rPr lang="en-US" sz="1200" dirty="0">
                <a:solidFill>
                  <a:srgbClr val="000000"/>
                </a:solidFill>
              </a:rPr>
              <a:t> </a:t>
            </a:r>
            <a:r>
              <a:rPr lang="en-US" sz="1200" dirty="0" err="1">
                <a:solidFill>
                  <a:srgbClr val="000000"/>
                </a:solidFill>
              </a:rPr>
              <a:t>als</a:t>
            </a:r>
            <a:r>
              <a:rPr lang="en-US" sz="1200" dirty="0">
                <a:solidFill>
                  <a:srgbClr val="000000"/>
                </a:solidFill>
              </a:rPr>
              <a:t> Mission")</a:t>
            </a:r>
          </a:p>
          <a:p>
            <a:pPr marL="85725" lvl="0">
              <a:spcAft>
                <a:spcPts val="600"/>
              </a:spcAft>
              <a:defRPr/>
            </a:pPr>
            <a:r>
              <a:rPr lang="en-US" sz="1200" dirty="0">
                <a:solidFill>
                  <a:srgbClr val="000000"/>
                </a:solidFill>
              </a:rPr>
              <a:t>Videoconferencing &amp; Webinars </a:t>
            </a:r>
          </a:p>
          <a:p>
            <a:pPr marL="85725" lvl="0">
              <a:spcAft>
                <a:spcPts val="600"/>
              </a:spcAft>
              <a:defRPr/>
            </a:pPr>
            <a:r>
              <a:rPr lang="en-US" sz="1200" dirty="0">
                <a:solidFill>
                  <a:srgbClr val="000000"/>
                </a:solidFill>
              </a:rPr>
              <a:t>Personal support via (video) calls</a:t>
            </a:r>
          </a:p>
        </p:txBody>
      </p:sp>
      <p:sp>
        <p:nvSpPr>
          <p:cNvPr id="130" name="Textfeld 129"/>
          <p:cNvSpPr txBox="1"/>
          <p:nvPr/>
        </p:nvSpPr>
        <p:spPr>
          <a:xfrm>
            <a:off x="2706316" y="4886610"/>
            <a:ext cx="4348468" cy="253579"/>
          </a:xfrm>
          <a:prstGeom prst="rect">
            <a:avLst/>
          </a:prstGeom>
          <a:solidFill>
            <a:schemeClr val="bg1"/>
          </a:solid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lvl="0" algn="ctr">
              <a:defRPr/>
            </a:pPr>
            <a:r>
              <a:rPr lang="de-DE" sz="1200" i="1" dirty="0">
                <a:solidFill>
                  <a:srgbClr val="878787"/>
                </a:solidFill>
                <a:cs typeface="Calibri" panose="020F0502020204030204" pitchFamily="34" charset="0"/>
                <a:sym typeface="Trebuchet MS" panose="020B0603020202020204" pitchFamily="34" charset="0"/>
              </a:rPr>
              <a:t>*</a:t>
            </a:r>
            <a:r>
              <a:rPr lang="de-DE" sz="1200" i="1" dirty="0" err="1">
                <a:solidFill>
                  <a:srgbClr val="878787"/>
                </a:solidFill>
                <a:cs typeface="Calibri" panose="020F0502020204030204" pitchFamily="34" charset="0"/>
                <a:sym typeface="Trebuchet MS" panose="020B0603020202020204" pitchFamily="34" charset="0"/>
              </a:rPr>
              <a:t>Participants</a:t>
            </a:r>
            <a:r>
              <a:rPr lang="de-DE" sz="1200" i="1" dirty="0">
                <a:solidFill>
                  <a:srgbClr val="878787"/>
                </a:solidFill>
                <a:cs typeface="Calibri" panose="020F0502020204030204" pitchFamily="34" charset="0"/>
                <a:sym typeface="Trebuchet MS" panose="020B0603020202020204" pitchFamily="34" charset="0"/>
              </a:rPr>
              <a:t> </a:t>
            </a:r>
            <a:r>
              <a:rPr lang="de-DE" sz="1200" i="1" dirty="0" err="1">
                <a:solidFill>
                  <a:srgbClr val="878787"/>
                </a:solidFill>
                <a:cs typeface="Calibri" panose="020F0502020204030204" pitchFamily="34" charset="0"/>
                <a:sym typeface="Trebuchet MS" panose="020B0603020202020204" pitchFamily="34" charset="0"/>
              </a:rPr>
              <a:t>accompanied</a:t>
            </a:r>
            <a:r>
              <a:rPr lang="de-DE" sz="1200" i="1" dirty="0">
                <a:solidFill>
                  <a:srgbClr val="878787"/>
                </a:solidFill>
                <a:cs typeface="Calibri" panose="020F0502020204030204" pitchFamily="34" charset="0"/>
                <a:sym typeface="Trebuchet MS" panose="020B0603020202020204" pitchFamily="34" charset="0"/>
              </a:rPr>
              <a:t> </a:t>
            </a:r>
            <a:r>
              <a:rPr lang="de-DE" sz="1200" i="1" dirty="0" err="1">
                <a:solidFill>
                  <a:srgbClr val="878787"/>
                </a:solidFill>
                <a:cs typeface="Calibri" panose="020F0502020204030204" pitchFamily="34" charset="0"/>
                <a:sym typeface="Trebuchet MS" panose="020B0603020202020204" pitchFamily="34" charset="0"/>
              </a:rPr>
              <a:t>by</a:t>
            </a:r>
            <a:r>
              <a:rPr lang="de-DE" sz="1200" i="1" dirty="0">
                <a:solidFill>
                  <a:srgbClr val="878787"/>
                </a:solidFill>
                <a:cs typeface="Calibri" panose="020F0502020204030204" pitchFamily="34" charset="0"/>
                <a:sym typeface="Trebuchet MS" panose="020B0603020202020204" pitchFamily="34" charset="0"/>
              </a:rPr>
              <a:t> </a:t>
            </a:r>
            <a:r>
              <a:rPr lang="de-DE" sz="1200" i="1" dirty="0" err="1">
                <a:solidFill>
                  <a:srgbClr val="878787"/>
                </a:solidFill>
                <a:cs typeface="Calibri" panose="020F0502020204030204" pitchFamily="34" charset="0"/>
                <a:sym typeface="Trebuchet MS" panose="020B0603020202020204" pitchFamily="34" charset="0"/>
              </a:rPr>
              <a:t>mentors</a:t>
            </a:r>
            <a:r>
              <a:rPr lang="de-DE" sz="1200" i="1" dirty="0">
                <a:solidFill>
                  <a:srgbClr val="878787"/>
                </a:solidFill>
                <a:cs typeface="Calibri" panose="020F0502020204030204" pitchFamily="34" charset="0"/>
                <a:sym typeface="Trebuchet MS" panose="020B0603020202020204" pitchFamily="34" charset="0"/>
              </a:rPr>
              <a:t> via </a:t>
            </a:r>
            <a:r>
              <a:rPr lang="de-DE" sz="1200" i="1" dirty="0" err="1">
                <a:solidFill>
                  <a:srgbClr val="878787"/>
                </a:solidFill>
                <a:cs typeface="Calibri" panose="020F0502020204030204" pitchFamily="34" charset="0"/>
                <a:sym typeface="Trebuchet MS" panose="020B0603020202020204" pitchFamily="34" charset="0"/>
              </a:rPr>
              <a:t>video</a:t>
            </a:r>
            <a:r>
              <a:rPr lang="de-DE" sz="1200" i="1" dirty="0">
                <a:solidFill>
                  <a:srgbClr val="878787"/>
                </a:solidFill>
                <a:cs typeface="Calibri" panose="020F0502020204030204" pitchFamily="34" charset="0"/>
                <a:sym typeface="Trebuchet MS" panose="020B0603020202020204" pitchFamily="34" charset="0"/>
              </a:rPr>
              <a:t> </a:t>
            </a:r>
            <a:r>
              <a:rPr lang="de-DE" sz="1200" i="1" dirty="0" err="1">
                <a:solidFill>
                  <a:srgbClr val="878787"/>
                </a:solidFill>
                <a:cs typeface="Calibri" panose="020F0502020204030204" pitchFamily="34" charset="0"/>
                <a:sym typeface="Trebuchet MS" panose="020B0603020202020204" pitchFamily="34" charset="0"/>
              </a:rPr>
              <a:t>calls</a:t>
            </a:r>
            <a:endParaRPr lang="de-DE" sz="1200" i="1" dirty="0">
              <a:solidFill>
                <a:srgbClr val="878787"/>
              </a:solidFill>
              <a:cs typeface="Calibri" panose="020F0502020204030204" pitchFamily="34" charset="0"/>
              <a:sym typeface="Trebuchet MS" panose="020B0603020202020204" pitchFamily="34" charset="0"/>
            </a:endParaRPr>
          </a:p>
        </p:txBody>
      </p:sp>
      <p:cxnSp>
        <p:nvCxnSpPr>
          <p:cNvPr id="47" name="Straight Connector 59"/>
          <p:cNvCxnSpPr/>
          <p:nvPr/>
        </p:nvCxnSpPr>
        <p:spPr>
          <a:xfrm flipH="1">
            <a:off x="2495579" y="2260184"/>
            <a:ext cx="4485" cy="2549602"/>
          </a:xfrm>
          <a:prstGeom prst="line">
            <a:avLst/>
          </a:prstGeom>
          <a:ln w="6350" cap="rnd" cmpd="sng" algn="ctr">
            <a:solidFill>
              <a:srgbClr val="0088C2"/>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59"/>
          <p:cNvCxnSpPr/>
          <p:nvPr/>
        </p:nvCxnSpPr>
        <p:spPr>
          <a:xfrm flipH="1">
            <a:off x="4824990" y="2260184"/>
            <a:ext cx="4485" cy="2549602"/>
          </a:xfrm>
          <a:prstGeom prst="line">
            <a:avLst/>
          </a:prstGeom>
          <a:ln w="6350" cap="rnd" cmpd="sng" algn="ctr">
            <a:solidFill>
              <a:srgbClr val="0088C2"/>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59"/>
          <p:cNvCxnSpPr/>
          <p:nvPr/>
        </p:nvCxnSpPr>
        <p:spPr>
          <a:xfrm flipH="1">
            <a:off x="7154401" y="2260184"/>
            <a:ext cx="4485" cy="2549602"/>
          </a:xfrm>
          <a:prstGeom prst="line">
            <a:avLst/>
          </a:prstGeom>
          <a:ln w="6350" cap="rnd" cmpd="sng" algn="ctr">
            <a:solidFill>
              <a:srgbClr val="0088C2"/>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2544306" y="5905073"/>
            <a:ext cx="5761493" cy="72318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algn="ctr"/>
            <a:r>
              <a:rPr lang="en-US" sz="1400" dirty="0">
                <a:solidFill>
                  <a:srgbClr val="0088C2"/>
                </a:solidFill>
                <a:cs typeface="Calibri" panose="020F0502020204030204" pitchFamily="34" charset="0"/>
                <a:sym typeface="Trebuchet MS" panose="020B0603020202020204" pitchFamily="34" charset="0"/>
              </a:rPr>
              <a:t>Current development of further digital modules such as digital recruitment, expansion of learning platforms to training support </a:t>
            </a:r>
          </a:p>
        </p:txBody>
      </p:sp>
      <p:sp>
        <p:nvSpPr>
          <p:cNvPr id="51" name="Freeform 12"/>
          <p:cNvSpPr>
            <a:spLocks noEditPoints="1"/>
          </p:cNvSpPr>
          <p:nvPr/>
        </p:nvSpPr>
        <p:spPr bwMode="gray">
          <a:xfrm rot="1200832" flipV="1">
            <a:off x="674664" y="5403673"/>
            <a:ext cx="1778708" cy="730771"/>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rgbClr val="0088C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88C2"/>
                </a:solidFill>
                <a:prstDash val="solid"/>
                <a:round/>
                <a:headEnd type="none" w="med" len="med"/>
                <a:tailEnd type="none" w="med" len="med"/>
              </a14:hiddenLine>
            </a:ext>
          </a:extLst>
        </p:spPr>
        <p:txBody>
          <a:bodyPr vert="horz" wrap="square" lIns="72468" tIns="36239" rIns="72468" bIns="36239" numCol="1" anchor="t" anchorCtr="0" compatLnSpc="1">
            <a:prstTxWarp prst="textNoShape">
              <a:avLst/>
            </a:prstTxWarp>
          </a:bodyPr>
          <a:lstStyle/>
          <a:p>
            <a:endParaRPr lang="en-US" kern="0" dirty="0">
              <a:solidFill>
                <a:srgbClr val="6E6F73"/>
              </a:solidFill>
            </a:endParaRPr>
          </a:p>
        </p:txBody>
      </p:sp>
      <p:sp>
        <p:nvSpPr>
          <p:cNvPr id="25" name="Rechteck 24"/>
          <p:cNvSpPr/>
          <p:nvPr/>
        </p:nvSpPr>
        <p:spPr>
          <a:xfrm rot="237614">
            <a:off x="6552962" y="1153712"/>
            <a:ext cx="2751324" cy="506820"/>
          </a:xfrm>
          <a:prstGeom prst="rect">
            <a:avLst/>
          </a:prstGeom>
          <a:solidFill>
            <a:schemeClr val="accent6"/>
          </a:solidFill>
          <a:ln w="9525" cap="rnd" cmpd="sng" algn="ctr">
            <a:noFill/>
            <a:prstDash val="solid"/>
            <a:round/>
            <a:headEnd type="none" w="med" len="med"/>
            <a:tailEnd type="none" w="med" len="me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100" dirty="0">
                <a:solidFill>
                  <a:schemeClr val="bg1"/>
                </a:solidFill>
              </a:rPr>
              <a:t>Regional differences according to the current legal situation.</a:t>
            </a:r>
          </a:p>
        </p:txBody>
      </p:sp>
      <p:sp>
        <p:nvSpPr>
          <p:cNvPr id="26"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chemeClr val="bg1"/>
              </a:solidFill>
            </a:endParaRPr>
          </a:p>
        </p:txBody>
      </p:sp>
      <p:sp>
        <p:nvSpPr>
          <p:cNvPr id="27" name="NavigationText"/>
          <p:cNvSpPr/>
          <p:nvPr/>
        </p:nvSpPr>
        <p:spPr>
          <a:xfrm>
            <a:off x="7763263" y="256093"/>
            <a:ext cx="1321797"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Practical experience from day one</a:t>
            </a:r>
          </a:p>
        </p:txBody>
      </p:sp>
      <p:sp>
        <p:nvSpPr>
          <p:cNvPr id="28" name="NavigationIcon"/>
          <p:cNvSpPr>
            <a:spLocks noChangeAspect="1"/>
          </p:cNvSpPr>
          <p:nvPr/>
        </p:nvSpPr>
        <p:spPr bwMode="auto">
          <a:xfrm>
            <a:off x="9404765" y="132877"/>
            <a:ext cx="365317" cy="365760"/>
          </a:xfrm>
          <a:custGeom>
            <a:avLst/>
            <a:gdLst>
              <a:gd name="connsiteX0" fmla="*/ 735229 w 1116229"/>
              <a:gd name="connsiteY0" fmla="*/ 593706 h 1117581"/>
              <a:gd name="connsiteX1" fmla="*/ 765392 w 1116229"/>
              <a:gd name="connsiteY1" fmla="*/ 622281 h 1117581"/>
              <a:gd name="connsiteX2" fmla="*/ 665379 w 1116229"/>
              <a:gd name="connsiteY2" fmla="*/ 720706 h 1117581"/>
              <a:gd name="connsiteX3" fmla="*/ 687604 w 1116229"/>
              <a:gd name="connsiteY3" fmla="*/ 742931 h 1117581"/>
              <a:gd name="connsiteX4" fmla="*/ 787617 w 1116229"/>
              <a:gd name="connsiteY4" fmla="*/ 642919 h 1117581"/>
              <a:gd name="connsiteX5" fmla="*/ 817779 w 1116229"/>
              <a:gd name="connsiteY5" fmla="*/ 674669 h 1117581"/>
              <a:gd name="connsiteX6" fmla="*/ 744754 w 1116229"/>
              <a:gd name="connsiteY6" fmla="*/ 747694 h 1117581"/>
              <a:gd name="connsiteX7" fmla="*/ 766979 w 1116229"/>
              <a:gd name="connsiteY7" fmla="*/ 771506 h 1117581"/>
              <a:gd name="connsiteX8" fmla="*/ 840005 w 1116229"/>
              <a:gd name="connsiteY8" fmla="*/ 696894 h 1117581"/>
              <a:gd name="connsiteX9" fmla="*/ 871755 w 1116229"/>
              <a:gd name="connsiteY9" fmla="*/ 728644 h 1117581"/>
              <a:gd name="connsiteX10" fmla="*/ 771742 w 1116229"/>
              <a:gd name="connsiteY10" fmla="*/ 827069 h 1117581"/>
              <a:gd name="connsiteX11" fmla="*/ 793967 w 1116229"/>
              <a:gd name="connsiteY11" fmla="*/ 849294 h 1117581"/>
              <a:gd name="connsiteX12" fmla="*/ 893980 w 1116229"/>
              <a:gd name="connsiteY12" fmla="*/ 749281 h 1117581"/>
              <a:gd name="connsiteX13" fmla="*/ 924142 w 1116229"/>
              <a:gd name="connsiteY13" fmla="*/ 781031 h 1117581"/>
              <a:gd name="connsiteX14" fmla="*/ 851117 w 1116229"/>
              <a:gd name="connsiteY14" fmla="*/ 854056 h 1117581"/>
              <a:gd name="connsiteX15" fmla="*/ 873342 w 1116229"/>
              <a:gd name="connsiteY15" fmla="*/ 876281 h 1117581"/>
              <a:gd name="connsiteX16" fmla="*/ 946367 w 1116229"/>
              <a:gd name="connsiteY16" fmla="*/ 803256 h 1117581"/>
              <a:gd name="connsiteX17" fmla="*/ 978117 w 1116229"/>
              <a:gd name="connsiteY17" fmla="*/ 833419 h 1117581"/>
              <a:gd name="connsiteX18" fmla="*/ 878105 w 1116229"/>
              <a:gd name="connsiteY18" fmla="*/ 933432 h 1117581"/>
              <a:gd name="connsiteX19" fmla="*/ 898742 w 1116229"/>
              <a:gd name="connsiteY19" fmla="*/ 955657 h 1117581"/>
              <a:gd name="connsiteX20" fmla="*/ 1000342 w 1116229"/>
              <a:gd name="connsiteY20" fmla="*/ 855644 h 1117581"/>
              <a:gd name="connsiteX21" fmla="*/ 1035267 w 1116229"/>
              <a:gd name="connsiteY21" fmla="*/ 892156 h 1117581"/>
              <a:gd name="connsiteX22" fmla="*/ 895567 w 1116229"/>
              <a:gd name="connsiteY22" fmla="*/ 1033444 h 1117581"/>
              <a:gd name="connsiteX23" fmla="*/ 595529 w 1116229"/>
              <a:gd name="connsiteY23" fmla="*/ 733406 h 1117581"/>
              <a:gd name="connsiteX24" fmla="*/ 781041 w 1116229"/>
              <a:gd name="connsiteY24" fmla="*/ 549256 h 1117581"/>
              <a:gd name="connsiteX25" fmla="*/ 1111237 w 1116229"/>
              <a:gd name="connsiteY25" fmla="*/ 880680 h 1117581"/>
              <a:gd name="connsiteX26" fmla="*/ 1116229 w 1116229"/>
              <a:gd name="connsiteY26" fmla="*/ 891394 h 1117581"/>
              <a:gd name="connsiteX27" fmla="*/ 1111237 w 1116229"/>
              <a:gd name="connsiteY27" fmla="*/ 902822 h 1117581"/>
              <a:gd name="connsiteX28" fmla="*/ 906558 w 1116229"/>
              <a:gd name="connsiteY28" fmla="*/ 1108534 h 1117581"/>
              <a:gd name="connsiteX29" fmla="*/ 895148 w 1116229"/>
              <a:gd name="connsiteY29" fmla="*/ 1112819 h 1117581"/>
              <a:gd name="connsiteX30" fmla="*/ 883737 w 1116229"/>
              <a:gd name="connsiteY30" fmla="*/ 1108534 h 1117581"/>
              <a:gd name="connsiteX31" fmla="*/ 554254 w 1116229"/>
              <a:gd name="connsiteY31" fmla="*/ 777110 h 1117581"/>
              <a:gd name="connsiteX32" fmla="*/ 576362 w 1116229"/>
              <a:gd name="connsiteY32" fmla="*/ 754967 h 1117581"/>
              <a:gd name="connsiteX33" fmla="*/ 895148 w 1116229"/>
              <a:gd name="connsiteY33" fmla="*/ 1074963 h 1117581"/>
              <a:gd name="connsiteX34" fmla="*/ 1078431 w 1116229"/>
              <a:gd name="connsiteY34" fmla="*/ 891394 h 1117581"/>
              <a:gd name="connsiteX35" fmla="*/ 758220 w 1116229"/>
              <a:gd name="connsiteY35" fmla="*/ 571398 h 1117581"/>
              <a:gd name="connsiteX36" fmla="*/ 781041 w 1116229"/>
              <a:gd name="connsiteY36" fmla="*/ 549256 h 1117581"/>
              <a:gd name="connsiteX37" fmla="*/ 855880 w 1116229"/>
              <a:gd name="connsiteY37" fmla="*/ 179368 h 1117581"/>
              <a:gd name="connsiteX38" fmla="*/ 936842 w 1116229"/>
              <a:gd name="connsiteY38" fmla="*/ 260330 h 1117581"/>
              <a:gd name="connsiteX39" fmla="*/ 290729 w 1116229"/>
              <a:gd name="connsiteY39" fmla="*/ 904856 h 1117581"/>
              <a:gd name="connsiteX40" fmla="*/ 211354 w 1116229"/>
              <a:gd name="connsiteY40" fmla="*/ 823894 h 1117581"/>
              <a:gd name="connsiteX41" fmla="*/ 807368 w 1116229"/>
              <a:gd name="connsiteY41" fmla="*/ 138093 h 1117581"/>
              <a:gd name="connsiteX42" fmla="*/ 829515 w 1116229"/>
              <a:gd name="connsiteY42" fmla="*/ 160208 h 1117581"/>
              <a:gd name="connsiteX43" fmla="*/ 827372 w 1116229"/>
              <a:gd name="connsiteY43" fmla="*/ 162348 h 1117581"/>
              <a:gd name="connsiteX44" fmla="*/ 170093 w 1116229"/>
              <a:gd name="connsiteY44" fmla="*/ 819383 h 1117581"/>
              <a:gd name="connsiteX45" fmla="*/ 82932 w 1116229"/>
              <a:gd name="connsiteY45" fmla="*/ 999871 h 1117581"/>
              <a:gd name="connsiteX46" fmla="*/ 116510 w 1116229"/>
              <a:gd name="connsiteY46" fmla="*/ 1034114 h 1117581"/>
              <a:gd name="connsiteX47" fmla="*/ 296547 w 1116229"/>
              <a:gd name="connsiteY47" fmla="*/ 945654 h 1117581"/>
              <a:gd name="connsiteX48" fmla="*/ 953826 w 1116229"/>
              <a:gd name="connsiteY48" fmla="*/ 288619 h 1117581"/>
              <a:gd name="connsiteX49" fmla="*/ 955970 w 1116229"/>
              <a:gd name="connsiteY49" fmla="*/ 286479 h 1117581"/>
              <a:gd name="connsiteX50" fmla="*/ 978117 w 1116229"/>
              <a:gd name="connsiteY50" fmla="*/ 308594 h 1117581"/>
              <a:gd name="connsiteX51" fmla="*/ 975974 w 1116229"/>
              <a:gd name="connsiteY51" fmla="*/ 310734 h 1117581"/>
              <a:gd name="connsiteX52" fmla="*/ 316552 w 1116229"/>
              <a:gd name="connsiteY52" fmla="*/ 969909 h 1117581"/>
              <a:gd name="connsiteX53" fmla="*/ 312265 w 1116229"/>
              <a:gd name="connsiteY53" fmla="*/ 972762 h 1117581"/>
              <a:gd name="connsiteX54" fmla="*/ 22919 w 1116229"/>
              <a:gd name="connsiteY54" fmla="*/ 1115441 h 1117581"/>
              <a:gd name="connsiteX55" fmla="*/ 15775 w 1116229"/>
              <a:gd name="connsiteY55" fmla="*/ 1117581 h 1117581"/>
              <a:gd name="connsiteX56" fmla="*/ 4344 w 1116229"/>
              <a:gd name="connsiteY56" fmla="*/ 1112587 h 1117581"/>
              <a:gd name="connsiteX57" fmla="*/ 1486 w 1116229"/>
              <a:gd name="connsiteY57" fmla="*/ 1094753 h 1117581"/>
              <a:gd name="connsiteX58" fmla="*/ 142944 w 1116229"/>
              <a:gd name="connsiteY58" fmla="*/ 803688 h 1117581"/>
              <a:gd name="connsiteX59" fmla="*/ 145802 w 1116229"/>
              <a:gd name="connsiteY59" fmla="*/ 799408 h 1117581"/>
              <a:gd name="connsiteX60" fmla="*/ 805224 w 1116229"/>
              <a:gd name="connsiteY60" fmla="*/ 140233 h 1117581"/>
              <a:gd name="connsiteX61" fmla="*/ 807368 w 1116229"/>
              <a:gd name="connsiteY61" fmla="*/ 138093 h 1117581"/>
              <a:gd name="connsiteX62" fmla="*/ 224054 w 1116229"/>
              <a:gd name="connsiteY62" fmla="*/ 84118 h 1117581"/>
              <a:gd name="connsiteX63" fmla="*/ 260566 w 1116229"/>
              <a:gd name="connsiteY63" fmla="*/ 119043 h 1117581"/>
              <a:gd name="connsiteX64" fmla="*/ 160554 w 1116229"/>
              <a:gd name="connsiteY64" fmla="*/ 217468 h 1117581"/>
              <a:gd name="connsiteX65" fmla="*/ 184366 w 1116229"/>
              <a:gd name="connsiteY65" fmla="*/ 239693 h 1117581"/>
              <a:gd name="connsiteX66" fmla="*/ 284379 w 1116229"/>
              <a:gd name="connsiteY66" fmla="*/ 141268 h 1117581"/>
              <a:gd name="connsiteX67" fmla="*/ 314541 w 1116229"/>
              <a:gd name="connsiteY67" fmla="*/ 171430 h 1117581"/>
              <a:gd name="connsiteX68" fmla="*/ 239929 w 1116229"/>
              <a:gd name="connsiteY68" fmla="*/ 246043 h 1117581"/>
              <a:gd name="connsiteX69" fmla="*/ 262154 w 1116229"/>
              <a:gd name="connsiteY69" fmla="*/ 266681 h 1117581"/>
              <a:gd name="connsiteX70" fmla="*/ 336766 w 1116229"/>
              <a:gd name="connsiteY70" fmla="*/ 193655 h 1117581"/>
              <a:gd name="connsiteX71" fmla="*/ 366929 w 1116229"/>
              <a:gd name="connsiteY71" fmla="*/ 225406 h 1117581"/>
              <a:gd name="connsiteX72" fmla="*/ 266916 w 1116229"/>
              <a:gd name="connsiteY72" fmla="*/ 323831 h 1117581"/>
              <a:gd name="connsiteX73" fmla="*/ 289141 w 1116229"/>
              <a:gd name="connsiteY73" fmla="*/ 346056 h 1117581"/>
              <a:gd name="connsiteX74" fmla="*/ 389154 w 1116229"/>
              <a:gd name="connsiteY74" fmla="*/ 246043 h 1117581"/>
              <a:gd name="connsiteX75" fmla="*/ 420904 w 1116229"/>
              <a:gd name="connsiteY75" fmla="*/ 277793 h 1117581"/>
              <a:gd name="connsiteX76" fmla="*/ 346291 w 1116229"/>
              <a:gd name="connsiteY76" fmla="*/ 350818 h 1117581"/>
              <a:gd name="connsiteX77" fmla="*/ 370104 w 1116229"/>
              <a:gd name="connsiteY77" fmla="*/ 373043 h 1117581"/>
              <a:gd name="connsiteX78" fmla="*/ 443129 w 1116229"/>
              <a:gd name="connsiteY78" fmla="*/ 300018 h 1117581"/>
              <a:gd name="connsiteX79" fmla="*/ 473291 w 1116229"/>
              <a:gd name="connsiteY79" fmla="*/ 330181 h 1117581"/>
              <a:gd name="connsiteX80" fmla="*/ 374866 w 1116229"/>
              <a:gd name="connsiteY80" fmla="*/ 430193 h 1117581"/>
              <a:gd name="connsiteX81" fmla="*/ 397091 w 1116229"/>
              <a:gd name="connsiteY81" fmla="*/ 452418 h 1117581"/>
              <a:gd name="connsiteX82" fmla="*/ 495516 w 1116229"/>
              <a:gd name="connsiteY82" fmla="*/ 352406 h 1117581"/>
              <a:gd name="connsiteX83" fmla="*/ 522504 w 1116229"/>
              <a:gd name="connsiteY83" fmla="*/ 380981 h 1117581"/>
              <a:gd name="connsiteX84" fmla="*/ 382804 w 1116229"/>
              <a:gd name="connsiteY84" fmla="*/ 520681 h 1117581"/>
              <a:gd name="connsiteX85" fmla="*/ 84354 w 1116229"/>
              <a:gd name="connsiteY85" fmla="*/ 223818 h 1117581"/>
              <a:gd name="connsiteX86" fmla="*/ 948292 w 1116229"/>
              <a:gd name="connsiteY86" fmla="*/ 356 h 1117581"/>
              <a:gd name="connsiteX87" fmla="*/ 962211 w 1116229"/>
              <a:gd name="connsiteY87" fmla="*/ 6245 h 1117581"/>
              <a:gd name="connsiteX88" fmla="*/ 1109966 w 1116229"/>
              <a:gd name="connsiteY88" fmla="*/ 153999 h 1117581"/>
              <a:gd name="connsiteX89" fmla="*/ 1109966 w 1116229"/>
              <a:gd name="connsiteY89" fmla="*/ 181837 h 1117581"/>
              <a:gd name="connsiteX90" fmla="*/ 1002897 w 1116229"/>
              <a:gd name="connsiteY90" fmla="*/ 288906 h 1117581"/>
              <a:gd name="connsiteX91" fmla="*/ 827304 w 1116229"/>
              <a:gd name="connsiteY91" fmla="*/ 113313 h 1117581"/>
              <a:gd name="connsiteX92" fmla="*/ 934373 w 1116229"/>
              <a:gd name="connsiteY92" fmla="*/ 6245 h 1117581"/>
              <a:gd name="connsiteX93" fmla="*/ 948292 w 1116229"/>
              <a:gd name="connsiteY93" fmla="*/ 356 h 1117581"/>
              <a:gd name="connsiteX94" fmla="*/ 225530 w 1116229"/>
              <a:gd name="connsiteY94" fmla="*/ 0 h 1117581"/>
              <a:gd name="connsiteX95" fmla="*/ 236901 w 1116229"/>
              <a:gd name="connsiteY95" fmla="*/ 4823 h 1117581"/>
              <a:gd name="connsiteX96" fmla="*/ 568542 w 1116229"/>
              <a:gd name="connsiteY96" fmla="*/ 335625 h 1117581"/>
              <a:gd name="connsiteX97" fmla="*/ 546337 w 1116229"/>
              <a:gd name="connsiteY97" fmla="*/ 358488 h 1117581"/>
              <a:gd name="connsiteX98" fmla="*/ 225441 w 1116229"/>
              <a:gd name="connsiteY98" fmla="*/ 37689 h 1117581"/>
              <a:gd name="connsiteX99" fmla="*/ 41355 w 1116229"/>
              <a:gd name="connsiteY99" fmla="*/ 221309 h 1117581"/>
              <a:gd name="connsiteX100" fmla="*/ 362251 w 1116229"/>
              <a:gd name="connsiteY100" fmla="*/ 541394 h 1117581"/>
              <a:gd name="connsiteX101" fmla="*/ 340046 w 1116229"/>
              <a:gd name="connsiteY101" fmla="*/ 563543 h 1117581"/>
              <a:gd name="connsiteX102" fmla="*/ 8406 w 1116229"/>
              <a:gd name="connsiteY102" fmla="*/ 232741 h 1117581"/>
              <a:gd name="connsiteX103" fmla="*/ 3392 w 1116229"/>
              <a:gd name="connsiteY103" fmla="*/ 221309 h 1117581"/>
              <a:gd name="connsiteX104" fmla="*/ 8406 w 1116229"/>
              <a:gd name="connsiteY104" fmla="*/ 210592 h 1117581"/>
              <a:gd name="connsiteX105" fmla="*/ 214696 w 1116229"/>
              <a:gd name="connsiteY105" fmla="*/ 4823 h 1117581"/>
              <a:gd name="connsiteX106" fmla="*/ 225530 w 1116229"/>
              <a:gd name="connsiteY106" fmla="*/ 0 h 111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6229" h="1117581">
                <a:moveTo>
                  <a:pt x="735229" y="593706"/>
                </a:moveTo>
                <a:lnTo>
                  <a:pt x="765392" y="622281"/>
                </a:lnTo>
                <a:lnTo>
                  <a:pt x="665379" y="720706"/>
                </a:lnTo>
                <a:lnTo>
                  <a:pt x="687604" y="742931"/>
                </a:lnTo>
                <a:lnTo>
                  <a:pt x="787617" y="642919"/>
                </a:lnTo>
                <a:lnTo>
                  <a:pt x="817779" y="674669"/>
                </a:lnTo>
                <a:lnTo>
                  <a:pt x="744754" y="747694"/>
                </a:lnTo>
                <a:lnTo>
                  <a:pt x="766979" y="771506"/>
                </a:lnTo>
                <a:lnTo>
                  <a:pt x="840005" y="696894"/>
                </a:lnTo>
                <a:lnTo>
                  <a:pt x="871755" y="728644"/>
                </a:lnTo>
                <a:lnTo>
                  <a:pt x="771742" y="827069"/>
                </a:lnTo>
                <a:lnTo>
                  <a:pt x="793967" y="849294"/>
                </a:lnTo>
                <a:lnTo>
                  <a:pt x="893980" y="749281"/>
                </a:lnTo>
                <a:lnTo>
                  <a:pt x="924142" y="781031"/>
                </a:lnTo>
                <a:lnTo>
                  <a:pt x="851117" y="854056"/>
                </a:lnTo>
                <a:lnTo>
                  <a:pt x="873342" y="876281"/>
                </a:lnTo>
                <a:lnTo>
                  <a:pt x="946367" y="803256"/>
                </a:lnTo>
                <a:lnTo>
                  <a:pt x="978117" y="833419"/>
                </a:lnTo>
                <a:lnTo>
                  <a:pt x="878105" y="933432"/>
                </a:lnTo>
                <a:lnTo>
                  <a:pt x="898742" y="955657"/>
                </a:lnTo>
                <a:lnTo>
                  <a:pt x="1000342" y="855644"/>
                </a:lnTo>
                <a:lnTo>
                  <a:pt x="1035267" y="892156"/>
                </a:lnTo>
                <a:lnTo>
                  <a:pt x="895567" y="1033444"/>
                </a:lnTo>
                <a:lnTo>
                  <a:pt x="595529" y="733406"/>
                </a:lnTo>
                <a:close/>
                <a:moveTo>
                  <a:pt x="781041" y="549256"/>
                </a:moveTo>
                <a:cubicBezTo>
                  <a:pt x="781041" y="549256"/>
                  <a:pt x="781041" y="549256"/>
                  <a:pt x="1111237" y="880680"/>
                </a:cubicBezTo>
                <a:cubicBezTo>
                  <a:pt x="1114803" y="883537"/>
                  <a:pt x="1116229" y="887108"/>
                  <a:pt x="1116229" y="891394"/>
                </a:cubicBezTo>
                <a:cubicBezTo>
                  <a:pt x="1116229" y="895680"/>
                  <a:pt x="1114803" y="899251"/>
                  <a:pt x="1111237" y="902822"/>
                </a:cubicBezTo>
                <a:cubicBezTo>
                  <a:pt x="1111237" y="902822"/>
                  <a:pt x="1111237" y="902822"/>
                  <a:pt x="906558" y="1108534"/>
                </a:cubicBezTo>
                <a:cubicBezTo>
                  <a:pt x="902993" y="1111391"/>
                  <a:pt x="899427" y="1112819"/>
                  <a:pt x="895148" y="1112819"/>
                </a:cubicBezTo>
                <a:cubicBezTo>
                  <a:pt x="890869" y="1112819"/>
                  <a:pt x="887303" y="1111391"/>
                  <a:pt x="883737" y="1108534"/>
                </a:cubicBezTo>
                <a:cubicBezTo>
                  <a:pt x="883737" y="1108534"/>
                  <a:pt x="883737" y="1108534"/>
                  <a:pt x="554254" y="777110"/>
                </a:cubicBezTo>
                <a:cubicBezTo>
                  <a:pt x="554254" y="777110"/>
                  <a:pt x="554254" y="777110"/>
                  <a:pt x="576362" y="754967"/>
                </a:cubicBezTo>
                <a:cubicBezTo>
                  <a:pt x="576362" y="754967"/>
                  <a:pt x="576362" y="754967"/>
                  <a:pt x="895148" y="1074963"/>
                </a:cubicBezTo>
                <a:cubicBezTo>
                  <a:pt x="895148" y="1074963"/>
                  <a:pt x="895148" y="1074963"/>
                  <a:pt x="1078431" y="891394"/>
                </a:cubicBezTo>
                <a:cubicBezTo>
                  <a:pt x="1078431" y="891394"/>
                  <a:pt x="1078431" y="891394"/>
                  <a:pt x="758220" y="571398"/>
                </a:cubicBezTo>
                <a:cubicBezTo>
                  <a:pt x="758220" y="571398"/>
                  <a:pt x="758220" y="571398"/>
                  <a:pt x="781041" y="549256"/>
                </a:cubicBezTo>
                <a:close/>
                <a:moveTo>
                  <a:pt x="855880" y="179368"/>
                </a:moveTo>
                <a:lnTo>
                  <a:pt x="936842" y="260330"/>
                </a:lnTo>
                <a:lnTo>
                  <a:pt x="290729" y="904856"/>
                </a:lnTo>
                <a:lnTo>
                  <a:pt x="211354" y="823894"/>
                </a:lnTo>
                <a:close/>
                <a:moveTo>
                  <a:pt x="807368" y="138093"/>
                </a:moveTo>
                <a:cubicBezTo>
                  <a:pt x="829515" y="160208"/>
                  <a:pt x="829515" y="160208"/>
                  <a:pt x="829515" y="160208"/>
                </a:cubicBezTo>
                <a:cubicBezTo>
                  <a:pt x="828801" y="160921"/>
                  <a:pt x="828086" y="161635"/>
                  <a:pt x="827372" y="162348"/>
                </a:cubicBezTo>
                <a:cubicBezTo>
                  <a:pt x="170093" y="819383"/>
                  <a:pt x="170093" y="819383"/>
                  <a:pt x="170093" y="819383"/>
                </a:cubicBezTo>
                <a:cubicBezTo>
                  <a:pt x="82932" y="999871"/>
                  <a:pt x="82932" y="999871"/>
                  <a:pt x="82932" y="999871"/>
                </a:cubicBezTo>
                <a:cubicBezTo>
                  <a:pt x="116510" y="1034114"/>
                  <a:pt x="116510" y="1034114"/>
                  <a:pt x="116510" y="1034114"/>
                </a:cubicBezTo>
                <a:cubicBezTo>
                  <a:pt x="296547" y="945654"/>
                  <a:pt x="296547" y="945654"/>
                  <a:pt x="296547" y="945654"/>
                </a:cubicBezTo>
                <a:cubicBezTo>
                  <a:pt x="953826" y="288619"/>
                  <a:pt x="953826" y="288619"/>
                  <a:pt x="953826" y="288619"/>
                </a:cubicBezTo>
                <a:cubicBezTo>
                  <a:pt x="954541" y="287905"/>
                  <a:pt x="955255" y="287192"/>
                  <a:pt x="955970" y="286479"/>
                </a:cubicBezTo>
                <a:cubicBezTo>
                  <a:pt x="978117" y="308594"/>
                  <a:pt x="978117" y="308594"/>
                  <a:pt x="978117" y="308594"/>
                </a:cubicBezTo>
                <a:cubicBezTo>
                  <a:pt x="977403" y="309307"/>
                  <a:pt x="976688" y="310020"/>
                  <a:pt x="975974" y="310734"/>
                </a:cubicBezTo>
                <a:cubicBezTo>
                  <a:pt x="316552" y="969909"/>
                  <a:pt x="316552" y="969909"/>
                  <a:pt x="316552" y="969909"/>
                </a:cubicBezTo>
                <a:cubicBezTo>
                  <a:pt x="315837" y="970622"/>
                  <a:pt x="314408" y="972049"/>
                  <a:pt x="312265" y="972762"/>
                </a:cubicBezTo>
                <a:cubicBezTo>
                  <a:pt x="22919" y="1115441"/>
                  <a:pt x="22919" y="1115441"/>
                  <a:pt x="22919" y="1115441"/>
                </a:cubicBezTo>
                <a:cubicBezTo>
                  <a:pt x="20776" y="1116868"/>
                  <a:pt x="17918" y="1117581"/>
                  <a:pt x="15775" y="1117581"/>
                </a:cubicBezTo>
                <a:cubicBezTo>
                  <a:pt x="11489" y="1117581"/>
                  <a:pt x="7916" y="1115441"/>
                  <a:pt x="4344" y="1112587"/>
                </a:cubicBezTo>
                <a:cubicBezTo>
                  <a:pt x="58" y="1108307"/>
                  <a:pt x="-1371" y="1100460"/>
                  <a:pt x="1486" y="1094753"/>
                </a:cubicBezTo>
                <a:cubicBezTo>
                  <a:pt x="142944" y="803688"/>
                  <a:pt x="142944" y="803688"/>
                  <a:pt x="142944" y="803688"/>
                </a:cubicBezTo>
                <a:cubicBezTo>
                  <a:pt x="143659" y="802262"/>
                  <a:pt x="145088" y="800835"/>
                  <a:pt x="145802" y="799408"/>
                </a:cubicBezTo>
                <a:cubicBezTo>
                  <a:pt x="805224" y="140233"/>
                  <a:pt x="805224" y="140233"/>
                  <a:pt x="805224" y="140233"/>
                </a:cubicBezTo>
                <a:cubicBezTo>
                  <a:pt x="805939" y="139520"/>
                  <a:pt x="806653" y="138806"/>
                  <a:pt x="807368" y="138093"/>
                </a:cubicBezTo>
                <a:close/>
                <a:moveTo>
                  <a:pt x="224054" y="84118"/>
                </a:moveTo>
                <a:lnTo>
                  <a:pt x="260566" y="119043"/>
                </a:lnTo>
                <a:lnTo>
                  <a:pt x="160554" y="217468"/>
                </a:lnTo>
                <a:lnTo>
                  <a:pt x="184366" y="239693"/>
                </a:lnTo>
                <a:lnTo>
                  <a:pt x="284379" y="141268"/>
                </a:lnTo>
                <a:lnTo>
                  <a:pt x="314541" y="171430"/>
                </a:lnTo>
                <a:lnTo>
                  <a:pt x="239929" y="246043"/>
                </a:lnTo>
                <a:lnTo>
                  <a:pt x="262154" y="266681"/>
                </a:lnTo>
                <a:lnTo>
                  <a:pt x="336766" y="193655"/>
                </a:lnTo>
                <a:lnTo>
                  <a:pt x="366929" y="225406"/>
                </a:lnTo>
                <a:lnTo>
                  <a:pt x="266916" y="323831"/>
                </a:lnTo>
                <a:lnTo>
                  <a:pt x="289141" y="346056"/>
                </a:lnTo>
                <a:lnTo>
                  <a:pt x="389154" y="246043"/>
                </a:lnTo>
                <a:lnTo>
                  <a:pt x="420904" y="277793"/>
                </a:lnTo>
                <a:lnTo>
                  <a:pt x="346291" y="350818"/>
                </a:lnTo>
                <a:lnTo>
                  <a:pt x="370104" y="373043"/>
                </a:lnTo>
                <a:lnTo>
                  <a:pt x="443129" y="300018"/>
                </a:lnTo>
                <a:lnTo>
                  <a:pt x="473291" y="330181"/>
                </a:lnTo>
                <a:lnTo>
                  <a:pt x="374866" y="430193"/>
                </a:lnTo>
                <a:lnTo>
                  <a:pt x="397091" y="452418"/>
                </a:lnTo>
                <a:lnTo>
                  <a:pt x="495516" y="352406"/>
                </a:lnTo>
                <a:lnTo>
                  <a:pt x="522504" y="380981"/>
                </a:lnTo>
                <a:lnTo>
                  <a:pt x="382804" y="520681"/>
                </a:lnTo>
                <a:lnTo>
                  <a:pt x="84354" y="223818"/>
                </a:lnTo>
                <a:close/>
                <a:moveTo>
                  <a:pt x="948292" y="356"/>
                </a:moveTo>
                <a:cubicBezTo>
                  <a:pt x="953288" y="356"/>
                  <a:pt x="958285" y="2319"/>
                  <a:pt x="962211" y="6245"/>
                </a:cubicBezTo>
                <a:cubicBezTo>
                  <a:pt x="962211" y="6245"/>
                  <a:pt x="962211" y="6245"/>
                  <a:pt x="1109966" y="153999"/>
                </a:cubicBezTo>
                <a:cubicBezTo>
                  <a:pt x="1117817" y="161851"/>
                  <a:pt x="1117817" y="173985"/>
                  <a:pt x="1109966" y="181837"/>
                </a:cubicBezTo>
                <a:cubicBezTo>
                  <a:pt x="1109966" y="181837"/>
                  <a:pt x="1109966" y="181837"/>
                  <a:pt x="1002897" y="288906"/>
                </a:cubicBezTo>
                <a:cubicBezTo>
                  <a:pt x="1002897" y="288906"/>
                  <a:pt x="1002897" y="288906"/>
                  <a:pt x="827304" y="113313"/>
                </a:cubicBezTo>
                <a:cubicBezTo>
                  <a:pt x="827304" y="113313"/>
                  <a:pt x="827304" y="113313"/>
                  <a:pt x="934373" y="6245"/>
                </a:cubicBezTo>
                <a:cubicBezTo>
                  <a:pt x="938299" y="2319"/>
                  <a:pt x="943295" y="356"/>
                  <a:pt x="948292" y="356"/>
                </a:cubicBezTo>
                <a:close/>
                <a:moveTo>
                  <a:pt x="225530" y="0"/>
                </a:moveTo>
                <a:cubicBezTo>
                  <a:pt x="229559" y="0"/>
                  <a:pt x="233678" y="1608"/>
                  <a:pt x="236901" y="4823"/>
                </a:cubicBezTo>
                <a:cubicBezTo>
                  <a:pt x="236901" y="4823"/>
                  <a:pt x="236901" y="4823"/>
                  <a:pt x="568542" y="335625"/>
                </a:cubicBezTo>
                <a:cubicBezTo>
                  <a:pt x="568542" y="335625"/>
                  <a:pt x="568542" y="335625"/>
                  <a:pt x="546337" y="358488"/>
                </a:cubicBezTo>
                <a:cubicBezTo>
                  <a:pt x="546337" y="358488"/>
                  <a:pt x="546337" y="358488"/>
                  <a:pt x="225441" y="37689"/>
                </a:cubicBezTo>
                <a:cubicBezTo>
                  <a:pt x="225441" y="37689"/>
                  <a:pt x="225441" y="37689"/>
                  <a:pt x="41355" y="221309"/>
                </a:cubicBezTo>
                <a:cubicBezTo>
                  <a:pt x="41355" y="221309"/>
                  <a:pt x="41355" y="221309"/>
                  <a:pt x="362251" y="541394"/>
                </a:cubicBezTo>
                <a:cubicBezTo>
                  <a:pt x="362251" y="541394"/>
                  <a:pt x="362251" y="541394"/>
                  <a:pt x="340046" y="563543"/>
                </a:cubicBezTo>
                <a:cubicBezTo>
                  <a:pt x="340046" y="563543"/>
                  <a:pt x="340046" y="563543"/>
                  <a:pt x="8406" y="232741"/>
                </a:cubicBezTo>
                <a:cubicBezTo>
                  <a:pt x="5541" y="229883"/>
                  <a:pt x="3392" y="225596"/>
                  <a:pt x="3392" y="221309"/>
                </a:cubicBezTo>
                <a:cubicBezTo>
                  <a:pt x="3392" y="217022"/>
                  <a:pt x="5541" y="213450"/>
                  <a:pt x="8406" y="210592"/>
                </a:cubicBezTo>
                <a:cubicBezTo>
                  <a:pt x="8406" y="210592"/>
                  <a:pt x="8406" y="210592"/>
                  <a:pt x="214696" y="4823"/>
                </a:cubicBezTo>
                <a:cubicBezTo>
                  <a:pt x="217562" y="1608"/>
                  <a:pt x="221501" y="0"/>
                  <a:pt x="225530"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043988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3" name="think-cell Folie" r:id="rId6" imgW="0" imgH="0" progId="TCLayout.ActiveDocument.1">
                  <p:embed/>
                </p:oleObj>
              </mc:Choice>
              <mc:Fallback>
                <p:oleObj name="think-cell Folie" r:id="rId6" imgW="0" imgH="0" progId="TCLayout.ActiveDocument.1">
                  <p:embed/>
                  <p:pic>
                    <p:nvPicPr>
                      <p:cNvPr id="16" name="Objekt 1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hteck 14"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le 1"/>
          <p:cNvSpPr>
            <a:spLocks noGrp="1"/>
          </p:cNvSpPr>
          <p:nvPr>
            <p:ph type="title"/>
          </p:nvPr>
        </p:nvSpPr>
        <p:spPr>
          <a:xfrm>
            <a:off x="630000" y="622800"/>
            <a:ext cx="8655847" cy="329513"/>
          </a:xfrm>
        </p:spPr>
        <p:txBody>
          <a:bodyPr/>
          <a:lstStyle/>
          <a:p>
            <a:pPr>
              <a:defRPr b="0" i="0"/>
            </a:pPr>
            <a:r>
              <a:rPr lang="en-US" dirty="0"/>
              <a:t>Venture instead of lecture</a:t>
            </a:r>
          </a:p>
        </p:txBody>
      </p:sp>
      <p:sp>
        <p:nvSpPr>
          <p:cNvPr id="3" name="TextBox 2"/>
          <p:cNvSpPr txBox="1"/>
          <p:nvPr/>
        </p:nvSpPr>
        <p:spPr>
          <a:xfrm>
            <a:off x="633271" y="3518391"/>
            <a:ext cx="2178756" cy="1046440"/>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800" b="0" i="0" u="none" strike="noStrike" kern="1200" cap="none" spc="0" normalizeH="0" baseline="0" noProof="0" dirty="0">
                <a:ln>
                  <a:noFill/>
                </a:ln>
                <a:solidFill>
                  <a:srgbClr val="000000"/>
                </a:solidFill>
                <a:effectLst/>
                <a:uLnTx/>
                <a:uFillTx/>
                <a:ea typeface="ＭＳ Ｐゴシック"/>
                <a:cs typeface="Arial"/>
              </a:rPr>
              <a:t>JOBLINGE location</a:t>
            </a:r>
            <a:endParaRPr lang="en-US" dirty="0">
              <a:solidFill>
                <a:srgbClr val="000000"/>
              </a:solidFil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Tx/>
              <a:buNone/>
              <a:defRPr b="0" i="0"/>
            </a:pPr>
            <a:r>
              <a:rPr lang="en-US" sz="1200" dirty="0">
                <a:solidFill>
                  <a:srgbClr val="000000"/>
                </a:solidFill>
              </a:rPr>
              <a:t>Professional environment, dress code, formal form of addressing people, working as equals, rapport building, and initiating a change process</a:t>
            </a:r>
          </a:p>
        </p:txBody>
      </p:sp>
      <p:sp>
        <p:nvSpPr>
          <p:cNvPr id="4" name="Rectangle 27"/>
          <p:cNvSpPr/>
          <p:nvPr/>
        </p:nvSpPr>
        <p:spPr>
          <a:xfrm>
            <a:off x="983114" y="5547720"/>
            <a:ext cx="8300979" cy="793273"/>
          </a:xfrm>
          <a:prstGeom prst="rect">
            <a:avLst/>
          </a:prstGeom>
          <a:noFill/>
          <a:ln w="9525" cap="flat" cmpd="sng" algn="ctr">
            <a:noFill/>
            <a:prstDash val="solid"/>
            <a:round/>
            <a:headEnd type="none" w="lg" len="lg"/>
            <a:tailEnd type="none" w="lg" len="lg"/>
          </a:ln>
          <a:effectLst/>
        </p:spPr>
        <p:txBody>
          <a:bodyPr vert="horz" wrap="square" lIns="91440" tIns="91440" rIns="91440" bIns="9144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lang="en-US" sz="2000" dirty="0">
                <a:solidFill>
                  <a:srgbClr val="0088C2"/>
                </a:solidFill>
              </a:rPr>
              <a:t>Developing professional skills—at places of learning that prepare program participants for an apprenticeship</a:t>
            </a:r>
            <a:endParaRPr kumimoji="0" lang="en-US" sz="2000" b="0" i="0" u="none" strike="noStrike" kern="0" cap="none" spc="0" normalizeH="0" baseline="0" noProof="0" dirty="0">
              <a:ln>
                <a:noFill/>
              </a:ln>
              <a:solidFill>
                <a:srgbClr val="000000"/>
              </a:solidFill>
              <a:effectLst/>
              <a:uLnTx/>
              <a:uFillTx/>
            </a:endParaRPr>
          </a:p>
        </p:txBody>
      </p:sp>
      <p:grpSp>
        <p:nvGrpSpPr>
          <p:cNvPr id="6" name="Group 5"/>
          <p:cNvGrpSpPr/>
          <p:nvPr/>
        </p:nvGrpSpPr>
        <p:grpSpPr>
          <a:xfrm>
            <a:off x="630000" y="5782109"/>
            <a:ext cx="306171" cy="306910"/>
            <a:chOff x="5942914" y="3833745"/>
            <a:chExt cx="306171" cy="306910"/>
          </a:xfrm>
        </p:grpSpPr>
        <p:sp>
          <p:nvSpPr>
            <p:cNvPr id="7" name="Freeform 94"/>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8C2"/>
            </a:solidFill>
            <a:ln>
              <a:solidFill>
                <a:schemeClr val="tx2"/>
              </a:solidFill>
            </a:ln>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sp>
          <p:nvSpPr>
            <p:cNvPr id="8" name="Freeform 95"/>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grpSp>
      <p:sp>
        <p:nvSpPr>
          <p:cNvPr id="9" name="TextBox 8"/>
          <p:cNvSpPr txBox="1"/>
          <p:nvPr/>
        </p:nvSpPr>
        <p:spPr>
          <a:xfrm>
            <a:off x="5394989" y="3518391"/>
            <a:ext cx="2168750" cy="1046440"/>
          </a:xfrm>
          <a:prstGeom prst="rect">
            <a:avLst/>
          </a:prstGeom>
          <a:noFill/>
          <a:ln>
            <a:noFill/>
          </a:ln>
        </p:spPr>
        <p:txBody>
          <a:bodyPr wrap="square" lIns="0" tIns="0" rIns="0" bIns="0" rtlCol="0" anchor="t">
            <a:noAutofit/>
          </a:bodyPr>
          <a:lstStyle/>
          <a:p>
            <a:pPr marL="0" marR="0" lvl="2" indent="-177800" algn="l" defTabSz="914400" rtl="0" eaLnBrk="1" fontAlgn="auto" latinLnBrk="0" hangingPunct="1">
              <a:lnSpc>
                <a:spcPct val="100000"/>
              </a:lnSpc>
              <a:spcBef>
                <a:spcPct val="0"/>
              </a:spcBef>
              <a:spcAft>
                <a:spcPts val="600"/>
              </a:spcAft>
              <a:buClrTx/>
              <a:buSzTx/>
              <a:buFontTx/>
              <a:buNone/>
              <a:defRPr b="0" i="0"/>
            </a:pPr>
            <a:r>
              <a:rPr kumimoji="0" lang="en-US" sz="1800" b="0" i="0" u="none" strike="noStrike" kern="1200" cap="none" spc="0" normalizeH="0" baseline="0" noProof="0" dirty="0">
                <a:ln>
                  <a:noFill/>
                </a:ln>
                <a:solidFill>
                  <a:srgbClr val="000000"/>
                </a:solidFill>
                <a:effectLst/>
                <a:uLnTx/>
                <a:uFillTx/>
                <a:ea typeface="ＭＳ Ｐゴシック"/>
                <a:cs typeface="Arial"/>
              </a:rPr>
              <a:t>Cultural program</a:t>
            </a:r>
          </a:p>
          <a:p>
            <a:pPr marL="0" marR="0" lvl="2" indent="-177800" algn="l" defTabSz="914400" rtl="0" eaLnBrk="1" fontAlgn="auto" latinLnBrk="0" hangingPunct="1">
              <a:lnSpc>
                <a:spcPct val="100000"/>
              </a:lnSpc>
              <a:spcBef>
                <a:spcPct val="0"/>
              </a:spcBef>
              <a:spcAft>
                <a:spcPts val="600"/>
              </a:spcAft>
              <a:buClrTx/>
              <a:buSzTx/>
              <a:buFontTx/>
              <a:buNone/>
              <a:defRPr b="0" i="0"/>
            </a:pPr>
            <a:r>
              <a:rPr lang="en-US" sz="1200" spc="-10" dirty="0">
                <a:solidFill>
                  <a:srgbClr val="000000"/>
                </a:solidFill>
              </a:rPr>
              <a:t>Getting out of the comfort zone with dance, theater, and art: Being open to new things and overcoming personal limitations—experiencing success, exuding presence, and personality</a:t>
            </a:r>
          </a:p>
        </p:txBody>
      </p:sp>
      <p:sp>
        <p:nvSpPr>
          <p:cNvPr id="11" name="TextBox 10"/>
          <p:cNvSpPr txBox="1"/>
          <p:nvPr/>
        </p:nvSpPr>
        <p:spPr>
          <a:xfrm>
            <a:off x="3065792" y="3518391"/>
            <a:ext cx="2075432" cy="1046440"/>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800" b="0" i="0" u="none" strike="noStrike" kern="1200" cap="none" spc="0" normalizeH="0" baseline="0" noProof="0" dirty="0">
                <a:ln>
                  <a:noFill/>
                </a:ln>
                <a:solidFill>
                  <a:srgbClr val="000000"/>
                </a:solidFill>
                <a:effectLst/>
                <a:uLnTx/>
                <a:uFillTx/>
                <a:ea typeface="ＭＳ Ｐゴシック"/>
                <a:cs typeface="Arial"/>
              </a:rPr>
              <a:t>Companies</a:t>
            </a:r>
            <a:endParaRPr lang="en-US" sz="1200" noProof="0" dirty="0">
              <a:solidFill>
                <a:srgbClr val="000000"/>
              </a:solidFill>
            </a:endParaRPr>
          </a:p>
          <a:p>
            <a:pPr marL="0" marR="0" lvl="0" indent="0" algn="l" defTabSz="914400" rtl="0" eaLnBrk="1" fontAlgn="base" latinLnBrk="0" hangingPunct="1">
              <a:lnSpc>
                <a:spcPct val="100000"/>
              </a:lnSpc>
              <a:spcBef>
                <a:spcPct val="0"/>
              </a:spcBef>
              <a:spcAft>
                <a:spcPts val="600"/>
              </a:spcAft>
              <a:buClrTx/>
              <a:buSzTx/>
              <a:buFontTx/>
              <a:buNone/>
              <a:defRPr b="0" i="0"/>
            </a:pPr>
            <a:r>
              <a:rPr lang="en-US" sz="1200" noProof="0" dirty="0">
                <a:solidFill>
                  <a:srgbClr val="000000"/>
                </a:solidFill>
              </a:rPr>
              <a:t>Workshops with/at partner businesses: Practicing small talk or interviews, getting to know vocations and companies, preparing and starting an internship</a:t>
            </a:r>
            <a:endParaRPr kumimoji="0" lang="en-US" sz="1200" b="0" i="0" u="none" strike="noStrike" kern="1200" cap="none" spc="0" normalizeH="0" baseline="0" noProof="0" dirty="0">
              <a:ln>
                <a:noFill/>
              </a:ln>
              <a:solidFill>
                <a:srgbClr val="000000"/>
              </a:solidFill>
              <a:effectLst/>
              <a:uLnTx/>
              <a:uFillTx/>
            </a:endParaRPr>
          </a:p>
        </p:txBody>
      </p:sp>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77176" y="1736616"/>
            <a:ext cx="1620000" cy="1620000"/>
          </a:xfrm>
          <a:prstGeom prst="ellipse">
            <a:avLst/>
          </a:prstGeom>
          <a:grpFill/>
          <a:ln w="28575">
            <a:noFill/>
          </a:ln>
        </p:spPr>
      </p:pic>
      <p:pic>
        <p:nvPicPr>
          <p:cNvPr id="22"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17504" y="1736616"/>
            <a:ext cx="1620000" cy="1620000"/>
          </a:xfrm>
          <a:prstGeom prst="ellipse">
            <a:avLst/>
          </a:prstGeom>
          <a:grpFill/>
          <a:ln w="28575">
            <a:noFill/>
          </a:ln>
        </p:spPr>
      </p:pic>
      <p:sp>
        <p:nvSpPr>
          <p:cNvPr id="23" name="TextBox 10"/>
          <p:cNvSpPr txBox="1"/>
          <p:nvPr/>
        </p:nvSpPr>
        <p:spPr>
          <a:xfrm>
            <a:off x="7817504" y="3518391"/>
            <a:ext cx="2477527" cy="1046440"/>
          </a:xfrm>
          <a:prstGeom prst="rect">
            <a:avLst/>
          </a:prstGeom>
          <a:noFill/>
          <a:ln>
            <a:noFill/>
          </a:ln>
        </p:spPr>
        <p:txBody>
          <a:bodyPr wrap="square" lIns="0" tIns="0" rIns="0" bIns="0" rtlCol="0" anchor="t">
            <a:noAutofit/>
          </a:bodyPr>
          <a:lstStyle/>
          <a:p>
            <a:pPr marL="0" marR="0" lvl="0" indent="0" algn="l" defTabSz="914400" rtl="0" eaLnBrk="1" fontAlgn="base" latinLnBrk="0" hangingPunct="1">
              <a:lnSpc>
                <a:spcPct val="100000"/>
              </a:lnSpc>
              <a:spcBef>
                <a:spcPct val="0"/>
              </a:spcBef>
              <a:spcAft>
                <a:spcPts val="600"/>
              </a:spcAft>
              <a:buClrTx/>
              <a:buSzTx/>
              <a:buFontTx/>
              <a:buNone/>
              <a:defRPr b="0" i="0"/>
            </a:pPr>
            <a:r>
              <a:rPr kumimoji="0" lang="en-US" sz="1800" b="0" i="0" u="none" strike="noStrike" kern="1200" cap="none" spc="0" normalizeH="0" baseline="0" noProof="0" dirty="0">
                <a:ln>
                  <a:noFill/>
                </a:ln>
                <a:solidFill>
                  <a:srgbClr val="000000"/>
                </a:solidFill>
                <a:effectLst/>
                <a:uLnTx/>
                <a:uFillTx/>
                <a:ea typeface="ＭＳ Ｐゴシック"/>
                <a:cs typeface="Arial"/>
              </a:rPr>
              <a:t>STEM program</a:t>
            </a:r>
            <a:endParaRPr lang="en-US" dirty="0">
              <a:solidFill>
                <a:srgbClr val="000000"/>
              </a:solidFil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Tx/>
              <a:buNone/>
              <a:defRPr b="0" i="0"/>
            </a:pPr>
            <a:r>
              <a:rPr lang="en-US" sz="1200" dirty="0">
                <a:solidFill>
                  <a:srgbClr val="000000"/>
                </a:solidFill>
              </a:rPr>
              <a:t>Digital learning and </a:t>
            </a:r>
            <a:br>
              <a:rPr lang="en-US" sz="1200" dirty="0">
                <a:solidFill>
                  <a:srgbClr val="000000"/>
                </a:solidFill>
              </a:rPr>
            </a:br>
            <a:r>
              <a:rPr lang="en-US" sz="1200" dirty="0">
                <a:solidFill>
                  <a:srgbClr val="000000"/>
                </a:solidFill>
              </a:rPr>
              <a:t>hands-on experience—</a:t>
            </a:r>
            <a:br>
              <a:rPr lang="en-US" sz="1200" dirty="0">
                <a:solidFill>
                  <a:srgbClr val="000000"/>
                </a:solidFill>
              </a:rPr>
            </a:br>
            <a:r>
              <a:rPr lang="en-US" sz="1200" dirty="0">
                <a:solidFill>
                  <a:srgbClr val="000000"/>
                </a:solidFill>
              </a:rPr>
              <a:t>via an app and work-</a:t>
            </a:r>
            <a:br>
              <a:rPr lang="en-US" sz="1200" dirty="0">
                <a:solidFill>
                  <a:srgbClr val="000000"/>
                </a:solidFill>
              </a:rPr>
            </a:br>
            <a:r>
              <a:rPr lang="en-US" sz="1200" dirty="0">
                <a:solidFill>
                  <a:srgbClr val="000000"/>
                </a:solidFill>
              </a:rPr>
              <a:t>shops fit for the</a:t>
            </a:r>
            <a:br>
              <a:rPr lang="en-US" sz="1200" dirty="0">
                <a:solidFill>
                  <a:srgbClr val="000000"/>
                </a:solidFill>
              </a:rPr>
            </a:br>
            <a:r>
              <a:rPr lang="en-US" sz="1200" dirty="0">
                <a:solidFill>
                  <a:srgbClr val="000000"/>
                </a:solidFill>
              </a:rPr>
              <a:t>world of work 4.0</a:t>
            </a:r>
            <a:endParaRPr kumimoji="0" lang="en-US" sz="1200" b="0" i="0" u="none" strike="noStrike" kern="1200" cap="none" spc="0" normalizeH="0" baseline="0" noProof="0" dirty="0">
              <a:ln>
                <a:noFill/>
              </a:ln>
              <a:solidFill>
                <a:srgbClr val="000000"/>
              </a:solidFill>
              <a:effectLst/>
              <a:uLnTx/>
              <a:uFillTx/>
            </a:endParaRPr>
          </a:p>
        </p:txBody>
      </p:sp>
      <p:pic>
        <p:nvPicPr>
          <p:cNvPr id="654361" name="Picture 25" descr="https://www.joblinge.de/fileadmin/_processed_/3/8/csm_JOBLINGE_Kultur_und_Sport_TN_b498e76154.jpg"/>
          <p:cNvPicPr>
            <a:picLocks noChangeArrowheads="1"/>
          </p:cNvPicPr>
          <p:nvPr/>
        </p:nvPicPr>
        <p:blipFill>
          <a:blip r:embed="rId10">
            <a:extLst>
              <a:ext uri="{28A0092B-C50C-407E-A947-70E740481C1C}">
                <a14:useLocalDpi xmlns:a14="http://schemas.microsoft.com/office/drawing/2010/main"/>
              </a:ext>
            </a:extLst>
          </a:blip>
          <a:srcRect l="4732" r="12037"/>
          <a:stretch>
            <a:fillRect/>
          </a:stretch>
        </p:blipFill>
        <p:spPr bwMode="auto">
          <a:xfrm>
            <a:off x="5447777" y="1751540"/>
            <a:ext cx="1548000" cy="1548000"/>
          </a:xfrm>
          <a:prstGeom prst="ellipse">
            <a:avLst/>
          </a:prstGeom>
          <a:grpFill/>
          <a:ln w="28575">
            <a:noFill/>
          </a:ln>
        </p:spPr>
      </p:pic>
      <p:pic>
        <p:nvPicPr>
          <p:cNvPr id="654363" name="Picture 27" descr="Die RÃ¤umlichkeiten der JOBLINGE gAG Region Stuttgart"/>
          <p:cNvPicPr>
            <a:picLocks noChangeArrowheads="1"/>
          </p:cNvPicPr>
          <p:nvPr/>
        </p:nvPicPr>
        <p:blipFill>
          <a:blip r:embed="rId11">
            <a:extLst>
              <a:ext uri="{28A0092B-C50C-407E-A947-70E740481C1C}">
                <a14:useLocalDpi xmlns:a14="http://schemas.microsoft.com/office/drawing/2010/main"/>
              </a:ext>
            </a:extLst>
          </a:blip>
          <a:srcRect l="8319" t="-91" b="12533"/>
          <a:stretch>
            <a:fillRect/>
          </a:stretch>
        </p:blipFill>
        <p:spPr bwMode="auto">
          <a:xfrm>
            <a:off x="746431" y="1736616"/>
            <a:ext cx="1548000" cy="1548000"/>
          </a:xfrm>
          <a:prstGeom prst="ellipse">
            <a:avLst/>
          </a:prstGeom>
          <a:grpFill/>
          <a:ln w="28575">
            <a:noFill/>
          </a:ln>
        </p:spPr>
      </p:pic>
      <p:sp>
        <p:nvSpPr>
          <p:cNvPr id="5"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sp>
        <p:nvSpPr>
          <p:cNvPr id="10" name="NavigationText"/>
          <p:cNvSpPr/>
          <p:nvPr/>
        </p:nvSpPr>
        <p:spPr>
          <a:xfrm>
            <a:off x="7763263" y="256093"/>
            <a:ext cx="1321797"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Practical experience from day one</a:t>
            </a:r>
          </a:p>
        </p:txBody>
      </p:sp>
      <p:sp>
        <p:nvSpPr>
          <p:cNvPr id="32" name="NavigationIcon"/>
          <p:cNvSpPr>
            <a:spLocks noChangeAspect="1"/>
          </p:cNvSpPr>
          <p:nvPr/>
        </p:nvSpPr>
        <p:spPr bwMode="auto">
          <a:xfrm>
            <a:off x="9404765" y="132877"/>
            <a:ext cx="365317" cy="365760"/>
          </a:xfrm>
          <a:custGeom>
            <a:avLst/>
            <a:gdLst>
              <a:gd name="connsiteX0" fmla="*/ 735229 w 1116229"/>
              <a:gd name="connsiteY0" fmla="*/ 593706 h 1117581"/>
              <a:gd name="connsiteX1" fmla="*/ 765392 w 1116229"/>
              <a:gd name="connsiteY1" fmla="*/ 622281 h 1117581"/>
              <a:gd name="connsiteX2" fmla="*/ 665379 w 1116229"/>
              <a:gd name="connsiteY2" fmla="*/ 720706 h 1117581"/>
              <a:gd name="connsiteX3" fmla="*/ 687604 w 1116229"/>
              <a:gd name="connsiteY3" fmla="*/ 742931 h 1117581"/>
              <a:gd name="connsiteX4" fmla="*/ 787617 w 1116229"/>
              <a:gd name="connsiteY4" fmla="*/ 642919 h 1117581"/>
              <a:gd name="connsiteX5" fmla="*/ 817779 w 1116229"/>
              <a:gd name="connsiteY5" fmla="*/ 674669 h 1117581"/>
              <a:gd name="connsiteX6" fmla="*/ 744754 w 1116229"/>
              <a:gd name="connsiteY6" fmla="*/ 747694 h 1117581"/>
              <a:gd name="connsiteX7" fmla="*/ 766979 w 1116229"/>
              <a:gd name="connsiteY7" fmla="*/ 771506 h 1117581"/>
              <a:gd name="connsiteX8" fmla="*/ 840005 w 1116229"/>
              <a:gd name="connsiteY8" fmla="*/ 696894 h 1117581"/>
              <a:gd name="connsiteX9" fmla="*/ 871755 w 1116229"/>
              <a:gd name="connsiteY9" fmla="*/ 728644 h 1117581"/>
              <a:gd name="connsiteX10" fmla="*/ 771742 w 1116229"/>
              <a:gd name="connsiteY10" fmla="*/ 827069 h 1117581"/>
              <a:gd name="connsiteX11" fmla="*/ 793967 w 1116229"/>
              <a:gd name="connsiteY11" fmla="*/ 849294 h 1117581"/>
              <a:gd name="connsiteX12" fmla="*/ 893980 w 1116229"/>
              <a:gd name="connsiteY12" fmla="*/ 749281 h 1117581"/>
              <a:gd name="connsiteX13" fmla="*/ 924142 w 1116229"/>
              <a:gd name="connsiteY13" fmla="*/ 781031 h 1117581"/>
              <a:gd name="connsiteX14" fmla="*/ 851117 w 1116229"/>
              <a:gd name="connsiteY14" fmla="*/ 854056 h 1117581"/>
              <a:gd name="connsiteX15" fmla="*/ 873342 w 1116229"/>
              <a:gd name="connsiteY15" fmla="*/ 876281 h 1117581"/>
              <a:gd name="connsiteX16" fmla="*/ 946367 w 1116229"/>
              <a:gd name="connsiteY16" fmla="*/ 803256 h 1117581"/>
              <a:gd name="connsiteX17" fmla="*/ 978117 w 1116229"/>
              <a:gd name="connsiteY17" fmla="*/ 833419 h 1117581"/>
              <a:gd name="connsiteX18" fmla="*/ 878105 w 1116229"/>
              <a:gd name="connsiteY18" fmla="*/ 933432 h 1117581"/>
              <a:gd name="connsiteX19" fmla="*/ 898742 w 1116229"/>
              <a:gd name="connsiteY19" fmla="*/ 955657 h 1117581"/>
              <a:gd name="connsiteX20" fmla="*/ 1000342 w 1116229"/>
              <a:gd name="connsiteY20" fmla="*/ 855644 h 1117581"/>
              <a:gd name="connsiteX21" fmla="*/ 1035267 w 1116229"/>
              <a:gd name="connsiteY21" fmla="*/ 892156 h 1117581"/>
              <a:gd name="connsiteX22" fmla="*/ 895567 w 1116229"/>
              <a:gd name="connsiteY22" fmla="*/ 1033444 h 1117581"/>
              <a:gd name="connsiteX23" fmla="*/ 595529 w 1116229"/>
              <a:gd name="connsiteY23" fmla="*/ 733406 h 1117581"/>
              <a:gd name="connsiteX24" fmla="*/ 781041 w 1116229"/>
              <a:gd name="connsiteY24" fmla="*/ 549256 h 1117581"/>
              <a:gd name="connsiteX25" fmla="*/ 1111237 w 1116229"/>
              <a:gd name="connsiteY25" fmla="*/ 880680 h 1117581"/>
              <a:gd name="connsiteX26" fmla="*/ 1116229 w 1116229"/>
              <a:gd name="connsiteY26" fmla="*/ 891394 h 1117581"/>
              <a:gd name="connsiteX27" fmla="*/ 1111237 w 1116229"/>
              <a:gd name="connsiteY27" fmla="*/ 902822 h 1117581"/>
              <a:gd name="connsiteX28" fmla="*/ 906558 w 1116229"/>
              <a:gd name="connsiteY28" fmla="*/ 1108534 h 1117581"/>
              <a:gd name="connsiteX29" fmla="*/ 895148 w 1116229"/>
              <a:gd name="connsiteY29" fmla="*/ 1112819 h 1117581"/>
              <a:gd name="connsiteX30" fmla="*/ 883737 w 1116229"/>
              <a:gd name="connsiteY30" fmla="*/ 1108534 h 1117581"/>
              <a:gd name="connsiteX31" fmla="*/ 554254 w 1116229"/>
              <a:gd name="connsiteY31" fmla="*/ 777110 h 1117581"/>
              <a:gd name="connsiteX32" fmla="*/ 576362 w 1116229"/>
              <a:gd name="connsiteY32" fmla="*/ 754967 h 1117581"/>
              <a:gd name="connsiteX33" fmla="*/ 895148 w 1116229"/>
              <a:gd name="connsiteY33" fmla="*/ 1074963 h 1117581"/>
              <a:gd name="connsiteX34" fmla="*/ 1078431 w 1116229"/>
              <a:gd name="connsiteY34" fmla="*/ 891394 h 1117581"/>
              <a:gd name="connsiteX35" fmla="*/ 758220 w 1116229"/>
              <a:gd name="connsiteY35" fmla="*/ 571398 h 1117581"/>
              <a:gd name="connsiteX36" fmla="*/ 781041 w 1116229"/>
              <a:gd name="connsiteY36" fmla="*/ 549256 h 1117581"/>
              <a:gd name="connsiteX37" fmla="*/ 855880 w 1116229"/>
              <a:gd name="connsiteY37" fmla="*/ 179368 h 1117581"/>
              <a:gd name="connsiteX38" fmla="*/ 936842 w 1116229"/>
              <a:gd name="connsiteY38" fmla="*/ 260330 h 1117581"/>
              <a:gd name="connsiteX39" fmla="*/ 290729 w 1116229"/>
              <a:gd name="connsiteY39" fmla="*/ 904856 h 1117581"/>
              <a:gd name="connsiteX40" fmla="*/ 211354 w 1116229"/>
              <a:gd name="connsiteY40" fmla="*/ 823894 h 1117581"/>
              <a:gd name="connsiteX41" fmla="*/ 807368 w 1116229"/>
              <a:gd name="connsiteY41" fmla="*/ 138093 h 1117581"/>
              <a:gd name="connsiteX42" fmla="*/ 829515 w 1116229"/>
              <a:gd name="connsiteY42" fmla="*/ 160208 h 1117581"/>
              <a:gd name="connsiteX43" fmla="*/ 827372 w 1116229"/>
              <a:gd name="connsiteY43" fmla="*/ 162348 h 1117581"/>
              <a:gd name="connsiteX44" fmla="*/ 170093 w 1116229"/>
              <a:gd name="connsiteY44" fmla="*/ 819383 h 1117581"/>
              <a:gd name="connsiteX45" fmla="*/ 82932 w 1116229"/>
              <a:gd name="connsiteY45" fmla="*/ 999871 h 1117581"/>
              <a:gd name="connsiteX46" fmla="*/ 116510 w 1116229"/>
              <a:gd name="connsiteY46" fmla="*/ 1034114 h 1117581"/>
              <a:gd name="connsiteX47" fmla="*/ 296547 w 1116229"/>
              <a:gd name="connsiteY47" fmla="*/ 945654 h 1117581"/>
              <a:gd name="connsiteX48" fmla="*/ 953826 w 1116229"/>
              <a:gd name="connsiteY48" fmla="*/ 288619 h 1117581"/>
              <a:gd name="connsiteX49" fmla="*/ 955970 w 1116229"/>
              <a:gd name="connsiteY49" fmla="*/ 286479 h 1117581"/>
              <a:gd name="connsiteX50" fmla="*/ 978117 w 1116229"/>
              <a:gd name="connsiteY50" fmla="*/ 308594 h 1117581"/>
              <a:gd name="connsiteX51" fmla="*/ 975974 w 1116229"/>
              <a:gd name="connsiteY51" fmla="*/ 310734 h 1117581"/>
              <a:gd name="connsiteX52" fmla="*/ 316552 w 1116229"/>
              <a:gd name="connsiteY52" fmla="*/ 969909 h 1117581"/>
              <a:gd name="connsiteX53" fmla="*/ 312265 w 1116229"/>
              <a:gd name="connsiteY53" fmla="*/ 972762 h 1117581"/>
              <a:gd name="connsiteX54" fmla="*/ 22919 w 1116229"/>
              <a:gd name="connsiteY54" fmla="*/ 1115441 h 1117581"/>
              <a:gd name="connsiteX55" fmla="*/ 15775 w 1116229"/>
              <a:gd name="connsiteY55" fmla="*/ 1117581 h 1117581"/>
              <a:gd name="connsiteX56" fmla="*/ 4344 w 1116229"/>
              <a:gd name="connsiteY56" fmla="*/ 1112587 h 1117581"/>
              <a:gd name="connsiteX57" fmla="*/ 1486 w 1116229"/>
              <a:gd name="connsiteY57" fmla="*/ 1094753 h 1117581"/>
              <a:gd name="connsiteX58" fmla="*/ 142944 w 1116229"/>
              <a:gd name="connsiteY58" fmla="*/ 803688 h 1117581"/>
              <a:gd name="connsiteX59" fmla="*/ 145802 w 1116229"/>
              <a:gd name="connsiteY59" fmla="*/ 799408 h 1117581"/>
              <a:gd name="connsiteX60" fmla="*/ 805224 w 1116229"/>
              <a:gd name="connsiteY60" fmla="*/ 140233 h 1117581"/>
              <a:gd name="connsiteX61" fmla="*/ 807368 w 1116229"/>
              <a:gd name="connsiteY61" fmla="*/ 138093 h 1117581"/>
              <a:gd name="connsiteX62" fmla="*/ 224054 w 1116229"/>
              <a:gd name="connsiteY62" fmla="*/ 84118 h 1117581"/>
              <a:gd name="connsiteX63" fmla="*/ 260566 w 1116229"/>
              <a:gd name="connsiteY63" fmla="*/ 119043 h 1117581"/>
              <a:gd name="connsiteX64" fmla="*/ 160554 w 1116229"/>
              <a:gd name="connsiteY64" fmla="*/ 217468 h 1117581"/>
              <a:gd name="connsiteX65" fmla="*/ 184366 w 1116229"/>
              <a:gd name="connsiteY65" fmla="*/ 239693 h 1117581"/>
              <a:gd name="connsiteX66" fmla="*/ 284379 w 1116229"/>
              <a:gd name="connsiteY66" fmla="*/ 141268 h 1117581"/>
              <a:gd name="connsiteX67" fmla="*/ 314541 w 1116229"/>
              <a:gd name="connsiteY67" fmla="*/ 171430 h 1117581"/>
              <a:gd name="connsiteX68" fmla="*/ 239929 w 1116229"/>
              <a:gd name="connsiteY68" fmla="*/ 246043 h 1117581"/>
              <a:gd name="connsiteX69" fmla="*/ 262154 w 1116229"/>
              <a:gd name="connsiteY69" fmla="*/ 266681 h 1117581"/>
              <a:gd name="connsiteX70" fmla="*/ 336766 w 1116229"/>
              <a:gd name="connsiteY70" fmla="*/ 193655 h 1117581"/>
              <a:gd name="connsiteX71" fmla="*/ 366929 w 1116229"/>
              <a:gd name="connsiteY71" fmla="*/ 225406 h 1117581"/>
              <a:gd name="connsiteX72" fmla="*/ 266916 w 1116229"/>
              <a:gd name="connsiteY72" fmla="*/ 323831 h 1117581"/>
              <a:gd name="connsiteX73" fmla="*/ 289141 w 1116229"/>
              <a:gd name="connsiteY73" fmla="*/ 346056 h 1117581"/>
              <a:gd name="connsiteX74" fmla="*/ 389154 w 1116229"/>
              <a:gd name="connsiteY74" fmla="*/ 246043 h 1117581"/>
              <a:gd name="connsiteX75" fmla="*/ 420904 w 1116229"/>
              <a:gd name="connsiteY75" fmla="*/ 277793 h 1117581"/>
              <a:gd name="connsiteX76" fmla="*/ 346291 w 1116229"/>
              <a:gd name="connsiteY76" fmla="*/ 350818 h 1117581"/>
              <a:gd name="connsiteX77" fmla="*/ 370104 w 1116229"/>
              <a:gd name="connsiteY77" fmla="*/ 373043 h 1117581"/>
              <a:gd name="connsiteX78" fmla="*/ 443129 w 1116229"/>
              <a:gd name="connsiteY78" fmla="*/ 300018 h 1117581"/>
              <a:gd name="connsiteX79" fmla="*/ 473291 w 1116229"/>
              <a:gd name="connsiteY79" fmla="*/ 330181 h 1117581"/>
              <a:gd name="connsiteX80" fmla="*/ 374866 w 1116229"/>
              <a:gd name="connsiteY80" fmla="*/ 430193 h 1117581"/>
              <a:gd name="connsiteX81" fmla="*/ 397091 w 1116229"/>
              <a:gd name="connsiteY81" fmla="*/ 452418 h 1117581"/>
              <a:gd name="connsiteX82" fmla="*/ 495516 w 1116229"/>
              <a:gd name="connsiteY82" fmla="*/ 352406 h 1117581"/>
              <a:gd name="connsiteX83" fmla="*/ 522504 w 1116229"/>
              <a:gd name="connsiteY83" fmla="*/ 380981 h 1117581"/>
              <a:gd name="connsiteX84" fmla="*/ 382804 w 1116229"/>
              <a:gd name="connsiteY84" fmla="*/ 520681 h 1117581"/>
              <a:gd name="connsiteX85" fmla="*/ 84354 w 1116229"/>
              <a:gd name="connsiteY85" fmla="*/ 223818 h 1117581"/>
              <a:gd name="connsiteX86" fmla="*/ 948292 w 1116229"/>
              <a:gd name="connsiteY86" fmla="*/ 356 h 1117581"/>
              <a:gd name="connsiteX87" fmla="*/ 962211 w 1116229"/>
              <a:gd name="connsiteY87" fmla="*/ 6245 h 1117581"/>
              <a:gd name="connsiteX88" fmla="*/ 1109966 w 1116229"/>
              <a:gd name="connsiteY88" fmla="*/ 153999 h 1117581"/>
              <a:gd name="connsiteX89" fmla="*/ 1109966 w 1116229"/>
              <a:gd name="connsiteY89" fmla="*/ 181837 h 1117581"/>
              <a:gd name="connsiteX90" fmla="*/ 1002897 w 1116229"/>
              <a:gd name="connsiteY90" fmla="*/ 288906 h 1117581"/>
              <a:gd name="connsiteX91" fmla="*/ 827304 w 1116229"/>
              <a:gd name="connsiteY91" fmla="*/ 113313 h 1117581"/>
              <a:gd name="connsiteX92" fmla="*/ 934373 w 1116229"/>
              <a:gd name="connsiteY92" fmla="*/ 6245 h 1117581"/>
              <a:gd name="connsiteX93" fmla="*/ 948292 w 1116229"/>
              <a:gd name="connsiteY93" fmla="*/ 356 h 1117581"/>
              <a:gd name="connsiteX94" fmla="*/ 225530 w 1116229"/>
              <a:gd name="connsiteY94" fmla="*/ 0 h 1117581"/>
              <a:gd name="connsiteX95" fmla="*/ 236901 w 1116229"/>
              <a:gd name="connsiteY95" fmla="*/ 4823 h 1117581"/>
              <a:gd name="connsiteX96" fmla="*/ 568542 w 1116229"/>
              <a:gd name="connsiteY96" fmla="*/ 335625 h 1117581"/>
              <a:gd name="connsiteX97" fmla="*/ 546337 w 1116229"/>
              <a:gd name="connsiteY97" fmla="*/ 358488 h 1117581"/>
              <a:gd name="connsiteX98" fmla="*/ 225441 w 1116229"/>
              <a:gd name="connsiteY98" fmla="*/ 37689 h 1117581"/>
              <a:gd name="connsiteX99" fmla="*/ 41355 w 1116229"/>
              <a:gd name="connsiteY99" fmla="*/ 221309 h 1117581"/>
              <a:gd name="connsiteX100" fmla="*/ 362251 w 1116229"/>
              <a:gd name="connsiteY100" fmla="*/ 541394 h 1117581"/>
              <a:gd name="connsiteX101" fmla="*/ 340046 w 1116229"/>
              <a:gd name="connsiteY101" fmla="*/ 563543 h 1117581"/>
              <a:gd name="connsiteX102" fmla="*/ 8406 w 1116229"/>
              <a:gd name="connsiteY102" fmla="*/ 232741 h 1117581"/>
              <a:gd name="connsiteX103" fmla="*/ 3392 w 1116229"/>
              <a:gd name="connsiteY103" fmla="*/ 221309 h 1117581"/>
              <a:gd name="connsiteX104" fmla="*/ 8406 w 1116229"/>
              <a:gd name="connsiteY104" fmla="*/ 210592 h 1117581"/>
              <a:gd name="connsiteX105" fmla="*/ 214696 w 1116229"/>
              <a:gd name="connsiteY105" fmla="*/ 4823 h 1117581"/>
              <a:gd name="connsiteX106" fmla="*/ 225530 w 1116229"/>
              <a:gd name="connsiteY106" fmla="*/ 0 h 111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16229" h="1117581">
                <a:moveTo>
                  <a:pt x="735229" y="593706"/>
                </a:moveTo>
                <a:lnTo>
                  <a:pt x="765392" y="622281"/>
                </a:lnTo>
                <a:lnTo>
                  <a:pt x="665379" y="720706"/>
                </a:lnTo>
                <a:lnTo>
                  <a:pt x="687604" y="742931"/>
                </a:lnTo>
                <a:lnTo>
                  <a:pt x="787617" y="642919"/>
                </a:lnTo>
                <a:lnTo>
                  <a:pt x="817779" y="674669"/>
                </a:lnTo>
                <a:lnTo>
                  <a:pt x="744754" y="747694"/>
                </a:lnTo>
                <a:lnTo>
                  <a:pt x="766979" y="771506"/>
                </a:lnTo>
                <a:lnTo>
                  <a:pt x="840005" y="696894"/>
                </a:lnTo>
                <a:lnTo>
                  <a:pt x="871755" y="728644"/>
                </a:lnTo>
                <a:lnTo>
                  <a:pt x="771742" y="827069"/>
                </a:lnTo>
                <a:lnTo>
                  <a:pt x="793967" y="849294"/>
                </a:lnTo>
                <a:lnTo>
                  <a:pt x="893980" y="749281"/>
                </a:lnTo>
                <a:lnTo>
                  <a:pt x="924142" y="781031"/>
                </a:lnTo>
                <a:lnTo>
                  <a:pt x="851117" y="854056"/>
                </a:lnTo>
                <a:lnTo>
                  <a:pt x="873342" y="876281"/>
                </a:lnTo>
                <a:lnTo>
                  <a:pt x="946367" y="803256"/>
                </a:lnTo>
                <a:lnTo>
                  <a:pt x="978117" y="833419"/>
                </a:lnTo>
                <a:lnTo>
                  <a:pt x="878105" y="933432"/>
                </a:lnTo>
                <a:lnTo>
                  <a:pt x="898742" y="955657"/>
                </a:lnTo>
                <a:lnTo>
                  <a:pt x="1000342" y="855644"/>
                </a:lnTo>
                <a:lnTo>
                  <a:pt x="1035267" y="892156"/>
                </a:lnTo>
                <a:lnTo>
                  <a:pt x="895567" y="1033444"/>
                </a:lnTo>
                <a:lnTo>
                  <a:pt x="595529" y="733406"/>
                </a:lnTo>
                <a:close/>
                <a:moveTo>
                  <a:pt x="781041" y="549256"/>
                </a:moveTo>
                <a:cubicBezTo>
                  <a:pt x="781041" y="549256"/>
                  <a:pt x="781041" y="549256"/>
                  <a:pt x="1111237" y="880680"/>
                </a:cubicBezTo>
                <a:cubicBezTo>
                  <a:pt x="1114803" y="883537"/>
                  <a:pt x="1116229" y="887108"/>
                  <a:pt x="1116229" y="891394"/>
                </a:cubicBezTo>
                <a:cubicBezTo>
                  <a:pt x="1116229" y="895680"/>
                  <a:pt x="1114803" y="899251"/>
                  <a:pt x="1111237" y="902822"/>
                </a:cubicBezTo>
                <a:cubicBezTo>
                  <a:pt x="1111237" y="902822"/>
                  <a:pt x="1111237" y="902822"/>
                  <a:pt x="906558" y="1108534"/>
                </a:cubicBezTo>
                <a:cubicBezTo>
                  <a:pt x="902993" y="1111391"/>
                  <a:pt x="899427" y="1112819"/>
                  <a:pt x="895148" y="1112819"/>
                </a:cubicBezTo>
                <a:cubicBezTo>
                  <a:pt x="890869" y="1112819"/>
                  <a:pt x="887303" y="1111391"/>
                  <a:pt x="883737" y="1108534"/>
                </a:cubicBezTo>
                <a:cubicBezTo>
                  <a:pt x="883737" y="1108534"/>
                  <a:pt x="883737" y="1108534"/>
                  <a:pt x="554254" y="777110"/>
                </a:cubicBezTo>
                <a:cubicBezTo>
                  <a:pt x="554254" y="777110"/>
                  <a:pt x="554254" y="777110"/>
                  <a:pt x="576362" y="754967"/>
                </a:cubicBezTo>
                <a:cubicBezTo>
                  <a:pt x="576362" y="754967"/>
                  <a:pt x="576362" y="754967"/>
                  <a:pt x="895148" y="1074963"/>
                </a:cubicBezTo>
                <a:cubicBezTo>
                  <a:pt x="895148" y="1074963"/>
                  <a:pt x="895148" y="1074963"/>
                  <a:pt x="1078431" y="891394"/>
                </a:cubicBezTo>
                <a:cubicBezTo>
                  <a:pt x="1078431" y="891394"/>
                  <a:pt x="1078431" y="891394"/>
                  <a:pt x="758220" y="571398"/>
                </a:cubicBezTo>
                <a:cubicBezTo>
                  <a:pt x="758220" y="571398"/>
                  <a:pt x="758220" y="571398"/>
                  <a:pt x="781041" y="549256"/>
                </a:cubicBezTo>
                <a:close/>
                <a:moveTo>
                  <a:pt x="855880" y="179368"/>
                </a:moveTo>
                <a:lnTo>
                  <a:pt x="936842" y="260330"/>
                </a:lnTo>
                <a:lnTo>
                  <a:pt x="290729" y="904856"/>
                </a:lnTo>
                <a:lnTo>
                  <a:pt x="211354" y="823894"/>
                </a:lnTo>
                <a:close/>
                <a:moveTo>
                  <a:pt x="807368" y="138093"/>
                </a:moveTo>
                <a:cubicBezTo>
                  <a:pt x="829515" y="160208"/>
                  <a:pt x="829515" y="160208"/>
                  <a:pt x="829515" y="160208"/>
                </a:cubicBezTo>
                <a:cubicBezTo>
                  <a:pt x="828801" y="160921"/>
                  <a:pt x="828086" y="161635"/>
                  <a:pt x="827372" y="162348"/>
                </a:cubicBezTo>
                <a:cubicBezTo>
                  <a:pt x="170093" y="819383"/>
                  <a:pt x="170093" y="819383"/>
                  <a:pt x="170093" y="819383"/>
                </a:cubicBezTo>
                <a:cubicBezTo>
                  <a:pt x="82932" y="999871"/>
                  <a:pt x="82932" y="999871"/>
                  <a:pt x="82932" y="999871"/>
                </a:cubicBezTo>
                <a:cubicBezTo>
                  <a:pt x="116510" y="1034114"/>
                  <a:pt x="116510" y="1034114"/>
                  <a:pt x="116510" y="1034114"/>
                </a:cubicBezTo>
                <a:cubicBezTo>
                  <a:pt x="296547" y="945654"/>
                  <a:pt x="296547" y="945654"/>
                  <a:pt x="296547" y="945654"/>
                </a:cubicBezTo>
                <a:cubicBezTo>
                  <a:pt x="953826" y="288619"/>
                  <a:pt x="953826" y="288619"/>
                  <a:pt x="953826" y="288619"/>
                </a:cubicBezTo>
                <a:cubicBezTo>
                  <a:pt x="954541" y="287905"/>
                  <a:pt x="955255" y="287192"/>
                  <a:pt x="955970" y="286479"/>
                </a:cubicBezTo>
                <a:cubicBezTo>
                  <a:pt x="978117" y="308594"/>
                  <a:pt x="978117" y="308594"/>
                  <a:pt x="978117" y="308594"/>
                </a:cubicBezTo>
                <a:cubicBezTo>
                  <a:pt x="977403" y="309307"/>
                  <a:pt x="976688" y="310020"/>
                  <a:pt x="975974" y="310734"/>
                </a:cubicBezTo>
                <a:cubicBezTo>
                  <a:pt x="316552" y="969909"/>
                  <a:pt x="316552" y="969909"/>
                  <a:pt x="316552" y="969909"/>
                </a:cubicBezTo>
                <a:cubicBezTo>
                  <a:pt x="315837" y="970622"/>
                  <a:pt x="314408" y="972049"/>
                  <a:pt x="312265" y="972762"/>
                </a:cubicBezTo>
                <a:cubicBezTo>
                  <a:pt x="22919" y="1115441"/>
                  <a:pt x="22919" y="1115441"/>
                  <a:pt x="22919" y="1115441"/>
                </a:cubicBezTo>
                <a:cubicBezTo>
                  <a:pt x="20776" y="1116868"/>
                  <a:pt x="17918" y="1117581"/>
                  <a:pt x="15775" y="1117581"/>
                </a:cubicBezTo>
                <a:cubicBezTo>
                  <a:pt x="11489" y="1117581"/>
                  <a:pt x="7916" y="1115441"/>
                  <a:pt x="4344" y="1112587"/>
                </a:cubicBezTo>
                <a:cubicBezTo>
                  <a:pt x="58" y="1108307"/>
                  <a:pt x="-1371" y="1100460"/>
                  <a:pt x="1486" y="1094753"/>
                </a:cubicBezTo>
                <a:cubicBezTo>
                  <a:pt x="142944" y="803688"/>
                  <a:pt x="142944" y="803688"/>
                  <a:pt x="142944" y="803688"/>
                </a:cubicBezTo>
                <a:cubicBezTo>
                  <a:pt x="143659" y="802262"/>
                  <a:pt x="145088" y="800835"/>
                  <a:pt x="145802" y="799408"/>
                </a:cubicBezTo>
                <a:cubicBezTo>
                  <a:pt x="805224" y="140233"/>
                  <a:pt x="805224" y="140233"/>
                  <a:pt x="805224" y="140233"/>
                </a:cubicBezTo>
                <a:cubicBezTo>
                  <a:pt x="805939" y="139520"/>
                  <a:pt x="806653" y="138806"/>
                  <a:pt x="807368" y="138093"/>
                </a:cubicBezTo>
                <a:close/>
                <a:moveTo>
                  <a:pt x="224054" y="84118"/>
                </a:moveTo>
                <a:lnTo>
                  <a:pt x="260566" y="119043"/>
                </a:lnTo>
                <a:lnTo>
                  <a:pt x="160554" y="217468"/>
                </a:lnTo>
                <a:lnTo>
                  <a:pt x="184366" y="239693"/>
                </a:lnTo>
                <a:lnTo>
                  <a:pt x="284379" y="141268"/>
                </a:lnTo>
                <a:lnTo>
                  <a:pt x="314541" y="171430"/>
                </a:lnTo>
                <a:lnTo>
                  <a:pt x="239929" y="246043"/>
                </a:lnTo>
                <a:lnTo>
                  <a:pt x="262154" y="266681"/>
                </a:lnTo>
                <a:lnTo>
                  <a:pt x="336766" y="193655"/>
                </a:lnTo>
                <a:lnTo>
                  <a:pt x="366929" y="225406"/>
                </a:lnTo>
                <a:lnTo>
                  <a:pt x="266916" y="323831"/>
                </a:lnTo>
                <a:lnTo>
                  <a:pt x="289141" y="346056"/>
                </a:lnTo>
                <a:lnTo>
                  <a:pt x="389154" y="246043"/>
                </a:lnTo>
                <a:lnTo>
                  <a:pt x="420904" y="277793"/>
                </a:lnTo>
                <a:lnTo>
                  <a:pt x="346291" y="350818"/>
                </a:lnTo>
                <a:lnTo>
                  <a:pt x="370104" y="373043"/>
                </a:lnTo>
                <a:lnTo>
                  <a:pt x="443129" y="300018"/>
                </a:lnTo>
                <a:lnTo>
                  <a:pt x="473291" y="330181"/>
                </a:lnTo>
                <a:lnTo>
                  <a:pt x="374866" y="430193"/>
                </a:lnTo>
                <a:lnTo>
                  <a:pt x="397091" y="452418"/>
                </a:lnTo>
                <a:lnTo>
                  <a:pt x="495516" y="352406"/>
                </a:lnTo>
                <a:lnTo>
                  <a:pt x="522504" y="380981"/>
                </a:lnTo>
                <a:lnTo>
                  <a:pt x="382804" y="520681"/>
                </a:lnTo>
                <a:lnTo>
                  <a:pt x="84354" y="223818"/>
                </a:lnTo>
                <a:close/>
                <a:moveTo>
                  <a:pt x="948292" y="356"/>
                </a:moveTo>
                <a:cubicBezTo>
                  <a:pt x="953288" y="356"/>
                  <a:pt x="958285" y="2319"/>
                  <a:pt x="962211" y="6245"/>
                </a:cubicBezTo>
                <a:cubicBezTo>
                  <a:pt x="962211" y="6245"/>
                  <a:pt x="962211" y="6245"/>
                  <a:pt x="1109966" y="153999"/>
                </a:cubicBezTo>
                <a:cubicBezTo>
                  <a:pt x="1117817" y="161851"/>
                  <a:pt x="1117817" y="173985"/>
                  <a:pt x="1109966" y="181837"/>
                </a:cubicBezTo>
                <a:cubicBezTo>
                  <a:pt x="1109966" y="181837"/>
                  <a:pt x="1109966" y="181837"/>
                  <a:pt x="1002897" y="288906"/>
                </a:cubicBezTo>
                <a:cubicBezTo>
                  <a:pt x="1002897" y="288906"/>
                  <a:pt x="1002897" y="288906"/>
                  <a:pt x="827304" y="113313"/>
                </a:cubicBezTo>
                <a:cubicBezTo>
                  <a:pt x="827304" y="113313"/>
                  <a:pt x="827304" y="113313"/>
                  <a:pt x="934373" y="6245"/>
                </a:cubicBezTo>
                <a:cubicBezTo>
                  <a:pt x="938299" y="2319"/>
                  <a:pt x="943295" y="356"/>
                  <a:pt x="948292" y="356"/>
                </a:cubicBezTo>
                <a:close/>
                <a:moveTo>
                  <a:pt x="225530" y="0"/>
                </a:moveTo>
                <a:cubicBezTo>
                  <a:pt x="229559" y="0"/>
                  <a:pt x="233678" y="1608"/>
                  <a:pt x="236901" y="4823"/>
                </a:cubicBezTo>
                <a:cubicBezTo>
                  <a:pt x="236901" y="4823"/>
                  <a:pt x="236901" y="4823"/>
                  <a:pt x="568542" y="335625"/>
                </a:cubicBezTo>
                <a:cubicBezTo>
                  <a:pt x="568542" y="335625"/>
                  <a:pt x="568542" y="335625"/>
                  <a:pt x="546337" y="358488"/>
                </a:cubicBezTo>
                <a:cubicBezTo>
                  <a:pt x="546337" y="358488"/>
                  <a:pt x="546337" y="358488"/>
                  <a:pt x="225441" y="37689"/>
                </a:cubicBezTo>
                <a:cubicBezTo>
                  <a:pt x="225441" y="37689"/>
                  <a:pt x="225441" y="37689"/>
                  <a:pt x="41355" y="221309"/>
                </a:cubicBezTo>
                <a:cubicBezTo>
                  <a:pt x="41355" y="221309"/>
                  <a:pt x="41355" y="221309"/>
                  <a:pt x="362251" y="541394"/>
                </a:cubicBezTo>
                <a:cubicBezTo>
                  <a:pt x="362251" y="541394"/>
                  <a:pt x="362251" y="541394"/>
                  <a:pt x="340046" y="563543"/>
                </a:cubicBezTo>
                <a:cubicBezTo>
                  <a:pt x="340046" y="563543"/>
                  <a:pt x="340046" y="563543"/>
                  <a:pt x="8406" y="232741"/>
                </a:cubicBezTo>
                <a:cubicBezTo>
                  <a:pt x="5541" y="229883"/>
                  <a:pt x="3392" y="225596"/>
                  <a:pt x="3392" y="221309"/>
                </a:cubicBezTo>
                <a:cubicBezTo>
                  <a:pt x="3392" y="217022"/>
                  <a:pt x="5541" y="213450"/>
                  <a:pt x="8406" y="210592"/>
                </a:cubicBezTo>
                <a:cubicBezTo>
                  <a:pt x="8406" y="210592"/>
                  <a:pt x="8406" y="210592"/>
                  <a:pt x="214696" y="4823"/>
                </a:cubicBezTo>
                <a:cubicBezTo>
                  <a:pt x="217562" y="1608"/>
                  <a:pt x="221501" y="0"/>
                  <a:pt x="225530"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471622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7" name="think-cell Folie" r:id="rId6" imgW="0" imgH="0" progId="TCLayout.ActiveDocument.1">
                  <p:embed/>
                </p:oleObj>
              </mc:Choice>
              <mc:Fallback>
                <p:oleObj name="think-cell Folie" r:id="rId6" imgW="0" imgH="0" progId="TCLayout.ActiveDocument.1">
                  <p:embed/>
                  <p:pic>
                    <p:nvPicPr>
                      <p:cNvPr id="8" name="Objek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hteck 8"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630000" y="622800"/>
            <a:ext cx="8647200" cy="664797"/>
          </a:xfrm>
        </p:spPr>
        <p:txBody>
          <a:bodyPr/>
          <a:lstStyle/>
          <a:p>
            <a:pPr>
              <a:defRPr b="0" i="0"/>
            </a:pPr>
            <a:r>
              <a:rPr lang="en-US" dirty="0"/>
              <a:t>Target-oriented, not an endless loop: </a:t>
            </a:r>
            <a:br>
              <a:rPr lang="en-US" dirty="0"/>
            </a:br>
            <a:r>
              <a:rPr lang="en-US" dirty="0"/>
              <a:t>Mentoring at JOBLINGE </a:t>
            </a:r>
          </a:p>
        </p:txBody>
      </p:sp>
      <p:grpSp>
        <p:nvGrpSpPr>
          <p:cNvPr id="11" name="Group 91"/>
          <p:cNvGrpSpPr>
            <a:grpSpLocks noChangeAspect="1"/>
          </p:cNvGrpSpPr>
          <p:nvPr/>
        </p:nvGrpSpPr>
        <p:grpSpPr>
          <a:xfrm>
            <a:off x="746053" y="3802338"/>
            <a:ext cx="1271403" cy="571172"/>
            <a:chOff x="4723607" y="2989263"/>
            <a:chExt cx="1947068" cy="874712"/>
          </a:xfrm>
        </p:grpSpPr>
        <p:sp>
          <p:nvSpPr>
            <p:cNvPr id="12" name="Freeform 92"/>
            <p:cNvSpPr/>
            <p:nvPr/>
          </p:nvSpPr>
          <p:spPr bwMode="auto">
            <a:xfrm>
              <a:off x="6111875" y="3305175"/>
              <a:ext cx="493713" cy="493712"/>
            </a:xfrm>
            <a:custGeom>
              <a:avLst/>
              <a:gdLst>
                <a:gd name="T0" fmla="*/ 376 w 690"/>
                <a:gd name="T1" fmla="*/ 408 h 691"/>
                <a:gd name="T2" fmla="*/ 345 w 690"/>
                <a:gd name="T3" fmla="*/ 416 h 691"/>
                <a:gd name="T4" fmla="*/ 287 w 690"/>
                <a:gd name="T5" fmla="*/ 381 h 691"/>
                <a:gd name="T6" fmla="*/ 124 w 690"/>
                <a:gd name="T7" fmla="*/ 80 h 691"/>
                <a:gd name="T8" fmla="*/ 0 w 690"/>
                <a:gd name="T9" fmla="*/ 346 h 691"/>
                <a:gd name="T10" fmla="*/ 345 w 690"/>
                <a:gd name="T11" fmla="*/ 691 h 691"/>
                <a:gd name="T12" fmla="*/ 690 w 690"/>
                <a:gd name="T13" fmla="*/ 346 h 691"/>
                <a:gd name="T14" fmla="*/ 345 w 690"/>
                <a:gd name="T15" fmla="*/ 0 h 691"/>
                <a:gd name="T16" fmla="*/ 240 w 690"/>
                <a:gd name="T17" fmla="*/ 17 h 691"/>
                <a:gd name="T18" fmla="*/ 403 w 690"/>
                <a:gd name="T19" fmla="*/ 319 h 691"/>
                <a:gd name="T20" fmla="*/ 376 w 690"/>
                <a:gd name="T21" fmla="*/ 40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691">
                  <a:moveTo>
                    <a:pt x="376" y="408"/>
                  </a:moveTo>
                  <a:cubicBezTo>
                    <a:pt x="367" y="413"/>
                    <a:pt x="356" y="416"/>
                    <a:pt x="345" y="416"/>
                  </a:cubicBezTo>
                  <a:cubicBezTo>
                    <a:pt x="322" y="416"/>
                    <a:pt x="299" y="403"/>
                    <a:pt x="287" y="381"/>
                  </a:cubicBezTo>
                  <a:cubicBezTo>
                    <a:pt x="124" y="80"/>
                    <a:pt x="124" y="80"/>
                    <a:pt x="124" y="80"/>
                  </a:cubicBezTo>
                  <a:cubicBezTo>
                    <a:pt x="48" y="144"/>
                    <a:pt x="0" y="239"/>
                    <a:pt x="0" y="346"/>
                  </a:cubicBezTo>
                  <a:cubicBezTo>
                    <a:pt x="0" y="537"/>
                    <a:pt x="154" y="691"/>
                    <a:pt x="345" y="691"/>
                  </a:cubicBezTo>
                  <a:cubicBezTo>
                    <a:pt x="536" y="691"/>
                    <a:pt x="690" y="537"/>
                    <a:pt x="690" y="346"/>
                  </a:cubicBezTo>
                  <a:cubicBezTo>
                    <a:pt x="690" y="155"/>
                    <a:pt x="536" y="0"/>
                    <a:pt x="345" y="0"/>
                  </a:cubicBezTo>
                  <a:cubicBezTo>
                    <a:pt x="309" y="0"/>
                    <a:pt x="273" y="6"/>
                    <a:pt x="240" y="17"/>
                  </a:cubicBezTo>
                  <a:cubicBezTo>
                    <a:pt x="403" y="319"/>
                    <a:pt x="403" y="319"/>
                    <a:pt x="403" y="319"/>
                  </a:cubicBezTo>
                  <a:cubicBezTo>
                    <a:pt x="421" y="351"/>
                    <a:pt x="409" y="391"/>
                    <a:pt x="376" y="408"/>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3"/>
            <p:cNvSpPr/>
            <p:nvPr/>
          </p:nvSpPr>
          <p:spPr bwMode="auto">
            <a:xfrm>
              <a:off x="6048375" y="3241675"/>
              <a:ext cx="622300" cy="622300"/>
            </a:xfrm>
            <a:custGeom>
              <a:avLst/>
              <a:gdLst>
                <a:gd name="T0" fmla="*/ 435 w 871"/>
                <a:gd name="T1" fmla="*/ 0 h 871"/>
                <a:gd name="T2" fmla="*/ 287 w 871"/>
                <a:gd name="T3" fmla="*/ 26 h 871"/>
                <a:gd name="T4" fmla="*/ 308 w 871"/>
                <a:gd name="T5" fmla="*/ 66 h 871"/>
                <a:gd name="T6" fmla="*/ 435 w 871"/>
                <a:gd name="T7" fmla="*/ 44 h 871"/>
                <a:gd name="T8" fmla="*/ 827 w 871"/>
                <a:gd name="T9" fmla="*/ 436 h 871"/>
                <a:gd name="T10" fmla="*/ 435 w 871"/>
                <a:gd name="T11" fmla="*/ 827 h 871"/>
                <a:gd name="T12" fmla="*/ 44 w 871"/>
                <a:gd name="T13" fmla="*/ 436 h 871"/>
                <a:gd name="T14" fmla="*/ 192 w 871"/>
                <a:gd name="T15" fmla="*/ 129 h 871"/>
                <a:gd name="T16" fmla="*/ 171 w 871"/>
                <a:gd name="T17" fmla="*/ 90 h 871"/>
                <a:gd name="T18" fmla="*/ 0 w 871"/>
                <a:gd name="T19" fmla="*/ 436 h 871"/>
                <a:gd name="T20" fmla="*/ 435 w 871"/>
                <a:gd name="T21" fmla="*/ 871 h 871"/>
                <a:gd name="T22" fmla="*/ 871 w 871"/>
                <a:gd name="T23" fmla="*/ 436 h 871"/>
                <a:gd name="T24" fmla="*/ 435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435" y="0"/>
                  </a:moveTo>
                  <a:cubicBezTo>
                    <a:pt x="383" y="0"/>
                    <a:pt x="333" y="9"/>
                    <a:pt x="287" y="26"/>
                  </a:cubicBezTo>
                  <a:cubicBezTo>
                    <a:pt x="308" y="66"/>
                    <a:pt x="308" y="66"/>
                    <a:pt x="308" y="66"/>
                  </a:cubicBezTo>
                  <a:cubicBezTo>
                    <a:pt x="348" y="52"/>
                    <a:pt x="391" y="44"/>
                    <a:pt x="435" y="44"/>
                  </a:cubicBezTo>
                  <a:cubicBezTo>
                    <a:pt x="651" y="44"/>
                    <a:pt x="827" y="220"/>
                    <a:pt x="827" y="436"/>
                  </a:cubicBezTo>
                  <a:cubicBezTo>
                    <a:pt x="827" y="652"/>
                    <a:pt x="651" y="827"/>
                    <a:pt x="435" y="827"/>
                  </a:cubicBezTo>
                  <a:cubicBezTo>
                    <a:pt x="219" y="827"/>
                    <a:pt x="44" y="652"/>
                    <a:pt x="44" y="436"/>
                  </a:cubicBezTo>
                  <a:cubicBezTo>
                    <a:pt x="44" y="312"/>
                    <a:pt x="102" y="201"/>
                    <a:pt x="192" y="129"/>
                  </a:cubicBezTo>
                  <a:cubicBezTo>
                    <a:pt x="171" y="90"/>
                    <a:pt x="171" y="90"/>
                    <a:pt x="171" y="90"/>
                  </a:cubicBezTo>
                  <a:cubicBezTo>
                    <a:pt x="67" y="169"/>
                    <a:pt x="0" y="295"/>
                    <a:pt x="0" y="436"/>
                  </a:cubicBezTo>
                  <a:cubicBezTo>
                    <a:pt x="0" y="676"/>
                    <a:pt x="195" y="871"/>
                    <a:pt x="435" y="871"/>
                  </a:cubicBezTo>
                  <a:cubicBezTo>
                    <a:pt x="676" y="871"/>
                    <a:pt x="871" y="676"/>
                    <a:pt x="871" y="436"/>
                  </a:cubicBezTo>
                  <a:cubicBezTo>
                    <a:pt x="871" y="195"/>
                    <a:pt x="676" y="0"/>
                    <a:pt x="435" y="0"/>
                  </a:cubicBezTo>
                  <a:close/>
                </a:path>
              </a:pathLst>
            </a:custGeom>
            <a:solidFill>
              <a:srgbClr val="004A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p:cNvSpPr>
              <a:spLocks noEditPoints="1"/>
            </p:cNvSpPr>
            <p:nvPr/>
          </p:nvSpPr>
          <p:spPr bwMode="auto">
            <a:xfrm>
              <a:off x="5464175" y="3036888"/>
              <a:ext cx="912813" cy="534987"/>
            </a:xfrm>
            <a:custGeom>
              <a:avLst/>
              <a:gdLst>
                <a:gd name="T0" fmla="*/ 1272 w 1278"/>
                <a:gd name="T1" fmla="*/ 716 h 749"/>
                <a:gd name="T2" fmla="*/ 1107 w 1278"/>
                <a:gd name="T3" fmla="*/ 410 h 749"/>
                <a:gd name="T4" fmla="*/ 1085 w 1278"/>
                <a:gd name="T5" fmla="*/ 369 h 749"/>
                <a:gd name="T6" fmla="*/ 1064 w 1278"/>
                <a:gd name="T7" fmla="*/ 330 h 749"/>
                <a:gd name="T8" fmla="*/ 967 w 1278"/>
                <a:gd name="T9" fmla="*/ 150 h 749"/>
                <a:gd name="T10" fmla="*/ 1031 w 1278"/>
                <a:gd name="T11" fmla="*/ 21 h 749"/>
                <a:gd name="T12" fmla="*/ 992 w 1278"/>
                <a:gd name="T13" fmla="*/ 0 h 749"/>
                <a:gd name="T14" fmla="*/ 931 w 1278"/>
                <a:gd name="T15" fmla="*/ 124 h 749"/>
                <a:gd name="T16" fmla="*/ 341 w 1278"/>
                <a:gd name="T17" fmla="*/ 124 h 749"/>
                <a:gd name="T18" fmla="*/ 320 w 1278"/>
                <a:gd name="T19" fmla="*/ 81 h 749"/>
                <a:gd name="T20" fmla="*/ 311 w 1278"/>
                <a:gd name="T21" fmla="*/ 63 h 749"/>
                <a:gd name="T22" fmla="*/ 263 w 1278"/>
                <a:gd name="T23" fmla="*/ 65 h 749"/>
                <a:gd name="T24" fmla="*/ 280 w 1278"/>
                <a:gd name="T25" fmla="*/ 100 h 749"/>
                <a:gd name="T26" fmla="*/ 303 w 1278"/>
                <a:gd name="T27" fmla="*/ 146 h 749"/>
                <a:gd name="T28" fmla="*/ 209 w 1278"/>
                <a:gd name="T29" fmla="*/ 325 h 749"/>
                <a:gd name="T30" fmla="*/ 188 w 1278"/>
                <a:gd name="T31" fmla="*/ 364 h 749"/>
                <a:gd name="T32" fmla="*/ 167 w 1278"/>
                <a:gd name="T33" fmla="*/ 405 h 749"/>
                <a:gd name="T34" fmla="*/ 4 w 1278"/>
                <a:gd name="T35" fmla="*/ 717 h 749"/>
                <a:gd name="T36" fmla="*/ 5 w 1278"/>
                <a:gd name="T37" fmla="*/ 738 h 749"/>
                <a:gd name="T38" fmla="*/ 23 w 1278"/>
                <a:gd name="T39" fmla="*/ 749 h 749"/>
                <a:gd name="T40" fmla="*/ 375 w 1278"/>
                <a:gd name="T41" fmla="*/ 749 h 749"/>
                <a:gd name="T42" fmla="*/ 422 w 1278"/>
                <a:gd name="T43" fmla="*/ 749 h 749"/>
                <a:gd name="T44" fmla="*/ 466 w 1278"/>
                <a:gd name="T45" fmla="*/ 749 h 749"/>
                <a:gd name="T46" fmla="*/ 657 w 1278"/>
                <a:gd name="T47" fmla="*/ 749 h 749"/>
                <a:gd name="T48" fmla="*/ 677 w 1278"/>
                <a:gd name="T49" fmla="*/ 737 h 749"/>
                <a:gd name="T50" fmla="*/ 943 w 1278"/>
                <a:gd name="T51" fmla="*/ 199 h 749"/>
                <a:gd name="T52" fmla="*/ 1025 w 1278"/>
                <a:gd name="T53" fmla="*/ 352 h 749"/>
                <a:gd name="T54" fmla="*/ 1046 w 1278"/>
                <a:gd name="T55" fmla="*/ 390 h 749"/>
                <a:gd name="T56" fmla="*/ 1068 w 1278"/>
                <a:gd name="T57" fmla="*/ 431 h 749"/>
                <a:gd name="T58" fmla="*/ 1234 w 1278"/>
                <a:gd name="T59" fmla="*/ 737 h 749"/>
                <a:gd name="T60" fmla="*/ 1253 w 1278"/>
                <a:gd name="T61" fmla="*/ 749 h 749"/>
                <a:gd name="T62" fmla="*/ 1264 w 1278"/>
                <a:gd name="T63" fmla="*/ 746 h 749"/>
                <a:gd name="T64" fmla="*/ 1272 w 1278"/>
                <a:gd name="T65" fmla="*/ 716 h 749"/>
                <a:gd name="T66" fmla="*/ 644 w 1278"/>
                <a:gd name="T67" fmla="*/ 705 h 749"/>
                <a:gd name="T68" fmla="*/ 466 w 1278"/>
                <a:gd name="T69" fmla="*/ 705 h 749"/>
                <a:gd name="T70" fmla="*/ 422 w 1278"/>
                <a:gd name="T71" fmla="*/ 705 h 749"/>
                <a:gd name="T72" fmla="*/ 376 w 1278"/>
                <a:gd name="T73" fmla="*/ 705 h 749"/>
                <a:gd name="T74" fmla="*/ 60 w 1278"/>
                <a:gd name="T75" fmla="*/ 705 h 749"/>
                <a:gd name="T76" fmla="*/ 206 w 1278"/>
                <a:gd name="T77" fmla="*/ 425 h 749"/>
                <a:gd name="T78" fmla="*/ 227 w 1278"/>
                <a:gd name="T79" fmla="*/ 384 h 749"/>
                <a:gd name="T80" fmla="*/ 248 w 1278"/>
                <a:gd name="T81" fmla="*/ 345 h 749"/>
                <a:gd name="T82" fmla="*/ 341 w 1278"/>
                <a:gd name="T83" fmla="*/ 168 h 749"/>
                <a:gd name="T84" fmla="*/ 909 w 1278"/>
                <a:gd name="T85" fmla="*/ 168 h 749"/>
                <a:gd name="T86" fmla="*/ 644 w 1278"/>
                <a:gd name="T87" fmla="*/ 705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8" h="749">
                  <a:moveTo>
                    <a:pt x="1272" y="716"/>
                  </a:moveTo>
                  <a:cubicBezTo>
                    <a:pt x="1107" y="410"/>
                    <a:pt x="1107" y="410"/>
                    <a:pt x="1107" y="410"/>
                  </a:cubicBezTo>
                  <a:cubicBezTo>
                    <a:pt x="1085" y="369"/>
                    <a:pt x="1085" y="369"/>
                    <a:pt x="1085" y="369"/>
                  </a:cubicBezTo>
                  <a:cubicBezTo>
                    <a:pt x="1064" y="330"/>
                    <a:pt x="1064" y="330"/>
                    <a:pt x="1064" y="330"/>
                  </a:cubicBezTo>
                  <a:cubicBezTo>
                    <a:pt x="967" y="150"/>
                    <a:pt x="967" y="150"/>
                    <a:pt x="967" y="150"/>
                  </a:cubicBezTo>
                  <a:cubicBezTo>
                    <a:pt x="1031" y="21"/>
                    <a:pt x="1031" y="21"/>
                    <a:pt x="1031" y="21"/>
                  </a:cubicBezTo>
                  <a:cubicBezTo>
                    <a:pt x="1015" y="18"/>
                    <a:pt x="1002" y="11"/>
                    <a:pt x="992" y="0"/>
                  </a:cubicBezTo>
                  <a:cubicBezTo>
                    <a:pt x="931" y="124"/>
                    <a:pt x="931" y="124"/>
                    <a:pt x="931" y="124"/>
                  </a:cubicBezTo>
                  <a:cubicBezTo>
                    <a:pt x="341" y="124"/>
                    <a:pt x="341" y="124"/>
                    <a:pt x="341" y="124"/>
                  </a:cubicBezTo>
                  <a:cubicBezTo>
                    <a:pt x="320" y="81"/>
                    <a:pt x="320" y="81"/>
                    <a:pt x="320" y="81"/>
                  </a:cubicBezTo>
                  <a:cubicBezTo>
                    <a:pt x="311" y="63"/>
                    <a:pt x="311" y="63"/>
                    <a:pt x="311" y="63"/>
                  </a:cubicBezTo>
                  <a:cubicBezTo>
                    <a:pt x="295" y="64"/>
                    <a:pt x="279" y="65"/>
                    <a:pt x="263" y="65"/>
                  </a:cubicBezTo>
                  <a:cubicBezTo>
                    <a:pt x="280" y="100"/>
                    <a:pt x="280" y="100"/>
                    <a:pt x="280" y="100"/>
                  </a:cubicBezTo>
                  <a:cubicBezTo>
                    <a:pt x="303" y="146"/>
                    <a:pt x="303" y="146"/>
                    <a:pt x="303" y="146"/>
                  </a:cubicBezTo>
                  <a:cubicBezTo>
                    <a:pt x="209" y="325"/>
                    <a:pt x="209" y="325"/>
                    <a:pt x="209" y="325"/>
                  </a:cubicBezTo>
                  <a:cubicBezTo>
                    <a:pt x="188" y="364"/>
                    <a:pt x="188" y="364"/>
                    <a:pt x="188" y="364"/>
                  </a:cubicBezTo>
                  <a:cubicBezTo>
                    <a:pt x="167" y="405"/>
                    <a:pt x="167" y="405"/>
                    <a:pt x="167" y="405"/>
                  </a:cubicBezTo>
                  <a:cubicBezTo>
                    <a:pt x="4" y="717"/>
                    <a:pt x="4" y="717"/>
                    <a:pt x="4" y="717"/>
                  </a:cubicBezTo>
                  <a:cubicBezTo>
                    <a:pt x="0" y="724"/>
                    <a:pt x="1" y="732"/>
                    <a:pt x="5" y="738"/>
                  </a:cubicBezTo>
                  <a:cubicBezTo>
                    <a:pt x="8" y="745"/>
                    <a:pt x="16" y="749"/>
                    <a:pt x="23" y="749"/>
                  </a:cubicBezTo>
                  <a:cubicBezTo>
                    <a:pt x="375" y="749"/>
                    <a:pt x="375" y="749"/>
                    <a:pt x="375" y="749"/>
                  </a:cubicBezTo>
                  <a:cubicBezTo>
                    <a:pt x="422" y="749"/>
                    <a:pt x="422" y="749"/>
                    <a:pt x="422" y="749"/>
                  </a:cubicBezTo>
                  <a:cubicBezTo>
                    <a:pt x="466" y="749"/>
                    <a:pt x="466" y="749"/>
                    <a:pt x="466" y="749"/>
                  </a:cubicBezTo>
                  <a:cubicBezTo>
                    <a:pt x="657" y="749"/>
                    <a:pt x="657" y="749"/>
                    <a:pt x="657" y="749"/>
                  </a:cubicBezTo>
                  <a:cubicBezTo>
                    <a:pt x="666" y="749"/>
                    <a:pt x="673" y="744"/>
                    <a:pt x="677" y="737"/>
                  </a:cubicBezTo>
                  <a:cubicBezTo>
                    <a:pt x="943" y="199"/>
                    <a:pt x="943" y="199"/>
                    <a:pt x="943" y="199"/>
                  </a:cubicBezTo>
                  <a:cubicBezTo>
                    <a:pt x="1025" y="352"/>
                    <a:pt x="1025" y="352"/>
                    <a:pt x="1025" y="352"/>
                  </a:cubicBezTo>
                  <a:cubicBezTo>
                    <a:pt x="1046" y="390"/>
                    <a:pt x="1046" y="390"/>
                    <a:pt x="1046" y="390"/>
                  </a:cubicBezTo>
                  <a:cubicBezTo>
                    <a:pt x="1068" y="431"/>
                    <a:pt x="1068" y="431"/>
                    <a:pt x="1068" y="431"/>
                  </a:cubicBezTo>
                  <a:cubicBezTo>
                    <a:pt x="1234" y="737"/>
                    <a:pt x="1234" y="737"/>
                    <a:pt x="1234" y="737"/>
                  </a:cubicBezTo>
                  <a:cubicBezTo>
                    <a:pt x="1238" y="745"/>
                    <a:pt x="1245" y="749"/>
                    <a:pt x="1253" y="749"/>
                  </a:cubicBezTo>
                  <a:cubicBezTo>
                    <a:pt x="1257" y="749"/>
                    <a:pt x="1260" y="748"/>
                    <a:pt x="1264" y="746"/>
                  </a:cubicBezTo>
                  <a:cubicBezTo>
                    <a:pt x="1274" y="740"/>
                    <a:pt x="1278" y="727"/>
                    <a:pt x="1272" y="716"/>
                  </a:cubicBezTo>
                  <a:close/>
                  <a:moveTo>
                    <a:pt x="644" y="705"/>
                  </a:moveTo>
                  <a:cubicBezTo>
                    <a:pt x="466" y="705"/>
                    <a:pt x="466" y="705"/>
                    <a:pt x="466" y="705"/>
                  </a:cubicBezTo>
                  <a:cubicBezTo>
                    <a:pt x="422" y="705"/>
                    <a:pt x="422" y="705"/>
                    <a:pt x="422" y="705"/>
                  </a:cubicBezTo>
                  <a:cubicBezTo>
                    <a:pt x="376" y="705"/>
                    <a:pt x="376" y="705"/>
                    <a:pt x="376" y="705"/>
                  </a:cubicBezTo>
                  <a:cubicBezTo>
                    <a:pt x="60" y="705"/>
                    <a:pt x="60" y="705"/>
                    <a:pt x="60" y="705"/>
                  </a:cubicBezTo>
                  <a:cubicBezTo>
                    <a:pt x="206" y="425"/>
                    <a:pt x="206" y="425"/>
                    <a:pt x="206" y="425"/>
                  </a:cubicBezTo>
                  <a:cubicBezTo>
                    <a:pt x="227" y="384"/>
                    <a:pt x="227" y="384"/>
                    <a:pt x="227" y="384"/>
                  </a:cubicBezTo>
                  <a:cubicBezTo>
                    <a:pt x="248" y="345"/>
                    <a:pt x="248" y="345"/>
                    <a:pt x="248" y="345"/>
                  </a:cubicBezTo>
                  <a:cubicBezTo>
                    <a:pt x="341" y="168"/>
                    <a:pt x="341" y="168"/>
                    <a:pt x="341" y="168"/>
                  </a:cubicBezTo>
                  <a:cubicBezTo>
                    <a:pt x="909" y="168"/>
                    <a:pt x="909" y="168"/>
                    <a:pt x="909" y="168"/>
                  </a:cubicBezTo>
                  <a:lnTo>
                    <a:pt x="644" y="705"/>
                  </a:lnTo>
                  <a:close/>
                </a:path>
              </a:pathLst>
            </a:custGeom>
            <a:solidFill>
              <a:srgbClr val="004A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p:nvPr/>
          </p:nvSpPr>
          <p:spPr bwMode="auto">
            <a:xfrm>
              <a:off x="6191250" y="2989263"/>
              <a:ext cx="195263" cy="119062"/>
            </a:xfrm>
            <a:custGeom>
              <a:avLst/>
              <a:gdLst>
                <a:gd name="T0" fmla="*/ 265 w 273"/>
                <a:gd name="T1" fmla="*/ 73 h 166"/>
                <a:gd name="T2" fmla="*/ 167 w 273"/>
                <a:gd name="T3" fmla="*/ 0 h 166"/>
                <a:gd name="T4" fmla="*/ 77 w 273"/>
                <a:gd name="T5" fmla="*/ 0 h 166"/>
                <a:gd name="T6" fmla="*/ 22 w 273"/>
                <a:gd name="T7" fmla="*/ 0 h 166"/>
                <a:gd name="T8" fmla="*/ 3 w 273"/>
                <a:gd name="T9" fmla="*/ 10 h 166"/>
                <a:gd name="T10" fmla="*/ 0 w 273"/>
                <a:gd name="T11" fmla="*/ 22 h 166"/>
                <a:gd name="T12" fmla="*/ 22 w 273"/>
                <a:gd name="T13" fmla="*/ 44 h 166"/>
                <a:gd name="T14" fmla="*/ 33 w 273"/>
                <a:gd name="T15" fmla="*/ 44 h 166"/>
                <a:gd name="T16" fmla="*/ 81 w 273"/>
                <a:gd name="T17" fmla="*/ 44 h 166"/>
                <a:gd name="T18" fmla="*/ 167 w 273"/>
                <a:gd name="T19" fmla="*/ 44 h 166"/>
                <a:gd name="T20" fmla="*/ 222 w 273"/>
                <a:gd name="T21" fmla="*/ 82 h 166"/>
                <a:gd name="T22" fmla="*/ 207 w 273"/>
                <a:gd name="T23" fmla="*/ 124 h 166"/>
                <a:gd name="T24" fmla="*/ 195 w 273"/>
                <a:gd name="T25" fmla="*/ 153 h 166"/>
                <a:gd name="T26" fmla="*/ 216 w 273"/>
                <a:gd name="T27" fmla="*/ 166 h 166"/>
                <a:gd name="T28" fmla="*/ 225 w 273"/>
                <a:gd name="T29" fmla="*/ 164 h 166"/>
                <a:gd name="T30" fmla="*/ 265 w 273"/>
                <a:gd name="T31"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166">
                  <a:moveTo>
                    <a:pt x="265" y="73"/>
                  </a:moveTo>
                  <a:cubicBezTo>
                    <a:pt x="258" y="39"/>
                    <a:pt x="228" y="0"/>
                    <a:pt x="167" y="0"/>
                  </a:cubicBezTo>
                  <a:cubicBezTo>
                    <a:pt x="77" y="0"/>
                    <a:pt x="77" y="0"/>
                    <a:pt x="77" y="0"/>
                  </a:cubicBezTo>
                  <a:cubicBezTo>
                    <a:pt x="22" y="0"/>
                    <a:pt x="22" y="0"/>
                    <a:pt x="22" y="0"/>
                  </a:cubicBezTo>
                  <a:cubicBezTo>
                    <a:pt x="14" y="0"/>
                    <a:pt x="7" y="4"/>
                    <a:pt x="3" y="10"/>
                  </a:cubicBezTo>
                  <a:cubicBezTo>
                    <a:pt x="1" y="13"/>
                    <a:pt x="0" y="17"/>
                    <a:pt x="0" y="22"/>
                  </a:cubicBezTo>
                  <a:cubicBezTo>
                    <a:pt x="0" y="34"/>
                    <a:pt x="10" y="44"/>
                    <a:pt x="22" y="44"/>
                  </a:cubicBezTo>
                  <a:cubicBezTo>
                    <a:pt x="33" y="44"/>
                    <a:pt x="33" y="44"/>
                    <a:pt x="33" y="44"/>
                  </a:cubicBezTo>
                  <a:cubicBezTo>
                    <a:pt x="81" y="44"/>
                    <a:pt x="81" y="44"/>
                    <a:pt x="81" y="44"/>
                  </a:cubicBezTo>
                  <a:cubicBezTo>
                    <a:pt x="167" y="44"/>
                    <a:pt x="167" y="44"/>
                    <a:pt x="167" y="44"/>
                  </a:cubicBezTo>
                  <a:cubicBezTo>
                    <a:pt x="209" y="44"/>
                    <a:pt x="219" y="70"/>
                    <a:pt x="222" y="82"/>
                  </a:cubicBezTo>
                  <a:cubicBezTo>
                    <a:pt x="225" y="100"/>
                    <a:pt x="219" y="119"/>
                    <a:pt x="207" y="124"/>
                  </a:cubicBezTo>
                  <a:cubicBezTo>
                    <a:pt x="196" y="129"/>
                    <a:pt x="191" y="142"/>
                    <a:pt x="195" y="153"/>
                  </a:cubicBezTo>
                  <a:cubicBezTo>
                    <a:pt x="199" y="161"/>
                    <a:pt x="207" y="166"/>
                    <a:pt x="216" y="166"/>
                  </a:cubicBezTo>
                  <a:cubicBezTo>
                    <a:pt x="219" y="166"/>
                    <a:pt x="222" y="166"/>
                    <a:pt x="225" y="164"/>
                  </a:cubicBezTo>
                  <a:cubicBezTo>
                    <a:pt x="256" y="150"/>
                    <a:pt x="273" y="112"/>
                    <a:pt x="265" y="73"/>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6"/>
            <p:cNvSpPr/>
            <p:nvPr/>
          </p:nvSpPr>
          <p:spPr bwMode="auto">
            <a:xfrm>
              <a:off x="4723607" y="3241675"/>
              <a:ext cx="619125" cy="622300"/>
            </a:xfrm>
            <a:custGeom>
              <a:avLst/>
              <a:gdLst>
                <a:gd name="T0" fmla="*/ 436 w 866"/>
                <a:gd name="T1" fmla="*/ 827 h 871"/>
                <a:gd name="T2" fmla="*/ 44 w 866"/>
                <a:gd name="T3" fmla="*/ 436 h 871"/>
                <a:gd name="T4" fmla="*/ 436 w 866"/>
                <a:gd name="T5" fmla="*/ 44 h 871"/>
                <a:gd name="T6" fmla="*/ 552 w 866"/>
                <a:gd name="T7" fmla="*/ 62 h 871"/>
                <a:gd name="T8" fmla="*/ 572 w 866"/>
                <a:gd name="T9" fmla="*/ 22 h 871"/>
                <a:gd name="T10" fmla="*/ 436 w 866"/>
                <a:gd name="T11" fmla="*/ 0 h 871"/>
                <a:gd name="T12" fmla="*/ 0 w 866"/>
                <a:gd name="T13" fmla="*/ 436 h 871"/>
                <a:gd name="T14" fmla="*/ 436 w 866"/>
                <a:gd name="T15" fmla="*/ 871 h 871"/>
                <a:gd name="T16" fmla="*/ 866 w 866"/>
                <a:gd name="T17" fmla="*/ 506 h 871"/>
                <a:gd name="T18" fmla="*/ 821 w 866"/>
                <a:gd name="T19" fmla="*/ 506 h 871"/>
                <a:gd name="T20" fmla="*/ 436 w 866"/>
                <a:gd name="T21" fmla="*/ 82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5" h="871">
                  <a:moveTo>
                    <a:pt x="436" y="827"/>
                  </a:moveTo>
                  <a:cubicBezTo>
                    <a:pt x="220" y="827"/>
                    <a:pt x="44" y="652"/>
                    <a:pt x="44" y="436"/>
                  </a:cubicBezTo>
                  <a:cubicBezTo>
                    <a:pt x="44" y="220"/>
                    <a:pt x="220" y="44"/>
                    <a:pt x="436" y="44"/>
                  </a:cubicBezTo>
                  <a:cubicBezTo>
                    <a:pt x="476" y="44"/>
                    <a:pt x="515" y="50"/>
                    <a:pt x="552" y="62"/>
                  </a:cubicBezTo>
                  <a:cubicBezTo>
                    <a:pt x="572" y="22"/>
                    <a:pt x="572" y="22"/>
                    <a:pt x="572" y="22"/>
                  </a:cubicBezTo>
                  <a:cubicBezTo>
                    <a:pt x="530" y="8"/>
                    <a:pt x="484" y="0"/>
                    <a:pt x="436" y="0"/>
                  </a:cubicBezTo>
                  <a:cubicBezTo>
                    <a:pt x="195" y="0"/>
                    <a:pt x="0" y="195"/>
                    <a:pt x="0" y="436"/>
                  </a:cubicBezTo>
                  <a:cubicBezTo>
                    <a:pt x="0" y="676"/>
                    <a:pt x="195" y="871"/>
                    <a:pt x="436" y="871"/>
                  </a:cubicBezTo>
                  <a:cubicBezTo>
                    <a:pt x="653" y="871"/>
                    <a:pt x="832" y="713"/>
                    <a:pt x="866" y="506"/>
                  </a:cubicBezTo>
                  <a:cubicBezTo>
                    <a:pt x="821" y="506"/>
                    <a:pt x="821" y="506"/>
                    <a:pt x="821" y="506"/>
                  </a:cubicBezTo>
                  <a:cubicBezTo>
                    <a:pt x="788" y="689"/>
                    <a:pt x="628" y="827"/>
                    <a:pt x="436" y="827"/>
                  </a:cubicBezTo>
                  <a:close/>
                </a:path>
              </a:pathLst>
            </a:custGeom>
            <a:solidFill>
              <a:srgbClr val="004A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7"/>
            <p:cNvSpPr/>
            <p:nvPr/>
          </p:nvSpPr>
          <p:spPr bwMode="auto">
            <a:xfrm>
              <a:off x="5201444" y="3300413"/>
              <a:ext cx="141288" cy="207962"/>
            </a:xfrm>
            <a:custGeom>
              <a:avLst/>
              <a:gdLst>
                <a:gd name="T0" fmla="*/ 154 w 198"/>
                <a:gd name="T1" fmla="*/ 292 h 292"/>
                <a:gd name="T2" fmla="*/ 198 w 198"/>
                <a:gd name="T3" fmla="*/ 292 h 292"/>
                <a:gd name="T4" fmla="*/ 21 w 198"/>
                <a:gd name="T5" fmla="*/ 0 h 292"/>
                <a:gd name="T6" fmla="*/ 0 w 198"/>
                <a:gd name="T7" fmla="*/ 40 h 292"/>
                <a:gd name="T8" fmla="*/ 154 w 198"/>
                <a:gd name="T9" fmla="*/ 292 h 292"/>
              </a:gdLst>
              <a:ahLst/>
              <a:cxnLst>
                <a:cxn ang="0">
                  <a:pos x="T0" y="T1"/>
                </a:cxn>
                <a:cxn ang="0">
                  <a:pos x="T2" y="T3"/>
                </a:cxn>
                <a:cxn ang="0">
                  <a:pos x="T4" y="T5"/>
                </a:cxn>
                <a:cxn ang="0">
                  <a:pos x="T6" y="T7"/>
                </a:cxn>
                <a:cxn ang="0">
                  <a:pos x="T8" y="T9"/>
                </a:cxn>
              </a:cxnLst>
              <a:rect l="0" t="0" r="r" b="b"/>
              <a:pathLst>
                <a:path w="198" h="292">
                  <a:moveTo>
                    <a:pt x="154" y="292"/>
                  </a:moveTo>
                  <a:cubicBezTo>
                    <a:pt x="198" y="292"/>
                    <a:pt x="198" y="292"/>
                    <a:pt x="198" y="292"/>
                  </a:cubicBezTo>
                  <a:cubicBezTo>
                    <a:pt x="181" y="172"/>
                    <a:pt x="115" y="68"/>
                    <a:pt x="21" y="0"/>
                  </a:cubicBezTo>
                  <a:cubicBezTo>
                    <a:pt x="0" y="40"/>
                    <a:pt x="0" y="40"/>
                    <a:pt x="0" y="40"/>
                  </a:cubicBezTo>
                  <a:cubicBezTo>
                    <a:pt x="81" y="99"/>
                    <a:pt x="137" y="189"/>
                    <a:pt x="154" y="292"/>
                  </a:cubicBezTo>
                  <a:close/>
                </a:path>
              </a:pathLst>
            </a:custGeom>
            <a:solidFill>
              <a:srgbClr val="004A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p:cNvSpPr/>
            <p:nvPr/>
          </p:nvSpPr>
          <p:spPr bwMode="auto">
            <a:xfrm>
              <a:off x="5107782" y="3357563"/>
              <a:ext cx="171450" cy="150812"/>
            </a:xfrm>
            <a:custGeom>
              <a:avLst/>
              <a:gdLst>
                <a:gd name="T0" fmla="*/ 111 w 239"/>
                <a:gd name="T1" fmla="*/ 0 h 211"/>
                <a:gd name="T2" fmla="*/ 0 w 239"/>
                <a:gd name="T3" fmla="*/ 211 h 211"/>
                <a:gd name="T4" fmla="*/ 239 w 239"/>
                <a:gd name="T5" fmla="*/ 211 h 211"/>
                <a:gd name="T6" fmla="*/ 111 w 239"/>
                <a:gd name="T7" fmla="*/ 0 h 211"/>
              </a:gdLst>
              <a:ahLst/>
              <a:cxnLst>
                <a:cxn ang="0">
                  <a:pos x="T0" y="T1"/>
                </a:cxn>
                <a:cxn ang="0">
                  <a:pos x="T2" y="T3"/>
                </a:cxn>
                <a:cxn ang="0">
                  <a:pos x="T4" y="T5"/>
                </a:cxn>
                <a:cxn ang="0">
                  <a:pos x="T6" y="T7"/>
                </a:cxn>
              </a:cxnLst>
              <a:rect l="0" t="0" r="r" b="b"/>
              <a:pathLst>
                <a:path w="239" h="211">
                  <a:moveTo>
                    <a:pt x="111" y="0"/>
                  </a:moveTo>
                  <a:cubicBezTo>
                    <a:pt x="0" y="211"/>
                    <a:pt x="0" y="211"/>
                    <a:pt x="0" y="211"/>
                  </a:cubicBezTo>
                  <a:cubicBezTo>
                    <a:pt x="239" y="211"/>
                    <a:pt x="239" y="211"/>
                    <a:pt x="239" y="211"/>
                  </a:cubicBezTo>
                  <a:cubicBezTo>
                    <a:pt x="223" y="126"/>
                    <a:pt x="176" y="51"/>
                    <a:pt x="111" y="0"/>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p:cNvSpPr/>
            <p:nvPr/>
          </p:nvSpPr>
          <p:spPr bwMode="auto">
            <a:xfrm>
              <a:off x="4788694" y="3305175"/>
              <a:ext cx="488950" cy="493712"/>
            </a:xfrm>
            <a:custGeom>
              <a:avLst/>
              <a:gdLst>
                <a:gd name="T0" fmla="*/ 281 w 683"/>
                <a:gd name="T1" fmla="*/ 384 h 691"/>
                <a:gd name="T2" fmla="*/ 279 w 683"/>
                <a:gd name="T3" fmla="*/ 319 h 691"/>
                <a:gd name="T4" fmla="*/ 439 w 683"/>
                <a:gd name="T5" fmla="*/ 14 h 691"/>
                <a:gd name="T6" fmla="*/ 345 w 683"/>
                <a:gd name="T7" fmla="*/ 0 h 691"/>
                <a:gd name="T8" fmla="*/ 0 w 683"/>
                <a:gd name="T9" fmla="*/ 346 h 691"/>
                <a:gd name="T10" fmla="*/ 345 w 683"/>
                <a:gd name="T11" fmla="*/ 691 h 691"/>
                <a:gd name="T12" fmla="*/ 683 w 683"/>
                <a:gd name="T13" fmla="*/ 416 h 691"/>
                <a:gd name="T14" fmla="*/ 337 w 683"/>
                <a:gd name="T15" fmla="*/ 416 h 691"/>
                <a:gd name="T16" fmla="*/ 281 w 683"/>
                <a:gd name="T17" fmla="*/ 38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3" h="691">
                  <a:moveTo>
                    <a:pt x="281" y="384"/>
                  </a:moveTo>
                  <a:cubicBezTo>
                    <a:pt x="269" y="364"/>
                    <a:pt x="268" y="340"/>
                    <a:pt x="279" y="319"/>
                  </a:cubicBezTo>
                  <a:cubicBezTo>
                    <a:pt x="439" y="14"/>
                    <a:pt x="439" y="14"/>
                    <a:pt x="439" y="14"/>
                  </a:cubicBezTo>
                  <a:cubicBezTo>
                    <a:pt x="409" y="5"/>
                    <a:pt x="377" y="0"/>
                    <a:pt x="345" y="0"/>
                  </a:cubicBezTo>
                  <a:cubicBezTo>
                    <a:pt x="154" y="0"/>
                    <a:pt x="0" y="155"/>
                    <a:pt x="0" y="346"/>
                  </a:cubicBezTo>
                  <a:cubicBezTo>
                    <a:pt x="0" y="537"/>
                    <a:pt x="154" y="691"/>
                    <a:pt x="345" y="691"/>
                  </a:cubicBezTo>
                  <a:cubicBezTo>
                    <a:pt x="512" y="691"/>
                    <a:pt x="651" y="573"/>
                    <a:pt x="683" y="416"/>
                  </a:cubicBezTo>
                  <a:cubicBezTo>
                    <a:pt x="337" y="416"/>
                    <a:pt x="337" y="416"/>
                    <a:pt x="337" y="416"/>
                  </a:cubicBezTo>
                  <a:cubicBezTo>
                    <a:pt x="314" y="416"/>
                    <a:pt x="293" y="404"/>
                    <a:pt x="281" y="384"/>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noEditPoints="1"/>
            </p:cNvSpPr>
            <p:nvPr/>
          </p:nvSpPr>
          <p:spPr bwMode="auto">
            <a:xfrm>
              <a:off x="5014119" y="3036888"/>
              <a:ext cx="912813" cy="534987"/>
            </a:xfrm>
            <a:custGeom>
              <a:avLst/>
              <a:gdLst>
                <a:gd name="T0" fmla="*/ 1272 w 1278"/>
                <a:gd name="T1" fmla="*/ 716 h 749"/>
                <a:gd name="T2" fmla="*/ 1107 w 1278"/>
                <a:gd name="T3" fmla="*/ 410 h 749"/>
                <a:gd name="T4" fmla="*/ 1085 w 1278"/>
                <a:gd name="T5" fmla="*/ 369 h 749"/>
                <a:gd name="T6" fmla="*/ 1064 w 1278"/>
                <a:gd name="T7" fmla="*/ 330 h 749"/>
                <a:gd name="T8" fmla="*/ 967 w 1278"/>
                <a:gd name="T9" fmla="*/ 150 h 749"/>
                <a:gd name="T10" fmla="*/ 1031 w 1278"/>
                <a:gd name="T11" fmla="*/ 21 h 749"/>
                <a:gd name="T12" fmla="*/ 992 w 1278"/>
                <a:gd name="T13" fmla="*/ 0 h 749"/>
                <a:gd name="T14" fmla="*/ 931 w 1278"/>
                <a:gd name="T15" fmla="*/ 124 h 749"/>
                <a:gd name="T16" fmla="*/ 341 w 1278"/>
                <a:gd name="T17" fmla="*/ 124 h 749"/>
                <a:gd name="T18" fmla="*/ 320 w 1278"/>
                <a:gd name="T19" fmla="*/ 81 h 749"/>
                <a:gd name="T20" fmla="*/ 311 w 1278"/>
                <a:gd name="T21" fmla="*/ 63 h 749"/>
                <a:gd name="T22" fmla="*/ 263 w 1278"/>
                <a:gd name="T23" fmla="*/ 65 h 749"/>
                <a:gd name="T24" fmla="*/ 280 w 1278"/>
                <a:gd name="T25" fmla="*/ 100 h 749"/>
                <a:gd name="T26" fmla="*/ 303 w 1278"/>
                <a:gd name="T27" fmla="*/ 146 h 749"/>
                <a:gd name="T28" fmla="*/ 209 w 1278"/>
                <a:gd name="T29" fmla="*/ 325 h 749"/>
                <a:gd name="T30" fmla="*/ 188 w 1278"/>
                <a:gd name="T31" fmla="*/ 364 h 749"/>
                <a:gd name="T32" fmla="*/ 167 w 1278"/>
                <a:gd name="T33" fmla="*/ 405 h 749"/>
                <a:gd name="T34" fmla="*/ 4 w 1278"/>
                <a:gd name="T35" fmla="*/ 717 h 749"/>
                <a:gd name="T36" fmla="*/ 5 w 1278"/>
                <a:gd name="T37" fmla="*/ 738 h 749"/>
                <a:gd name="T38" fmla="*/ 23 w 1278"/>
                <a:gd name="T39" fmla="*/ 749 h 749"/>
                <a:gd name="T40" fmla="*/ 375 w 1278"/>
                <a:gd name="T41" fmla="*/ 749 h 749"/>
                <a:gd name="T42" fmla="*/ 422 w 1278"/>
                <a:gd name="T43" fmla="*/ 749 h 749"/>
                <a:gd name="T44" fmla="*/ 466 w 1278"/>
                <a:gd name="T45" fmla="*/ 749 h 749"/>
                <a:gd name="T46" fmla="*/ 657 w 1278"/>
                <a:gd name="T47" fmla="*/ 749 h 749"/>
                <a:gd name="T48" fmla="*/ 677 w 1278"/>
                <a:gd name="T49" fmla="*/ 737 h 749"/>
                <a:gd name="T50" fmla="*/ 943 w 1278"/>
                <a:gd name="T51" fmla="*/ 199 h 749"/>
                <a:gd name="T52" fmla="*/ 1025 w 1278"/>
                <a:gd name="T53" fmla="*/ 352 h 749"/>
                <a:gd name="T54" fmla="*/ 1046 w 1278"/>
                <a:gd name="T55" fmla="*/ 390 h 749"/>
                <a:gd name="T56" fmla="*/ 1068 w 1278"/>
                <a:gd name="T57" fmla="*/ 431 h 749"/>
                <a:gd name="T58" fmla="*/ 1234 w 1278"/>
                <a:gd name="T59" fmla="*/ 737 h 749"/>
                <a:gd name="T60" fmla="*/ 1253 w 1278"/>
                <a:gd name="T61" fmla="*/ 749 h 749"/>
                <a:gd name="T62" fmla="*/ 1264 w 1278"/>
                <a:gd name="T63" fmla="*/ 746 h 749"/>
                <a:gd name="T64" fmla="*/ 1272 w 1278"/>
                <a:gd name="T65" fmla="*/ 716 h 749"/>
                <a:gd name="T66" fmla="*/ 644 w 1278"/>
                <a:gd name="T67" fmla="*/ 705 h 749"/>
                <a:gd name="T68" fmla="*/ 466 w 1278"/>
                <a:gd name="T69" fmla="*/ 705 h 749"/>
                <a:gd name="T70" fmla="*/ 422 w 1278"/>
                <a:gd name="T71" fmla="*/ 705 h 749"/>
                <a:gd name="T72" fmla="*/ 376 w 1278"/>
                <a:gd name="T73" fmla="*/ 705 h 749"/>
                <a:gd name="T74" fmla="*/ 60 w 1278"/>
                <a:gd name="T75" fmla="*/ 705 h 749"/>
                <a:gd name="T76" fmla="*/ 206 w 1278"/>
                <a:gd name="T77" fmla="*/ 425 h 749"/>
                <a:gd name="T78" fmla="*/ 227 w 1278"/>
                <a:gd name="T79" fmla="*/ 384 h 749"/>
                <a:gd name="T80" fmla="*/ 248 w 1278"/>
                <a:gd name="T81" fmla="*/ 345 h 749"/>
                <a:gd name="T82" fmla="*/ 341 w 1278"/>
                <a:gd name="T83" fmla="*/ 168 h 749"/>
                <a:gd name="T84" fmla="*/ 909 w 1278"/>
                <a:gd name="T85" fmla="*/ 168 h 749"/>
                <a:gd name="T86" fmla="*/ 644 w 1278"/>
                <a:gd name="T87" fmla="*/ 705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8" h="749">
                  <a:moveTo>
                    <a:pt x="1272" y="716"/>
                  </a:moveTo>
                  <a:cubicBezTo>
                    <a:pt x="1107" y="410"/>
                    <a:pt x="1107" y="410"/>
                    <a:pt x="1107" y="410"/>
                  </a:cubicBezTo>
                  <a:cubicBezTo>
                    <a:pt x="1085" y="369"/>
                    <a:pt x="1085" y="369"/>
                    <a:pt x="1085" y="369"/>
                  </a:cubicBezTo>
                  <a:cubicBezTo>
                    <a:pt x="1064" y="330"/>
                    <a:pt x="1064" y="330"/>
                    <a:pt x="1064" y="330"/>
                  </a:cubicBezTo>
                  <a:cubicBezTo>
                    <a:pt x="967" y="150"/>
                    <a:pt x="967" y="150"/>
                    <a:pt x="967" y="150"/>
                  </a:cubicBezTo>
                  <a:cubicBezTo>
                    <a:pt x="1031" y="21"/>
                    <a:pt x="1031" y="21"/>
                    <a:pt x="1031" y="21"/>
                  </a:cubicBezTo>
                  <a:cubicBezTo>
                    <a:pt x="1015" y="18"/>
                    <a:pt x="1002" y="11"/>
                    <a:pt x="992" y="0"/>
                  </a:cubicBezTo>
                  <a:cubicBezTo>
                    <a:pt x="931" y="124"/>
                    <a:pt x="931" y="124"/>
                    <a:pt x="931" y="124"/>
                  </a:cubicBezTo>
                  <a:cubicBezTo>
                    <a:pt x="341" y="124"/>
                    <a:pt x="341" y="124"/>
                    <a:pt x="341" y="124"/>
                  </a:cubicBezTo>
                  <a:cubicBezTo>
                    <a:pt x="320" y="81"/>
                    <a:pt x="320" y="81"/>
                    <a:pt x="320" y="81"/>
                  </a:cubicBezTo>
                  <a:cubicBezTo>
                    <a:pt x="311" y="63"/>
                    <a:pt x="311" y="63"/>
                    <a:pt x="311" y="63"/>
                  </a:cubicBezTo>
                  <a:cubicBezTo>
                    <a:pt x="295" y="64"/>
                    <a:pt x="279" y="65"/>
                    <a:pt x="263" y="65"/>
                  </a:cubicBezTo>
                  <a:cubicBezTo>
                    <a:pt x="280" y="100"/>
                    <a:pt x="280" y="100"/>
                    <a:pt x="280" y="100"/>
                  </a:cubicBezTo>
                  <a:cubicBezTo>
                    <a:pt x="303" y="146"/>
                    <a:pt x="303" y="146"/>
                    <a:pt x="303" y="146"/>
                  </a:cubicBezTo>
                  <a:cubicBezTo>
                    <a:pt x="209" y="325"/>
                    <a:pt x="209" y="325"/>
                    <a:pt x="209" y="325"/>
                  </a:cubicBezTo>
                  <a:cubicBezTo>
                    <a:pt x="188" y="364"/>
                    <a:pt x="188" y="364"/>
                    <a:pt x="188" y="364"/>
                  </a:cubicBezTo>
                  <a:cubicBezTo>
                    <a:pt x="167" y="405"/>
                    <a:pt x="167" y="405"/>
                    <a:pt x="167" y="405"/>
                  </a:cubicBezTo>
                  <a:cubicBezTo>
                    <a:pt x="4" y="717"/>
                    <a:pt x="4" y="717"/>
                    <a:pt x="4" y="717"/>
                  </a:cubicBezTo>
                  <a:cubicBezTo>
                    <a:pt x="0" y="724"/>
                    <a:pt x="1" y="732"/>
                    <a:pt x="5" y="738"/>
                  </a:cubicBezTo>
                  <a:cubicBezTo>
                    <a:pt x="8" y="745"/>
                    <a:pt x="16" y="749"/>
                    <a:pt x="23" y="749"/>
                  </a:cubicBezTo>
                  <a:cubicBezTo>
                    <a:pt x="375" y="749"/>
                    <a:pt x="375" y="749"/>
                    <a:pt x="375" y="749"/>
                  </a:cubicBezTo>
                  <a:cubicBezTo>
                    <a:pt x="422" y="749"/>
                    <a:pt x="422" y="749"/>
                    <a:pt x="422" y="749"/>
                  </a:cubicBezTo>
                  <a:cubicBezTo>
                    <a:pt x="466" y="749"/>
                    <a:pt x="466" y="749"/>
                    <a:pt x="466" y="749"/>
                  </a:cubicBezTo>
                  <a:cubicBezTo>
                    <a:pt x="657" y="749"/>
                    <a:pt x="657" y="749"/>
                    <a:pt x="657" y="749"/>
                  </a:cubicBezTo>
                  <a:cubicBezTo>
                    <a:pt x="666" y="749"/>
                    <a:pt x="673" y="744"/>
                    <a:pt x="677" y="737"/>
                  </a:cubicBezTo>
                  <a:cubicBezTo>
                    <a:pt x="943" y="199"/>
                    <a:pt x="943" y="199"/>
                    <a:pt x="943" y="199"/>
                  </a:cubicBezTo>
                  <a:cubicBezTo>
                    <a:pt x="1025" y="352"/>
                    <a:pt x="1025" y="352"/>
                    <a:pt x="1025" y="352"/>
                  </a:cubicBezTo>
                  <a:cubicBezTo>
                    <a:pt x="1046" y="390"/>
                    <a:pt x="1046" y="390"/>
                    <a:pt x="1046" y="390"/>
                  </a:cubicBezTo>
                  <a:cubicBezTo>
                    <a:pt x="1068" y="431"/>
                    <a:pt x="1068" y="431"/>
                    <a:pt x="1068" y="431"/>
                  </a:cubicBezTo>
                  <a:cubicBezTo>
                    <a:pt x="1234" y="737"/>
                    <a:pt x="1234" y="737"/>
                    <a:pt x="1234" y="737"/>
                  </a:cubicBezTo>
                  <a:cubicBezTo>
                    <a:pt x="1238" y="745"/>
                    <a:pt x="1245" y="749"/>
                    <a:pt x="1253" y="749"/>
                  </a:cubicBezTo>
                  <a:cubicBezTo>
                    <a:pt x="1257" y="749"/>
                    <a:pt x="1260" y="748"/>
                    <a:pt x="1264" y="746"/>
                  </a:cubicBezTo>
                  <a:cubicBezTo>
                    <a:pt x="1274" y="740"/>
                    <a:pt x="1278" y="727"/>
                    <a:pt x="1272" y="716"/>
                  </a:cubicBezTo>
                  <a:close/>
                  <a:moveTo>
                    <a:pt x="644" y="705"/>
                  </a:moveTo>
                  <a:cubicBezTo>
                    <a:pt x="466" y="705"/>
                    <a:pt x="466" y="705"/>
                    <a:pt x="466" y="705"/>
                  </a:cubicBezTo>
                  <a:cubicBezTo>
                    <a:pt x="422" y="705"/>
                    <a:pt x="422" y="705"/>
                    <a:pt x="422" y="705"/>
                  </a:cubicBezTo>
                  <a:cubicBezTo>
                    <a:pt x="376" y="705"/>
                    <a:pt x="376" y="705"/>
                    <a:pt x="376" y="705"/>
                  </a:cubicBezTo>
                  <a:cubicBezTo>
                    <a:pt x="60" y="705"/>
                    <a:pt x="60" y="705"/>
                    <a:pt x="60" y="705"/>
                  </a:cubicBezTo>
                  <a:cubicBezTo>
                    <a:pt x="206" y="425"/>
                    <a:pt x="206" y="425"/>
                    <a:pt x="206" y="425"/>
                  </a:cubicBezTo>
                  <a:cubicBezTo>
                    <a:pt x="227" y="384"/>
                    <a:pt x="227" y="384"/>
                    <a:pt x="227" y="384"/>
                  </a:cubicBezTo>
                  <a:cubicBezTo>
                    <a:pt x="248" y="345"/>
                    <a:pt x="248" y="345"/>
                    <a:pt x="248" y="345"/>
                  </a:cubicBezTo>
                  <a:cubicBezTo>
                    <a:pt x="341" y="168"/>
                    <a:pt x="341" y="168"/>
                    <a:pt x="341" y="168"/>
                  </a:cubicBezTo>
                  <a:cubicBezTo>
                    <a:pt x="909" y="168"/>
                    <a:pt x="909" y="168"/>
                    <a:pt x="909" y="168"/>
                  </a:cubicBezTo>
                  <a:lnTo>
                    <a:pt x="644" y="705"/>
                  </a:lnTo>
                  <a:close/>
                </a:path>
              </a:pathLst>
            </a:custGeom>
            <a:solidFill>
              <a:srgbClr val="004A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p:nvPr/>
          </p:nvSpPr>
          <p:spPr bwMode="auto">
            <a:xfrm>
              <a:off x="5080794" y="2989263"/>
              <a:ext cx="257175" cy="63500"/>
            </a:xfrm>
            <a:custGeom>
              <a:avLst/>
              <a:gdLst>
                <a:gd name="T0" fmla="*/ 359 w 359"/>
                <a:gd name="T1" fmla="*/ 42 h 89"/>
                <a:gd name="T2" fmla="*/ 359 w 359"/>
                <a:gd name="T3" fmla="*/ 15 h 89"/>
                <a:gd name="T4" fmla="*/ 297 w 359"/>
                <a:gd name="T5" fmla="*/ 7 h 89"/>
                <a:gd name="T6" fmla="*/ 63 w 359"/>
                <a:gd name="T7" fmla="*/ 0 h 89"/>
                <a:gd name="T8" fmla="*/ 60 w 359"/>
                <a:gd name="T9" fmla="*/ 0 h 89"/>
                <a:gd name="T10" fmla="*/ 0 w 359"/>
                <a:gd name="T11" fmla="*/ 42 h 89"/>
                <a:gd name="T12" fmla="*/ 63 w 359"/>
                <a:gd name="T13" fmla="*/ 88 h 89"/>
                <a:gd name="T14" fmla="*/ 96 w 359"/>
                <a:gd name="T15" fmla="*/ 89 h 89"/>
                <a:gd name="T16" fmla="*/ 359 w 359"/>
                <a:gd name="T17"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89">
                  <a:moveTo>
                    <a:pt x="359" y="42"/>
                  </a:moveTo>
                  <a:cubicBezTo>
                    <a:pt x="359" y="15"/>
                    <a:pt x="359" y="15"/>
                    <a:pt x="359" y="15"/>
                  </a:cubicBezTo>
                  <a:cubicBezTo>
                    <a:pt x="359" y="12"/>
                    <a:pt x="331" y="8"/>
                    <a:pt x="297" y="7"/>
                  </a:cubicBezTo>
                  <a:cubicBezTo>
                    <a:pt x="63" y="0"/>
                    <a:pt x="63" y="0"/>
                    <a:pt x="63" y="0"/>
                  </a:cubicBezTo>
                  <a:cubicBezTo>
                    <a:pt x="62" y="0"/>
                    <a:pt x="61" y="0"/>
                    <a:pt x="60" y="0"/>
                  </a:cubicBezTo>
                  <a:cubicBezTo>
                    <a:pt x="27" y="0"/>
                    <a:pt x="0" y="18"/>
                    <a:pt x="0" y="42"/>
                  </a:cubicBezTo>
                  <a:cubicBezTo>
                    <a:pt x="0" y="67"/>
                    <a:pt x="28" y="87"/>
                    <a:pt x="63" y="88"/>
                  </a:cubicBezTo>
                  <a:cubicBezTo>
                    <a:pt x="63" y="88"/>
                    <a:pt x="76" y="89"/>
                    <a:pt x="96" y="89"/>
                  </a:cubicBezTo>
                  <a:cubicBezTo>
                    <a:pt x="174" y="89"/>
                    <a:pt x="359" y="84"/>
                    <a:pt x="359" y="42"/>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04"/>
            <p:cNvSpPr/>
            <p:nvPr/>
          </p:nvSpPr>
          <p:spPr>
            <a:xfrm>
              <a:off x="5587207" y="3034508"/>
              <a:ext cx="180181" cy="45719"/>
            </a:xfrm>
            <a:prstGeom prst="rect">
              <a:avLst/>
            </a:prstGeom>
            <a:solidFill>
              <a:srgbClr val="FFFFFF"/>
            </a:solidFill>
            <a:ln w="952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sp>
          <p:nvSpPr>
            <p:cNvPr id="23" name="Freeform 12"/>
            <p:cNvSpPr/>
            <p:nvPr/>
          </p:nvSpPr>
          <p:spPr bwMode="auto">
            <a:xfrm>
              <a:off x="5530850" y="2989263"/>
              <a:ext cx="257175" cy="63500"/>
            </a:xfrm>
            <a:custGeom>
              <a:avLst/>
              <a:gdLst>
                <a:gd name="T0" fmla="*/ 359 w 359"/>
                <a:gd name="T1" fmla="*/ 42 h 89"/>
                <a:gd name="T2" fmla="*/ 359 w 359"/>
                <a:gd name="T3" fmla="*/ 15 h 89"/>
                <a:gd name="T4" fmla="*/ 297 w 359"/>
                <a:gd name="T5" fmla="*/ 7 h 89"/>
                <a:gd name="T6" fmla="*/ 63 w 359"/>
                <a:gd name="T7" fmla="*/ 0 h 89"/>
                <a:gd name="T8" fmla="*/ 60 w 359"/>
                <a:gd name="T9" fmla="*/ 0 h 89"/>
                <a:gd name="T10" fmla="*/ 0 w 359"/>
                <a:gd name="T11" fmla="*/ 42 h 89"/>
                <a:gd name="T12" fmla="*/ 63 w 359"/>
                <a:gd name="T13" fmla="*/ 88 h 89"/>
                <a:gd name="T14" fmla="*/ 96 w 359"/>
                <a:gd name="T15" fmla="*/ 89 h 89"/>
                <a:gd name="T16" fmla="*/ 359 w 359"/>
                <a:gd name="T17"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89">
                  <a:moveTo>
                    <a:pt x="359" y="42"/>
                  </a:moveTo>
                  <a:cubicBezTo>
                    <a:pt x="359" y="15"/>
                    <a:pt x="359" y="15"/>
                    <a:pt x="359" y="15"/>
                  </a:cubicBezTo>
                  <a:cubicBezTo>
                    <a:pt x="359" y="12"/>
                    <a:pt x="331" y="8"/>
                    <a:pt x="297" y="7"/>
                  </a:cubicBezTo>
                  <a:cubicBezTo>
                    <a:pt x="63" y="0"/>
                    <a:pt x="63" y="0"/>
                    <a:pt x="63" y="0"/>
                  </a:cubicBezTo>
                  <a:cubicBezTo>
                    <a:pt x="62" y="0"/>
                    <a:pt x="61" y="0"/>
                    <a:pt x="60" y="0"/>
                  </a:cubicBezTo>
                  <a:cubicBezTo>
                    <a:pt x="27" y="0"/>
                    <a:pt x="0" y="18"/>
                    <a:pt x="0" y="42"/>
                  </a:cubicBezTo>
                  <a:cubicBezTo>
                    <a:pt x="0" y="67"/>
                    <a:pt x="28" y="87"/>
                    <a:pt x="63" y="88"/>
                  </a:cubicBezTo>
                  <a:cubicBezTo>
                    <a:pt x="63" y="88"/>
                    <a:pt x="76" y="89"/>
                    <a:pt x="96" y="89"/>
                  </a:cubicBezTo>
                  <a:cubicBezTo>
                    <a:pt x="174" y="89"/>
                    <a:pt x="359" y="84"/>
                    <a:pt x="359" y="42"/>
                  </a:cubicBezTo>
                  <a:close/>
                </a:path>
              </a:pathLst>
            </a:custGeom>
            <a:solidFill>
              <a:srgbClr val="009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bcgIcons_Target">
            <a:extLst>
              <a:ext uri="{FF2B5EF4-FFF2-40B4-BE49-F238E27FC236}">
                <a16:creationId xmlns:a16="http://schemas.microsoft.com/office/drawing/2014/main" id="{02916922-81B1-4399-BF36-3FC0C6969C4A}"/>
              </a:ext>
            </a:extLst>
          </p:cNvPr>
          <p:cNvGrpSpPr>
            <a:grpSpLocks noChangeAspect="1"/>
          </p:cNvGrpSpPr>
          <p:nvPr/>
        </p:nvGrpSpPr>
        <p:grpSpPr>
          <a:xfrm>
            <a:off x="5741052" y="4720304"/>
            <a:ext cx="1053364" cy="1054340"/>
            <a:chOff x="1682" y="0"/>
            <a:chExt cx="4316" cy="4320"/>
          </a:xfrm>
        </p:grpSpPr>
        <p:sp>
          <p:nvSpPr>
            <p:cNvPr id="25" name="AutoShape 23">
              <a:extLst>
                <a:ext uri="{FF2B5EF4-FFF2-40B4-BE49-F238E27FC236}">
                  <a16:creationId xmlns:a16="http://schemas.microsoft.com/office/drawing/2014/main" id="{89F4D31F-87B6-4E69-917E-65E2F97982B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5">
              <a:extLst>
                <a:ext uri="{FF2B5EF4-FFF2-40B4-BE49-F238E27FC236}">
                  <a16:creationId xmlns:a16="http://schemas.microsoft.com/office/drawing/2014/main" id="{FA0FD38E-7CA9-4ECE-9013-798D4E40C551}"/>
                </a:ext>
              </a:extLst>
            </p:cNvPr>
            <p:cNvSpPr>
              <a:spLocks noEditPoints="1"/>
            </p:cNvSpPr>
            <p:nvPr/>
          </p:nvSpPr>
          <p:spPr bwMode="auto">
            <a:xfrm>
              <a:off x="3782" y="838"/>
              <a:ext cx="1832" cy="1367"/>
            </a:xfrm>
            <a:custGeom>
              <a:avLst/>
              <a:gdLst>
                <a:gd name="T0" fmla="*/ 25 w 978"/>
                <a:gd name="T1" fmla="*/ 729 h 729"/>
                <a:gd name="T2" fmla="*/ 7 w 978"/>
                <a:gd name="T3" fmla="*/ 719 h 729"/>
                <a:gd name="T4" fmla="*/ 13 w 978"/>
                <a:gd name="T5" fmla="*/ 689 h 729"/>
                <a:gd name="T6" fmla="*/ 888 w 978"/>
                <a:gd name="T7" fmla="*/ 86 h 729"/>
                <a:gd name="T8" fmla="*/ 919 w 978"/>
                <a:gd name="T9" fmla="*/ 91 h 729"/>
                <a:gd name="T10" fmla="*/ 913 w 978"/>
                <a:gd name="T11" fmla="*/ 122 h 729"/>
                <a:gd name="T12" fmla="*/ 38 w 978"/>
                <a:gd name="T13" fmla="*/ 725 h 729"/>
                <a:gd name="T14" fmla="*/ 25 w 978"/>
                <a:gd name="T15" fmla="*/ 729 h 729"/>
                <a:gd name="T16" fmla="*/ 578 w 978"/>
                <a:gd name="T17" fmla="*/ 254 h 729"/>
                <a:gd name="T18" fmla="*/ 586 w 978"/>
                <a:gd name="T19" fmla="*/ 258 h 729"/>
                <a:gd name="T20" fmla="*/ 825 w 978"/>
                <a:gd name="T21" fmla="*/ 93 h 729"/>
                <a:gd name="T22" fmla="*/ 826 w 978"/>
                <a:gd name="T23" fmla="*/ 91 h 729"/>
                <a:gd name="T24" fmla="*/ 849 w 978"/>
                <a:gd name="T25" fmla="*/ 8 h 729"/>
                <a:gd name="T26" fmla="*/ 841 w 978"/>
                <a:gd name="T27" fmla="*/ 3 h 729"/>
                <a:gd name="T28" fmla="*/ 602 w 978"/>
                <a:gd name="T29" fmla="*/ 166 h 729"/>
                <a:gd name="T30" fmla="*/ 599 w 978"/>
                <a:gd name="T31" fmla="*/ 171 h 729"/>
                <a:gd name="T32" fmla="*/ 578 w 978"/>
                <a:gd name="T33" fmla="*/ 254 h 729"/>
                <a:gd name="T34" fmla="*/ 646 w 978"/>
                <a:gd name="T35" fmla="*/ 352 h 729"/>
                <a:gd name="T36" fmla="*/ 730 w 978"/>
                <a:gd name="T37" fmla="*/ 362 h 729"/>
                <a:gd name="T38" fmla="*/ 736 w 978"/>
                <a:gd name="T39" fmla="*/ 361 h 729"/>
                <a:gd name="T40" fmla="*/ 974 w 978"/>
                <a:gd name="T41" fmla="*/ 196 h 729"/>
                <a:gd name="T42" fmla="*/ 972 w 978"/>
                <a:gd name="T43" fmla="*/ 187 h 729"/>
                <a:gd name="T44" fmla="*/ 886 w 978"/>
                <a:gd name="T45" fmla="*/ 179 h 729"/>
                <a:gd name="T46" fmla="*/ 884 w 978"/>
                <a:gd name="T47" fmla="*/ 179 h 729"/>
                <a:gd name="T48" fmla="*/ 644 w 978"/>
                <a:gd name="T49" fmla="*/ 343 h 729"/>
                <a:gd name="T50" fmla="*/ 646 w 978"/>
                <a:gd name="T51"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8" h="729">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6">
              <a:extLst>
                <a:ext uri="{FF2B5EF4-FFF2-40B4-BE49-F238E27FC236}">
                  <a16:creationId xmlns:a16="http://schemas.microsoft.com/office/drawing/2014/main" id="{F562C458-32E3-43E7-BAF7-B4773D3C4A71}"/>
                </a:ext>
              </a:extLst>
            </p:cNvPr>
            <p:cNvSpPr>
              <a:spLocks noEditPoints="1"/>
            </p:cNvSpPr>
            <p:nvPr/>
          </p:nvSpPr>
          <p:spPr bwMode="auto">
            <a:xfrm>
              <a:off x="2422" y="756"/>
              <a:ext cx="2814" cy="2816"/>
            </a:xfrm>
            <a:custGeom>
              <a:avLst/>
              <a:gdLst>
                <a:gd name="T0" fmla="*/ 1016 w 1502"/>
                <a:gd name="T1" fmla="*/ 662 h 1502"/>
                <a:gd name="T2" fmla="*/ 1030 w 1502"/>
                <a:gd name="T3" fmla="*/ 751 h 1502"/>
                <a:gd name="T4" fmla="*/ 751 w 1502"/>
                <a:gd name="T5" fmla="*/ 1030 h 1502"/>
                <a:gd name="T6" fmla="*/ 472 w 1502"/>
                <a:gd name="T7" fmla="*/ 751 h 1502"/>
                <a:gd name="T8" fmla="*/ 751 w 1502"/>
                <a:gd name="T9" fmla="*/ 472 h 1502"/>
                <a:gd name="T10" fmla="*/ 929 w 1502"/>
                <a:gd name="T11" fmla="*/ 536 h 1502"/>
                <a:gd name="T12" fmla="*/ 819 w 1502"/>
                <a:gd name="T13" fmla="*/ 611 h 1502"/>
                <a:gd name="T14" fmla="*/ 751 w 1502"/>
                <a:gd name="T15" fmla="*/ 596 h 1502"/>
                <a:gd name="T16" fmla="*/ 596 w 1502"/>
                <a:gd name="T17" fmla="*/ 751 h 1502"/>
                <a:gd name="T18" fmla="*/ 751 w 1502"/>
                <a:gd name="T19" fmla="*/ 906 h 1502"/>
                <a:gd name="T20" fmla="*/ 906 w 1502"/>
                <a:gd name="T21" fmla="*/ 751 h 1502"/>
                <a:gd name="T22" fmla="*/ 906 w 1502"/>
                <a:gd name="T23" fmla="*/ 738 h 1502"/>
                <a:gd name="T24" fmla="*/ 1016 w 1502"/>
                <a:gd name="T25" fmla="*/ 662 h 1502"/>
                <a:gd name="T26" fmla="*/ 1107 w 1502"/>
                <a:gd name="T27" fmla="*/ 599 h 1502"/>
                <a:gd name="T28" fmla="*/ 1138 w 1502"/>
                <a:gd name="T29" fmla="*/ 751 h 1502"/>
                <a:gd name="T30" fmla="*/ 751 w 1502"/>
                <a:gd name="T31" fmla="*/ 1138 h 1502"/>
                <a:gd name="T32" fmla="*/ 364 w 1502"/>
                <a:gd name="T33" fmla="*/ 751 h 1502"/>
                <a:gd name="T34" fmla="*/ 751 w 1502"/>
                <a:gd name="T35" fmla="*/ 364 h 1502"/>
                <a:gd name="T36" fmla="*/ 1020 w 1502"/>
                <a:gd name="T37" fmla="*/ 473 h 1502"/>
                <a:gd name="T38" fmla="*/ 1124 w 1502"/>
                <a:gd name="T39" fmla="*/ 401 h 1502"/>
                <a:gd name="T40" fmla="*/ 751 w 1502"/>
                <a:gd name="T41" fmla="*/ 240 h 1502"/>
                <a:gd name="T42" fmla="*/ 240 w 1502"/>
                <a:gd name="T43" fmla="*/ 751 h 1502"/>
                <a:gd name="T44" fmla="*/ 751 w 1502"/>
                <a:gd name="T45" fmla="*/ 1262 h 1502"/>
                <a:gd name="T46" fmla="*/ 1262 w 1502"/>
                <a:gd name="T47" fmla="*/ 751 h 1502"/>
                <a:gd name="T48" fmla="*/ 1211 w 1502"/>
                <a:gd name="T49" fmla="*/ 528 h 1502"/>
                <a:gd name="T50" fmla="*/ 1107 w 1502"/>
                <a:gd name="T51" fmla="*/ 599 h 1502"/>
                <a:gd name="T52" fmla="*/ 1333 w 1502"/>
                <a:gd name="T53" fmla="*/ 443 h 1502"/>
                <a:gd name="T54" fmla="*/ 1307 w 1502"/>
                <a:gd name="T55" fmla="*/ 461 h 1502"/>
                <a:gd name="T56" fmla="*/ 1378 w 1502"/>
                <a:gd name="T57" fmla="*/ 751 h 1502"/>
                <a:gd name="T58" fmla="*/ 751 w 1502"/>
                <a:gd name="T59" fmla="*/ 1378 h 1502"/>
                <a:gd name="T60" fmla="*/ 124 w 1502"/>
                <a:gd name="T61" fmla="*/ 751 h 1502"/>
                <a:gd name="T62" fmla="*/ 751 w 1502"/>
                <a:gd name="T63" fmla="*/ 124 h 1502"/>
                <a:gd name="T64" fmla="*/ 1220 w 1502"/>
                <a:gd name="T65" fmla="*/ 335 h 1502"/>
                <a:gd name="T66" fmla="*/ 1246 w 1502"/>
                <a:gd name="T67" fmla="*/ 317 h 1502"/>
                <a:gd name="T68" fmla="*/ 1273 w 1502"/>
                <a:gd name="T69" fmla="*/ 211 h 1502"/>
                <a:gd name="T70" fmla="*/ 751 w 1502"/>
                <a:gd name="T71" fmla="*/ 0 h 1502"/>
                <a:gd name="T72" fmla="*/ 0 w 1502"/>
                <a:gd name="T73" fmla="*/ 751 h 1502"/>
                <a:gd name="T74" fmla="*/ 751 w 1502"/>
                <a:gd name="T75" fmla="*/ 1502 h 1502"/>
                <a:gd name="T76" fmla="*/ 1502 w 1502"/>
                <a:gd name="T77" fmla="*/ 751 h 1502"/>
                <a:gd name="T78" fmla="*/ 1442 w 1502"/>
                <a:gd name="T79" fmla="*/ 456 h 1502"/>
                <a:gd name="T80" fmla="*/ 1333 w 1502"/>
                <a:gd name="T81" fmla="*/ 44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2" h="1502">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bcgIcons_OpportunityMapping">
            <a:extLst>
              <a:ext uri="{FF2B5EF4-FFF2-40B4-BE49-F238E27FC236}">
                <a16:creationId xmlns:a16="http://schemas.microsoft.com/office/drawing/2014/main" id="{46B5D44F-F94F-4B85-B541-EC962994502E}"/>
              </a:ext>
            </a:extLst>
          </p:cNvPr>
          <p:cNvGrpSpPr>
            <a:grpSpLocks noChangeAspect="1"/>
          </p:cNvGrpSpPr>
          <p:nvPr/>
        </p:nvGrpSpPr>
        <p:grpSpPr>
          <a:xfrm>
            <a:off x="8316108" y="2310659"/>
            <a:ext cx="1078998" cy="1080000"/>
            <a:chOff x="1682" y="0"/>
            <a:chExt cx="4316" cy="4320"/>
          </a:xfrm>
        </p:grpSpPr>
        <p:sp>
          <p:nvSpPr>
            <p:cNvPr id="33" name="AutoShape 13">
              <a:extLst>
                <a:ext uri="{FF2B5EF4-FFF2-40B4-BE49-F238E27FC236}">
                  <a16:creationId xmlns:a16="http://schemas.microsoft.com/office/drawing/2014/main" id="{7765EE75-DEB8-47F5-BF32-7AC230F4B238}"/>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5">
              <a:extLst>
                <a:ext uri="{FF2B5EF4-FFF2-40B4-BE49-F238E27FC236}">
                  <a16:creationId xmlns:a16="http://schemas.microsoft.com/office/drawing/2014/main" id="{020B003A-B175-4CB8-A390-319627008B64}"/>
                </a:ext>
              </a:extLst>
            </p:cNvPr>
            <p:cNvSpPr>
              <a:spLocks noEditPoints="1"/>
            </p:cNvSpPr>
            <p:nvPr/>
          </p:nvSpPr>
          <p:spPr bwMode="auto">
            <a:xfrm>
              <a:off x="2604" y="877"/>
              <a:ext cx="2493" cy="1855"/>
            </a:xfrm>
            <a:custGeom>
              <a:avLst/>
              <a:gdLst>
                <a:gd name="T0" fmla="*/ 300 w 1331"/>
                <a:gd name="T1" fmla="*/ 3 h 989"/>
                <a:gd name="T2" fmla="*/ 0 w 1331"/>
                <a:gd name="T3" fmla="*/ 310 h 989"/>
                <a:gd name="T4" fmla="*/ 294 w 1331"/>
                <a:gd name="T5" fmla="*/ 984 h 989"/>
                <a:gd name="T6" fmla="*/ 306 w 1331"/>
                <a:gd name="T7" fmla="*/ 984 h 989"/>
                <a:gd name="T8" fmla="*/ 597 w 1331"/>
                <a:gd name="T9" fmla="*/ 310 h 989"/>
                <a:gd name="T10" fmla="*/ 300 w 1331"/>
                <a:gd name="T11" fmla="*/ 3 h 989"/>
                <a:gd name="T12" fmla="*/ 419 w 1331"/>
                <a:gd name="T13" fmla="*/ 226 h 989"/>
                <a:gd name="T14" fmla="*/ 364 w 1331"/>
                <a:gd name="T15" fmla="*/ 279 h 989"/>
                <a:gd name="T16" fmla="*/ 362 w 1331"/>
                <a:gd name="T17" fmla="*/ 284 h 989"/>
                <a:gd name="T18" fmla="*/ 374 w 1331"/>
                <a:gd name="T19" fmla="*/ 359 h 989"/>
                <a:gd name="T20" fmla="*/ 367 w 1331"/>
                <a:gd name="T21" fmla="*/ 364 h 989"/>
                <a:gd name="T22" fmla="*/ 300 w 1331"/>
                <a:gd name="T23" fmla="*/ 328 h 989"/>
                <a:gd name="T24" fmla="*/ 295 w 1331"/>
                <a:gd name="T25" fmla="*/ 328 h 989"/>
                <a:gd name="T26" fmla="*/ 228 w 1331"/>
                <a:gd name="T27" fmla="*/ 363 h 989"/>
                <a:gd name="T28" fmla="*/ 220 w 1331"/>
                <a:gd name="T29" fmla="*/ 357 h 989"/>
                <a:gd name="T30" fmla="*/ 234 w 1331"/>
                <a:gd name="T31" fmla="*/ 282 h 989"/>
                <a:gd name="T32" fmla="*/ 232 w 1331"/>
                <a:gd name="T33" fmla="*/ 277 h 989"/>
                <a:gd name="T34" fmla="*/ 179 w 1331"/>
                <a:gd name="T35" fmla="*/ 224 h 989"/>
                <a:gd name="T36" fmla="*/ 182 w 1331"/>
                <a:gd name="T37" fmla="*/ 215 h 989"/>
                <a:gd name="T38" fmla="*/ 256 w 1331"/>
                <a:gd name="T39" fmla="*/ 204 h 989"/>
                <a:gd name="T40" fmla="*/ 261 w 1331"/>
                <a:gd name="T41" fmla="*/ 202 h 989"/>
                <a:gd name="T42" fmla="*/ 295 w 1331"/>
                <a:gd name="T43" fmla="*/ 134 h 989"/>
                <a:gd name="T44" fmla="*/ 304 w 1331"/>
                <a:gd name="T45" fmla="*/ 134 h 989"/>
                <a:gd name="T46" fmla="*/ 337 w 1331"/>
                <a:gd name="T47" fmla="*/ 202 h 989"/>
                <a:gd name="T48" fmla="*/ 341 w 1331"/>
                <a:gd name="T49" fmla="*/ 206 h 989"/>
                <a:gd name="T50" fmla="*/ 416 w 1331"/>
                <a:gd name="T51" fmla="*/ 217 h 989"/>
                <a:gd name="T52" fmla="*/ 419 w 1331"/>
                <a:gd name="T53" fmla="*/ 226 h 989"/>
                <a:gd name="T54" fmla="*/ 1146 w 1331"/>
                <a:gd name="T55" fmla="*/ 0 h 989"/>
                <a:gd name="T56" fmla="*/ 958 w 1331"/>
                <a:gd name="T57" fmla="*/ 192 h 989"/>
                <a:gd name="T58" fmla="*/ 1142 w 1331"/>
                <a:gd name="T59" fmla="*/ 613 h 989"/>
                <a:gd name="T60" fmla="*/ 1149 w 1331"/>
                <a:gd name="T61" fmla="*/ 613 h 989"/>
                <a:gd name="T62" fmla="*/ 1331 w 1331"/>
                <a:gd name="T63" fmla="*/ 192 h 989"/>
                <a:gd name="T64" fmla="*/ 1146 w 1331"/>
                <a:gd name="T65" fmla="*/ 0 h 989"/>
                <a:gd name="T66" fmla="*/ 1220 w 1331"/>
                <a:gd name="T67" fmla="*/ 155 h 989"/>
                <a:gd name="T68" fmla="*/ 1186 w 1331"/>
                <a:gd name="T69" fmla="*/ 188 h 989"/>
                <a:gd name="T70" fmla="*/ 1185 w 1331"/>
                <a:gd name="T71" fmla="*/ 191 h 989"/>
                <a:gd name="T72" fmla="*/ 1192 w 1331"/>
                <a:gd name="T73" fmla="*/ 238 h 989"/>
                <a:gd name="T74" fmla="*/ 1187 w 1331"/>
                <a:gd name="T75" fmla="*/ 241 h 989"/>
                <a:gd name="T76" fmla="*/ 1146 w 1331"/>
                <a:gd name="T77" fmla="*/ 219 h 989"/>
                <a:gd name="T78" fmla="*/ 1143 w 1331"/>
                <a:gd name="T79" fmla="*/ 218 h 989"/>
                <a:gd name="T80" fmla="*/ 1101 w 1331"/>
                <a:gd name="T81" fmla="*/ 240 h 989"/>
                <a:gd name="T82" fmla="*/ 1096 w 1331"/>
                <a:gd name="T83" fmla="*/ 237 h 989"/>
                <a:gd name="T84" fmla="*/ 1104 w 1331"/>
                <a:gd name="T85" fmla="*/ 190 h 989"/>
                <a:gd name="T86" fmla="*/ 1103 w 1331"/>
                <a:gd name="T87" fmla="*/ 187 h 989"/>
                <a:gd name="T88" fmla="*/ 1070 w 1331"/>
                <a:gd name="T89" fmla="*/ 153 h 989"/>
                <a:gd name="T90" fmla="*/ 1072 w 1331"/>
                <a:gd name="T91" fmla="*/ 148 h 989"/>
                <a:gd name="T92" fmla="*/ 1118 w 1331"/>
                <a:gd name="T93" fmla="*/ 141 h 989"/>
                <a:gd name="T94" fmla="*/ 1121 w 1331"/>
                <a:gd name="T95" fmla="*/ 139 h 989"/>
                <a:gd name="T96" fmla="*/ 1142 w 1331"/>
                <a:gd name="T97" fmla="*/ 97 h 989"/>
                <a:gd name="T98" fmla="*/ 1149 w 1331"/>
                <a:gd name="T99" fmla="*/ 97 h 989"/>
                <a:gd name="T100" fmla="*/ 1169 w 1331"/>
                <a:gd name="T101" fmla="*/ 140 h 989"/>
                <a:gd name="T102" fmla="*/ 1171 w 1331"/>
                <a:gd name="T103" fmla="*/ 142 h 989"/>
                <a:gd name="T104" fmla="*/ 1218 w 1331"/>
                <a:gd name="T105" fmla="*/ 149 h 989"/>
                <a:gd name="T106" fmla="*/ 1220 w 1331"/>
                <a:gd name="T107" fmla="*/ 155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1" h="989">
                  <a:moveTo>
                    <a:pt x="300" y="3"/>
                  </a:moveTo>
                  <a:cubicBezTo>
                    <a:pt x="134" y="3"/>
                    <a:pt x="0" y="142"/>
                    <a:pt x="0" y="310"/>
                  </a:cubicBezTo>
                  <a:cubicBezTo>
                    <a:pt x="0" y="465"/>
                    <a:pt x="251" y="910"/>
                    <a:pt x="294" y="984"/>
                  </a:cubicBezTo>
                  <a:cubicBezTo>
                    <a:pt x="296" y="989"/>
                    <a:pt x="303" y="989"/>
                    <a:pt x="306" y="984"/>
                  </a:cubicBezTo>
                  <a:cubicBezTo>
                    <a:pt x="348" y="910"/>
                    <a:pt x="597" y="465"/>
                    <a:pt x="597" y="310"/>
                  </a:cubicBezTo>
                  <a:cubicBezTo>
                    <a:pt x="597" y="142"/>
                    <a:pt x="466" y="3"/>
                    <a:pt x="300" y="3"/>
                  </a:cubicBezTo>
                  <a:close/>
                  <a:moveTo>
                    <a:pt x="419" y="226"/>
                  </a:moveTo>
                  <a:cubicBezTo>
                    <a:pt x="364" y="279"/>
                    <a:pt x="364" y="279"/>
                    <a:pt x="364" y="279"/>
                  </a:cubicBezTo>
                  <a:cubicBezTo>
                    <a:pt x="363" y="280"/>
                    <a:pt x="362" y="282"/>
                    <a:pt x="362" y="284"/>
                  </a:cubicBezTo>
                  <a:cubicBezTo>
                    <a:pt x="374" y="359"/>
                    <a:pt x="374" y="359"/>
                    <a:pt x="374" y="359"/>
                  </a:cubicBezTo>
                  <a:cubicBezTo>
                    <a:pt x="375" y="363"/>
                    <a:pt x="371" y="366"/>
                    <a:pt x="367" y="364"/>
                  </a:cubicBezTo>
                  <a:cubicBezTo>
                    <a:pt x="300" y="328"/>
                    <a:pt x="300" y="328"/>
                    <a:pt x="300" y="328"/>
                  </a:cubicBezTo>
                  <a:cubicBezTo>
                    <a:pt x="298" y="327"/>
                    <a:pt x="297" y="327"/>
                    <a:pt x="295" y="328"/>
                  </a:cubicBezTo>
                  <a:cubicBezTo>
                    <a:pt x="228" y="363"/>
                    <a:pt x="228" y="363"/>
                    <a:pt x="228" y="363"/>
                  </a:cubicBezTo>
                  <a:cubicBezTo>
                    <a:pt x="224" y="365"/>
                    <a:pt x="219" y="361"/>
                    <a:pt x="220" y="357"/>
                  </a:cubicBezTo>
                  <a:cubicBezTo>
                    <a:pt x="234" y="282"/>
                    <a:pt x="234" y="282"/>
                    <a:pt x="234" y="282"/>
                  </a:cubicBezTo>
                  <a:cubicBezTo>
                    <a:pt x="234" y="280"/>
                    <a:pt x="234" y="278"/>
                    <a:pt x="232" y="277"/>
                  </a:cubicBezTo>
                  <a:cubicBezTo>
                    <a:pt x="179" y="224"/>
                    <a:pt x="179" y="224"/>
                    <a:pt x="179" y="224"/>
                  </a:cubicBezTo>
                  <a:cubicBezTo>
                    <a:pt x="176" y="221"/>
                    <a:pt x="177" y="215"/>
                    <a:pt x="182" y="215"/>
                  </a:cubicBezTo>
                  <a:cubicBezTo>
                    <a:pt x="256" y="204"/>
                    <a:pt x="256" y="204"/>
                    <a:pt x="256" y="204"/>
                  </a:cubicBezTo>
                  <a:cubicBezTo>
                    <a:pt x="258" y="204"/>
                    <a:pt x="260" y="203"/>
                    <a:pt x="261" y="202"/>
                  </a:cubicBezTo>
                  <a:cubicBezTo>
                    <a:pt x="295" y="134"/>
                    <a:pt x="295" y="134"/>
                    <a:pt x="295" y="134"/>
                  </a:cubicBezTo>
                  <a:cubicBezTo>
                    <a:pt x="297" y="130"/>
                    <a:pt x="302" y="130"/>
                    <a:pt x="304" y="134"/>
                  </a:cubicBezTo>
                  <a:cubicBezTo>
                    <a:pt x="337" y="202"/>
                    <a:pt x="337" y="202"/>
                    <a:pt x="337" y="202"/>
                  </a:cubicBezTo>
                  <a:cubicBezTo>
                    <a:pt x="338" y="204"/>
                    <a:pt x="339" y="205"/>
                    <a:pt x="341" y="206"/>
                  </a:cubicBezTo>
                  <a:cubicBezTo>
                    <a:pt x="416" y="217"/>
                    <a:pt x="416" y="217"/>
                    <a:pt x="416" y="217"/>
                  </a:cubicBezTo>
                  <a:cubicBezTo>
                    <a:pt x="420" y="218"/>
                    <a:pt x="422" y="223"/>
                    <a:pt x="419" y="226"/>
                  </a:cubicBezTo>
                  <a:close/>
                  <a:moveTo>
                    <a:pt x="1146" y="0"/>
                  </a:moveTo>
                  <a:cubicBezTo>
                    <a:pt x="1042" y="0"/>
                    <a:pt x="958" y="87"/>
                    <a:pt x="958" y="192"/>
                  </a:cubicBezTo>
                  <a:cubicBezTo>
                    <a:pt x="958" y="289"/>
                    <a:pt x="1115" y="567"/>
                    <a:pt x="1142" y="613"/>
                  </a:cubicBezTo>
                  <a:cubicBezTo>
                    <a:pt x="1144" y="616"/>
                    <a:pt x="1148" y="616"/>
                    <a:pt x="1149" y="613"/>
                  </a:cubicBezTo>
                  <a:cubicBezTo>
                    <a:pt x="1176" y="567"/>
                    <a:pt x="1331" y="289"/>
                    <a:pt x="1331" y="192"/>
                  </a:cubicBezTo>
                  <a:cubicBezTo>
                    <a:pt x="1331" y="87"/>
                    <a:pt x="1249" y="0"/>
                    <a:pt x="1146" y="0"/>
                  </a:cubicBezTo>
                  <a:close/>
                  <a:moveTo>
                    <a:pt x="1220" y="155"/>
                  </a:moveTo>
                  <a:cubicBezTo>
                    <a:pt x="1186" y="188"/>
                    <a:pt x="1186" y="188"/>
                    <a:pt x="1186" y="188"/>
                  </a:cubicBezTo>
                  <a:cubicBezTo>
                    <a:pt x="1185" y="188"/>
                    <a:pt x="1185" y="190"/>
                    <a:pt x="1185" y="191"/>
                  </a:cubicBezTo>
                  <a:cubicBezTo>
                    <a:pt x="1192" y="238"/>
                    <a:pt x="1192" y="238"/>
                    <a:pt x="1192" y="238"/>
                  </a:cubicBezTo>
                  <a:cubicBezTo>
                    <a:pt x="1193" y="240"/>
                    <a:pt x="1190" y="242"/>
                    <a:pt x="1187" y="241"/>
                  </a:cubicBezTo>
                  <a:cubicBezTo>
                    <a:pt x="1146" y="219"/>
                    <a:pt x="1146" y="219"/>
                    <a:pt x="1146" y="219"/>
                  </a:cubicBezTo>
                  <a:cubicBezTo>
                    <a:pt x="1145" y="218"/>
                    <a:pt x="1144" y="218"/>
                    <a:pt x="1143" y="218"/>
                  </a:cubicBezTo>
                  <a:cubicBezTo>
                    <a:pt x="1101" y="240"/>
                    <a:pt x="1101" y="240"/>
                    <a:pt x="1101" y="240"/>
                  </a:cubicBezTo>
                  <a:cubicBezTo>
                    <a:pt x="1098" y="241"/>
                    <a:pt x="1095" y="239"/>
                    <a:pt x="1096" y="237"/>
                  </a:cubicBezTo>
                  <a:cubicBezTo>
                    <a:pt x="1104" y="190"/>
                    <a:pt x="1104" y="190"/>
                    <a:pt x="1104" y="190"/>
                  </a:cubicBezTo>
                  <a:cubicBezTo>
                    <a:pt x="1104" y="189"/>
                    <a:pt x="1104" y="188"/>
                    <a:pt x="1103" y="187"/>
                  </a:cubicBezTo>
                  <a:cubicBezTo>
                    <a:pt x="1070" y="153"/>
                    <a:pt x="1070" y="153"/>
                    <a:pt x="1070" y="153"/>
                  </a:cubicBezTo>
                  <a:cubicBezTo>
                    <a:pt x="1068" y="151"/>
                    <a:pt x="1069" y="148"/>
                    <a:pt x="1072" y="148"/>
                  </a:cubicBezTo>
                  <a:cubicBezTo>
                    <a:pt x="1118" y="141"/>
                    <a:pt x="1118" y="141"/>
                    <a:pt x="1118" y="141"/>
                  </a:cubicBezTo>
                  <a:cubicBezTo>
                    <a:pt x="1120" y="141"/>
                    <a:pt x="1121" y="141"/>
                    <a:pt x="1121" y="139"/>
                  </a:cubicBezTo>
                  <a:cubicBezTo>
                    <a:pt x="1142" y="97"/>
                    <a:pt x="1142" y="97"/>
                    <a:pt x="1142" y="97"/>
                  </a:cubicBezTo>
                  <a:cubicBezTo>
                    <a:pt x="1144" y="95"/>
                    <a:pt x="1147" y="95"/>
                    <a:pt x="1149" y="97"/>
                  </a:cubicBezTo>
                  <a:cubicBezTo>
                    <a:pt x="1169" y="140"/>
                    <a:pt x="1169" y="140"/>
                    <a:pt x="1169" y="140"/>
                  </a:cubicBezTo>
                  <a:cubicBezTo>
                    <a:pt x="1169" y="141"/>
                    <a:pt x="1170" y="142"/>
                    <a:pt x="1171" y="142"/>
                  </a:cubicBezTo>
                  <a:cubicBezTo>
                    <a:pt x="1218" y="149"/>
                    <a:pt x="1218" y="149"/>
                    <a:pt x="1218" y="149"/>
                  </a:cubicBezTo>
                  <a:cubicBezTo>
                    <a:pt x="1221" y="150"/>
                    <a:pt x="1222" y="153"/>
                    <a:pt x="1220" y="15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0E02D212-17FD-448F-87B5-CCA177AA39B1}"/>
                </a:ext>
              </a:extLst>
            </p:cNvPr>
            <p:cNvSpPr>
              <a:spLocks noEditPoints="1"/>
            </p:cNvSpPr>
            <p:nvPr/>
          </p:nvSpPr>
          <p:spPr bwMode="auto">
            <a:xfrm>
              <a:off x="1864" y="712"/>
              <a:ext cx="3956" cy="2665"/>
            </a:xfrm>
            <a:custGeom>
              <a:avLst/>
              <a:gdLst>
                <a:gd name="T0" fmla="*/ 663 w 2112"/>
                <a:gd name="T1" fmla="*/ 1199 h 1421"/>
                <a:gd name="T2" fmla="*/ 469 w 2112"/>
                <a:gd name="T3" fmla="*/ 844 h 1421"/>
                <a:gd name="T4" fmla="*/ 695 w 2112"/>
                <a:gd name="T5" fmla="*/ 0 h 1421"/>
                <a:gd name="T6" fmla="*/ 920 w 2112"/>
                <a:gd name="T7" fmla="*/ 844 h 1421"/>
                <a:gd name="T8" fmla="*/ 727 w 2112"/>
                <a:gd name="T9" fmla="*/ 1199 h 1421"/>
                <a:gd name="T10" fmla="*/ 695 w 2112"/>
                <a:gd name="T11" fmla="*/ 1218 h 1421"/>
                <a:gd name="T12" fmla="*/ 352 w 2112"/>
                <a:gd name="T13" fmla="*/ 395 h 1421"/>
                <a:gd name="T14" fmla="*/ 662 w 2112"/>
                <a:gd name="T15" fmla="*/ 1110 h 1421"/>
                <a:gd name="T16" fmla="*/ 728 w 2112"/>
                <a:gd name="T17" fmla="*/ 1110 h 1421"/>
                <a:gd name="T18" fmla="*/ 1036 w 2112"/>
                <a:gd name="T19" fmla="*/ 395 h 1421"/>
                <a:gd name="T20" fmla="*/ 1344 w 2112"/>
                <a:gd name="T21" fmla="*/ 593 h 1421"/>
                <a:gd name="T22" fmla="*/ 1081 w 2112"/>
                <a:gd name="T23" fmla="*/ 587 h 1421"/>
                <a:gd name="T24" fmla="*/ 1364 w 2112"/>
                <a:gd name="T25" fmla="*/ 631 h 1421"/>
                <a:gd name="T26" fmla="*/ 2110 w 2112"/>
                <a:gd name="T27" fmla="*/ 1377 h 1421"/>
                <a:gd name="T28" fmla="*/ 1876 w 2112"/>
                <a:gd name="T29" fmla="*/ 587 h 1421"/>
                <a:gd name="T30" fmla="*/ 1736 w 2112"/>
                <a:gd name="T31" fmla="*/ 592 h 1421"/>
                <a:gd name="T32" fmla="*/ 1876 w 2112"/>
                <a:gd name="T33" fmla="*/ 631 h 1421"/>
                <a:gd name="T34" fmla="*/ 2064 w 2112"/>
                <a:gd name="T35" fmla="*/ 1377 h 1421"/>
                <a:gd name="T36" fmla="*/ 232 w 2112"/>
                <a:gd name="T37" fmla="*/ 631 h 1421"/>
                <a:gd name="T38" fmla="*/ 324 w 2112"/>
                <a:gd name="T39" fmla="*/ 631 h 1421"/>
                <a:gd name="T40" fmla="*/ 236 w 2112"/>
                <a:gd name="T41" fmla="*/ 587 h 1421"/>
                <a:gd name="T42" fmla="*/ 2 w 2112"/>
                <a:gd name="T43" fmla="*/ 1377 h 1421"/>
                <a:gd name="T44" fmla="*/ 45 w 2112"/>
                <a:gd name="T45" fmla="*/ 1421 h 1421"/>
                <a:gd name="T46" fmla="*/ 2104 w 2112"/>
                <a:gd name="T47" fmla="*/ 1405 h 1421"/>
                <a:gd name="T48" fmla="*/ 1541 w 2112"/>
                <a:gd name="T49" fmla="*/ 826 h 1421"/>
                <a:gd name="T50" fmla="*/ 1487 w 2112"/>
                <a:gd name="T51" fmla="*/ 765 h 1421"/>
                <a:gd name="T52" fmla="*/ 1276 w 2112"/>
                <a:gd name="T53" fmla="*/ 270 h 1421"/>
                <a:gd name="T54" fmla="*/ 1804 w 2112"/>
                <a:gd name="T55" fmla="*/ 270 h 1421"/>
                <a:gd name="T56" fmla="*/ 1594 w 2112"/>
                <a:gd name="T57" fmla="*/ 765 h 1421"/>
                <a:gd name="T58" fmla="*/ 1541 w 2112"/>
                <a:gd name="T59" fmla="*/ 826 h 1421"/>
                <a:gd name="T60" fmla="*/ 1541 w 2112"/>
                <a:gd name="T61" fmla="*/ 44 h 1421"/>
                <a:gd name="T62" fmla="*/ 1423 w 2112"/>
                <a:gd name="T63" fmla="*/ 553 h 1421"/>
                <a:gd name="T64" fmla="*/ 1541 w 2112"/>
                <a:gd name="T65" fmla="*/ 770 h 1421"/>
                <a:gd name="T66" fmla="*/ 1658 w 2112"/>
                <a:gd name="T67" fmla="*/ 553 h 1421"/>
                <a:gd name="T68" fmla="*/ 1541 w 2112"/>
                <a:gd name="T69" fmla="*/ 44 h 1421"/>
                <a:gd name="T70" fmla="*/ 1195 w 2112"/>
                <a:gd name="T71" fmla="*/ 908 h 1421"/>
                <a:gd name="T72" fmla="*/ 1195 w 2112"/>
                <a:gd name="T73" fmla="*/ 826 h 1421"/>
                <a:gd name="T74" fmla="*/ 1449 w 2112"/>
                <a:gd name="T75" fmla="*/ 787 h 1421"/>
                <a:gd name="T76" fmla="*/ 1195 w 2112"/>
                <a:gd name="T77" fmla="*/ 782 h 1421"/>
                <a:gd name="T78" fmla="*/ 1195 w 2112"/>
                <a:gd name="T79" fmla="*/ 952 h 1421"/>
                <a:gd name="T80" fmla="*/ 1659 w 2112"/>
                <a:gd name="T81" fmla="*/ 1063 h 1421"/>
                <a:gd name="T82" fmla="*/ 793 w 2112"/>
                <a:gd name="T83" fmla="*/ 1174 h 1421"/>
                <a:gd name="T84" fmla="*/ 1548 w 2112"/>
                <a:gd name="T85" fmla="*/ 1218 h 1421"/>
                <a:gd name="T86" fmla="*/ 1548 w 2112"/>
                <a:gd name="T87" fmla="*/ 90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12" h="1421">
                  <a:moveTo>
                    <a:pt x="695" y="1218"/>
                  </a:moveTo>
                  <a:cubicBezTo>
                    <a:pt x="681" y="1218"/>
                    <a:pt x="669" y="1211"/>
                    <a:pt x="663" y="1199"/>
                  </a:cubicBezTo>
                  <a:cubicBezTo>
                    <a:pt x="624" y="1132"/>
                    <a:pt x="624" y="1132"/>
                    <a:pt x="624" y="1132"/>
                  </a:cubicBezTo>
                  <a:cubicBezTo>
                    <a:pt x="623" y="1131"/>
                    <a:pt x="545" y="997"/>
                    <a:pt x="469" y="844"/>
                  </a:cubicBezTo>
                  <a:cubicBezTo>
                    <a:pt x="360" y="627"/>
                    <a:pt x="308" y="480"/>
                    <a:pt x="308" y="395"/>
                  </a:cubicBezTo>
                  <a:cubicBezTo>
                    <a:pt x="308" y="177"/>
                    <a:pt x="481" y="0"/>
                    <a:pt x="695" y="0"/>
                  </a:cubicBezTo>
                  <a:cubicBezTo>
                    <a:pt x="907" y="0"/>
                    <a:pt x="1080" y="177"/>
                    <a:pt x="1080" y="395"/>
                  </a:cubicBezTo>
                  <a:cubicBezTo>
                    <a:pt x="1080" y="480"/>
                    <a:pt x="1027" y="627"/>
                    <a:pt x="920" y="844"/>
                  </a:cubicBezTo>
                  <a:cubicBezTo>
                    <a:pt x="844" y="997"/>
                    <a:pt x="767" y="1131"/>
                    <a:pt x="766" y="1132"/>
                  </a:cubicBezTo>
                  <a:cubicBezTo>
                    <a:pt x="727" y="1199"/>
                    <a:pt x="727" y="1199"/>
                    <a:pt x="727" y="1199"/>
                  </a:cubicBezTo>
                  <a:cubicBezTo>
                    <a:pt x="721" y="1211"/>
                    <a:pt x="709" y="1218"/>
                    <a:pt x="695" y="1218"/>
                  </a:cubicBezTo>
                  <a:cubicBezTo>
                    <a:pt x="695" y="1218"/>
                    <a:pt x="695" y="1218"/>
                    <a:pt x="695" y="1218"/>
                  </a:cubicBezTo>
                  <a:close/>
                  <a:moveTo>
                    <a:pt x="695" y="44"/>
                  </a:moveTo>
                  <a:cubicBezTo>
                    <a:pt x="506" y="44"/>
                    <a:pt x="352" y="202"/>
                    <a:pt x="352" y="395"/>
                  </a:cubicBezTo>
                  <a:cubicBezTo>
                    <a:pt x="352" y="473"/>
                    <a:pt x="403" y="614"/>
                    <a:pt x="508" y="825"/>
                  </a:cubicBezTo>
                  <a:cubicBezTo>
                    <a:pt x="584" y="976"/>
                    <a:pt x="661" y="1109"/>
                    <a:pt x="662" y="1110"/>
                  </a:cubicBezTo>
                  <a:cubicBezTo>
                    <a:pt x="695" y="1167"/>
                    <a:pt x="695" y="1167"/>
                    <a:pt x="695" y="1167"/>
                  </a:cubicBezTo>
                  <a:cubicBezTo>
                    <a:pt x="728" y="1110"/>
                    <a:pt x="728" y="1110"/>
                    <a:pt x="728" y="1110"/>
                  </a:cubicBezTo>
                  <a:cubicBezTo>
                    <a:pt x="729" y="1109"/>
                    <a:pt x="805" y="976"/>
                    <a:pt x="880" y="825"/>
                  </a:cubicBezTo>
                  <a:cubicBezTo>
                    <a:pt x="985" y="614"/>
                    <a:pt x="1036" y="473"/>
                    <a:pt x="1036" y="395"/>
                  </a:cubicBezTo>
                  <a:cubicBezTo>
                    <a:pt x="1036" y="202"/>
                    <a:pt x="883" y="44"/>
                    <a:pt x="695" y="44"/>
                  </a:cubicBezTo>
                  <a:close/>
                  <a:moveTo>
                    <a:pt x="1344" y="593"/>
                  </a:moveTo>
                  <a:cubicBezTo>
                    <a:pt x="1343" y="591"/>
                    <a:pt x="1343" y="589"/>
                    <a:pt x="1342" y="587"/>
                  </a:cubicBezTo>
                  <a:cubicBezTo>
                    <a:pt x="1081" y="587"/>
                    <a:pt x="1081" y="587"/>
                    <a:pt x="1081" y="587"/>
                  </a:cubicBezTo>
                  <a:cubicBezTo>
                    <a:pt x="1076" y="601"/>
                    <a:pt x="1070" y="616"/>
                    <a:pt x="1064" y="631"/>
                  </a:cubicBezTo>
                  <a:cubicBezTo>
                    <a:pt x="1364" y="631"/>
                    <a:pt x="1364" y="631"/>
                    <a:pt x="1364" y="631"/>
                  </a:cubicBezTo>
                  <a:cubicBezTo>
                    <a:pt x="1357" y="619"/>
                    <a:pt x="1351" y="606"/>
                    <a:pt x="1344" y="593"/>
                  </a:cubicBezTo>
                  <a:close/>
                  <a:moveTo>
                    <a:pt x="2110" y="1377"/>
                  </a:moveTo>
                  <a:cubicBezTo>
                    <a:pt x="1921" y="615"/>
                    <a:pt x="1921" y="615"/>
                    <a:pt x="1921" y="615"/>
                  </a:cubicBezTo>
                  <a:cubicBezTo>
                    <a:pt x="1916" y="596"/>
                    <a:pt x="1894" y="587"/>
                    <a:pt x="1876" y="587"/>
                  </a:cubicBezTo>
                  <a:cubicBezTo>
                    <a:pt x="1739" y="587"/>
                    <a:pt x="1739" y="587"/>
                    <a:pt x="1739" y="587"/>
                  </a:cubicBezTo>
                  <a:cubicBezTo>
                    <a:pt x="1738" y="589"/>
                    <a:pt x="1737" y="591"/>
                    <a:pt x="1736" y="592"/>
                  </a:cubicBezTo>
                  <a:cubicBezTo>
                    <a:pt x="1730" y="605"/>
                    <a:pt x="1723" y="618"/>
                    <a:pt x="1717" y="631"/>
                  </a:cubicBezTo>
                  <a:cubicBezTo>
                    <a:pt x="1876" y="631"/>
                    <a:pt x="1876" y="631"/>
                    <a:pt x="1876" y="631"/>
                  </a:cubicBezTo>
                  <a:cubicBezTo>
                    <a:pt x="1877" y="631"/>
                    <a:pt x="1879" y="631"/>
                    <a:pt x="1880" y="631"/>
                  </a:cubicBezTo>
                  <a:cubicBezTo>
                    <a:pt x="2064" y="1377"/>
                    <a:pt x="2064" y="1377"/>
                    <a:pt x="2064" y="1377"/>
                  </a:cubicBezTo>
                  <a:cubicBezTo>
                    <a:pt x="48" y="1377"/>
                    <a:pt x="48" y="1377"/>
                    <a:pt x="48" y="1377"/>
                  </a:cubicBezTo>
                  <a:cubicBezTo>
                    <a:pt x="232" y="631"/>
                    <a:pt x="232" y="631"/>
                    <a:pt x="232" y="631"/>
                  </a:cubicBezTo>
                  <a:cubicBezTo>
                    <a:pt x="233" y="631"/>
                    <a:pt x="235" y="631"/>
                    <a:pt x="236" y="631"/>
                  </a:cubicBezTo>
                  <a:cubicBezTo>
                    <a:pt x="324" y="631"/>
                    <a:pt x="324" y="631"/>
                    <a:pt x="324" y="631"/>
                  </a:cubicBezTo>
                  <a:cubicBezTo>
                    <a:pt x="318" y="616"/>
                    <a:pt x="312" y="601"/>
                    <a:pt x="307" y="587"/>
                  </a:cubicBezTo>
                  <a:cubicBezTo>
                    <a:pt x="236" y="587"/>
                    <a:pt x="236" y="587"/>
                    <a:pt x="236" y="587"/>
                  </a:cubicBezTo>
                  <a:cubicBezTo>
                    <a:pt x="218" y="587"/>
                    <a:pt x="196" y="596"/>
                    <a:pt x="191" y="615"/>
                  </a:cubicBezTo>
                  <a:cubicBezTo>
                    <a:pt x="2" y="1377"/>
                    <a:pt x="2" y="1377"/>
                    <a:pt x="2" y="1377"/>
                  </a:cubicBezTo>
                  <a:cubicBezTo>
                    <a:pt x="0" y="1387"/>
                    <a:pt x="2" y="1397"/>
                    <a:pt x="8" y="1405"/>
                  </a:cubicBezTo>
                  <a:cubicBezTo>
                    <a:pt x="16" y="1415"/>
                    <a:pt x="30" y="1421"/>
                    <a:pt x="45" y="1421"/>
                  </a:cubicBezTo>
                  <a:cubicBezTo>
                    <a:pt x="2067" y="1421"/>
                    <a:pt x="2067" y="1421"/>
                    <a:pt x="2067" y="1421"/>
                  </a:cubicBezTo>
                  <a:cubicBezTo>
                    <a:pt x="2082" y="1421"/>
                    <a:pt x="2096" y="1415"/>
                    <a:pt x="2104" y="1405"/>
                  </a:cubicBezTo>
                  <a:cubicBezTo>
                    <a:pt x="2110" y="1397"/>
                    <a:pt x="2112" y="1387"/>
                    <a:pt x="2110" y="1377"/>
                  </a:cubicBezTo>
                  <a:close/>
                  <a:moveTo>
                    <a:pt x="1541" y="826"/>
                  </a:moveTo>
                  <a:cubicBezTo>
                    <a:pt x="1529" y="826"/>
                    <a:pt x="1519" y="819"/>
                    <a:pt x="1513" y="810"/>
                  </a:cubicBezTo>
                  <a:cubicBezTo>
                    <a:pt x="1487" y="765"/>
                    <a:pt x="1487" y="765"/>
                    <a:pt x="1487" y="765"/>
                  </a:cubicBezTo>
                  <a:cubicBezTo>
                    <a:pt x="1487" y="764"/>
                    <a:pt x="1435" y="675"/>
                    <a:pt x="1384" y="573"/>
                  </a:cubicBezTo>
                  <a:cubicBezTo>
                    <a:pt x="1310" y="425"/>
                    <a:pt x="1276" y="329"/>
                    <a:pt x="1276" y="270"/>
                  </a:cubicBezTo>
                  <a:cubicBezTo>
                    <a:pt x="1276" y="122"/>
                    <a:pt x="1395" y="0"/>
                    <a:pt x="1541" y="0"/>
                  </a:cubicBezTo>
                  <a:cubicBezTo>
                    <a:pt x="1686" y="0"/>
                    <a:pt x="1804" y="122"/>
                    <a:pt x="1804" y="270"/>
                  </a:cubicBezTo>
                  <a:cubicBezTo>
                    <a:pt x="1804" y="329"/>
                    <a:pt x="1770" y="425"/>
                    <a:pt x="1697" y="573"/>
                  </a:cubicBezTo>
                  <a:cubicBezTo>
                    <a:pt x="1647" y="675"/>
                    <a:pt x="1595" y="764"/>
                    <a:pt x="1594" y="765"/>
                  </a:cubicBezTo>
                  <a:cubicBezTo>
                    <a:pt x="1569" y="809"/>
                    <a:pt x="1569" y="809"/>
                    <a:pt x="1569" y="809"/>
                  </a:cubicBezTo>
                  <a:cubicBezTo>
                    <a:pt x="1563" y="819"/>
                    <a:pt x="1552" y="826"/>
                    <a:pt x="1541" y="826"/>
                  </a:cubicBezTo>
                  <a:cubicBezTo>
                    <a:pt x="1541" y="826"/>
                    <a:pt x="1541" y="826"/>
                    <a:pt x="1541" y="826"/>
                  </a:cubicBezTo>
                  <a:close/>
                  <a:moveTo>
                    <a:pt x="1541" y="44"/>
                  </a:moveTo>
                  <a:cubicBezTo>
                    <a:pt x="1419" y="44"/>
                    <a:pt x="1320" y="146"/>
                    <a:pt x="1320" y="270"/>
                  </a:cubicBezTo>
                  <a:cubicBezTo>
                    <a:pt x="1320" y="321"/>
                    <a:pt x="1354" y="416"/>
                    <a:pt x="1423" y="553"/>
                  </a:cubicBezTo>
                  <a:cubicBezTo>
                    <a:pt x="1474" y="655"/>
                    <a:pt x="1525" y="742"/>
                    <a:pt x="1525" y="743"/>
                  </a:cubicBezTo>
                  <a:cubicBezTo>
                    <a:pt x="1541" y="770"/>
                    <a:pt x="1541" y="770"/>
                    <a:pt x="1541" y="770"/>
                  </a:cubicBezTo>
                  <a:cubicBezTo>
                    <a:pt x="1556" y="743"/>
                    <a:pt x="1556" y="743"/>
                    <a:pt x="1556" y="743"/>
                  </a:cubicBezTo>
                  <a:cubicBezTo>
                    <a:pt x="1557" y="742"/>
                    <a:pt x="1607" y="655"/>
                    <a:pt x="1658" y="553"/>
                  </a:cubicBezTo>
                  <a:cubicBezTo>
                    <a:pt x="1726" y="416"/>
                    <a:pt x="1760" y="321"/>
                    <a:pt x="1760" y="270"/>
                  </a:cubicBezTo>
                  <a:cubicBezTo>
                    <a:pt x="1760" y="146"/>
                    <a:pt x="1662" y="44"/>
                    <a:pt x="1541" y="44"/>
                  </a:cubicBezTo>
                  <a:close/>
                  <a:moveTo>
                    <a:pt x="1548" y="908"/>
                  </a:moveTo>
                  <a:cubicBezTo>
                    <a:pt x="1195" y="908"/>
                    <a:pt x="1195" y="908"/>
                    <a:pt x="1195" y="908"/>
                  </a:cubicBezTo>
                  <a:cubicBezTo>
                    <a:pt x="1172" y="908"/>
                    <a:pt x="1154" y="889"/>
                    <a:pt x="1154" y="867"/>
                  </a:cubicBezTo>
                  <a:cubicBezTo>
                    <a:pt x="1154" y="844"/>
                    <a:pt x="1172" y="826"/>
                    <a:pt x="1195" y="826"/>
                  </a:cubicBezTo>
                  <a:cubicBezTo>
                    <a:pt x="1471" y="826"/>
                    <a:pt x="1471" y="826"/>
                    <a:pt x="1471" y="826"/>
                  </a:cubicBezTo>
                  <a:cubicBezTo>
                    <a:pt x="1449" y="787"/>
                    <a:pt x="1449" y="787"/>
                    <a:pt x="1449" y="787"/>
                  </a:cubicBezTo>
                  <a:cubicBezTo>
                    <a:pt x="1449" y="787"/>
                    <a:pt x="1448" y="785"/>
                    <a:pt x="1446" y="782"/>
                  </a:cubicBezTo>
                  <a:cubicBezTo>
                    <a:pt x="1195" y="782"/>
                    <a:pt x="1195" y="782"/>
                    <a:pt x="1195" y="782"/>
                  </a:cubicBezTo>
                  <a:cubicBezTo>
                    <a:pt x="1148" y="782"/>
                    <a:pt x="1110" y="820"/>
                    <a:pt x="1110" y="867"/>
                  </a:cubicBezTo>
                  <a:cubicBezTo>
                    <a:pt x="1110" y="914"/>
                    <a:pt x="1148" y="952"/>
                    <a:pt x="1195" y="952"/>
                  </a:cubicBezTo>
                  <a:cubicBezTo>
                    <a:pt x="1548" y="952"/>
                    <a:pt x="1548" y="952"/>
                    <a:pt x="1548" y="952"/>
                  </a:cubicBezTo>
                  <a:cubicBezTo>
                    <a:pt x="1609" y="952"/>
                    <a:pt x="1659" y="1002"/>
                    <a:pt x="1659" y="1063"/>
                  </a:cubicBezTo>
                  <a:cubicBezTo>
                    <a:pt x="1659" y="1124"/>
                    <a:pt x="1609" y="1174"/>
                    <a:pt x="1548" y="1174"/>
                  </a:cubicBezTo>
                  <a:cubicBezTo>
                    <a:pt x="793" y="1174"/>
                    <a:pt x="793" y="1174"/>
                    <a:pt x="793" y="1174"/>
                  </a:cubicBezTo>
                  <a:cubicBezTo>
                    <a:pt x="767" y="1218"/>
                    <a:pt x="767" y="1218"/>
                    <a:pt x="767" y="1218"/>
                  </a:cubicBezTo>
                  <a:cubicBezTo>
                    <a:pt x="1548" y="1218"/>
                    <a:pt x="1548" y="1218"/>
                    <a:pt x="1548" y="1218"/>
                  </a:cubicBezTo>
                  <a:cubicBezTo>
                    <a:pt x="1633" y="1218"/>
                    <a:pt x="1703" y="1148"/>
                    <a:pt x="1703" y="1063"/>
                  </a:cubicBezTo>
                  <a:cubicBezTo>
                    <a:pt x="1703" y="977"/>
                    <a:pt x="1633" y="908"/>
                    <a:pt x="1548" y="9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Rectangle 49"/>
          <p:cNvSpPr/>
          <p:nvPr/>
        </p:nvSpPr>
        <p:spPr>
          <a:xfrm>
            <a:off x="1949555" y="1478413"/>
            <a:ext cx="5769559" cy="1292662"/>
          </a:xfrm>
          <a:prstGeom prst="rect">
            <a:avLst/>
          </a:prstGeom>
          <a:solidFill>
            <a:schemeClr val="bg1"/>
          </a:solidFill>
          <a:ln>
            <a:solidFill>
              <a:schemeClr val="bg1"/>
            </a:solidFill>
          </a:ln>
        </p:spPr>
        <p:txBody>
          <a:bodyPr wrap="square" lIns="0" tIns="0" rIns="0" bIns="0" anchor="ctr">
            <a:noAutofit/>
          </a:bodyPr>
          <a:lstStyle/>
          <a:p>
            <a:pPr fontAlgn="base">
              <a:spcBef>
                <a:spcPct val="0"/>
              </a:spcBef>
              <a:spcAft>
                <a:spcPct val="0"/>
              </a:spcAft>
              <a:buClr>
                <a:srgbClr val="0093D3"/>
              </a:buClr>
              <a:defRPr b="0" i="0"/>
            </a:pPr>
            <a:r>
              <a:rPr lang="en-US" sz="1400" dirty="0">
                <a:solidFill>
                  <a:srgbClr val="0088C2"/>
                </a:solidFill>
              </a:rPr>
              <a:t>Our mentors</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have professional and life experience,</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serve as a confidant and coach,</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encourage and motivate,</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listen, ask follow-up questions—and are there </a:t>
            </a:r>
            <a:br>
              <a:rPr lang="en-US" sz="1400" dirty="0">
                <a:solidFill>
                  <a:srgbClr val="37373A"/>
                </a:solidFill>
              </a:rPr>
            </a:br>
            <a:r>
              <a:rPr lang="en-US" sz="1400" dirty="0">
                <a:solidFill>
                  <a:srgbClr val="37373A"/>
                </a:solidFill>
              </a:rPr>
              <a:t>when it matters</a:t>
            </a:r>
          </a:p>
          <a:p>
            <a:pPr lvl="0" fontAlgn="base">
              <a:spcBef>
                <a:spcPct val="0"/>
              </a:spcBef>
              <a:spcAft>
                <a:spcPct val="0"/>
              </a:spcAft>
              <a:buClr>
                <a:srgbClr val="0093D3"/>
              </a:buClr>
              <a:defRPr/>
            </a:pPr>
            <a:endParaRPr lang="en-US" sz="1400" dirty="0">
              <a:solidFill>
                <a:srgbClr val="37373A"/>
              </a:solidFill>
            </a:endParaRPr>
          </a:p>
        </p:txBody>
      </p:sp>
      <p:sp>
        <p:nvSpPr>
          <p:cNvPr id="37" name="Rectangle 49"/>
          <p:cNvSpPr/>
          <p:nvPr/>
        </p:nvSpPr>
        <p:spPr>
          <a:xfrm>
            <a:off x="746053" y="4715443"/>
            <a:ext cx="3932533" cy="1292662"/>
          </a:xfrm>
          <a:prstGeom prst="rect">
            <a:avLst/>
          </a:prstGeom>
          <a:solidFill>
            <a:schemeClr val="bg1"/>
          </a:solidFill>
          <a:ln>
            <a:solidFill>
              <a:schemeClr val="bg1"/>
            </a:solidFill>
          </a:ln>
        </p:spPr>
        <p:txBody>
          <a:bodyPr wrap="square" lIns="0" tIns="0" rIns="0" bIns="0" anchor="ctr">
            <a:noAutofit/>
          </a:bodyPr>
          <a:lstStyle/>
          <a:p>
            <a:pPr lvl="0" fontAlgn="base">
              <a:spcBef>
                <a:spcPct val="0"/>
              </a:spcBef>
              <a:spcAft>
                <a:spcPct val="0"/>
              </a:spcAft>
              <a:buClr>
                <a:srgbClr val="0093D3"/>
              </a:buClr>
              <a:defRPr b="0" i="0"/>
            </a:pPr>
            <a:r>
              <a:rPr lang="en-US" sz="1400" dirty="0">
                <a:solidFill>
                  <a:srgbClr val="0088C2"/>
                </a:solidFill>
              </a:rPr>
              <a:t>Working in tandem</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One-on-one mentoring of "my" mentee throughout the program </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4–6 months for around 2 hours per week</a:t>
            </a:r>
          </a:p>
          <a:p>
            <a:pPr marL="28575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Advise and help in career guidance, during internship, in dealing with superiors or colleagues, or private issues</a:t>
            </a:r>
          </a:p>
        </p:txBody>
      </p:sp>
      <p:sp>
        <p:nvSpPr>
          <p:cNvPr id="38" name="Rectangle 49"/>
          <p:cNvSpPr/>
          <p:nvPr/>
        </p:nvSpPr>
        <p:spPr>
          <a:xfrm>
            <a:off x="4337170" y="2978570"/>
            <a:ext cx="5362679" cy="1292662"/>
          </a:xfrm>
          <a:prstGeom prst="rect">
            <a:avLst/>
          </a:prstGeom>
          <a:noFill/>
          <a:ln>
            <a:noFill/>
          </a:ln>
        </p:spPr>
        <p:txBody>
          <a:bodyPr wrap="square" lIns="0" tIns="0" rIns="0" bIns="0" anchor="ctr">
            <a:noAutofit/>
          </a:bodyPr>
          <a:lstStyle/>
          <a:p>
            <a:pPr lvl="0" fontAlgn="base">
              <a:spcBef>
                <a:spcPct val="0"/>
              </a:spcBef>
              <a:spcAft>
                <a:spcPct val="0"/>
              </a:spcAft>
              <a:buClr>
                <a:srgbClr val="0093D3"/>
              </a:buClr>
              <a:defRPr b="0" i="0"/>
            </a:pPr>
            <a:r>
              <a:rPr lang="en-US" sz="1400" dirty="0">
                <a:solidFill>
                  <a:srgbClr val="0088C2"/>
                </a:solidFill>
              </a:rPr>
              <a:t>The framework</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Professional preparation and support from JOBLINGE </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Clear timeline for volunteers: beginning and end</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Clearly defined role and definition</a:t>
            </a:r>
          </a:p>
          <a:p>
            <a:pPr marL="285750" lvl="0" indent="-285750" fontAlgn="base">
              <a:spcBef>
                <a:spcPct val="0"/>
              </a:spcBef>
              <a:spcAft>
                <a:spcPct val="0"/>
              </a:spcAft>
              <a:buClr>
                <a:srgbClr val="0093D3"/>
              </a:buClr>
              <a:buFont typeface="Arial" panose="020B0604020202020204" pitchFamily="34" charset="0"/>
              <a:buChar char="•"/>
              <a:defRPr b="0" i="0"/>
            </a:pPr>
            <a:r>
              <a:rPr lang="en-US" sz="1400" dirty="0">
                <a:solidFill>
                  <a:srgbClr val="37373A"/>
                </a:solidFill>
              </a:rPr>
              <a:t>Mentor training and regular get-togethers to talk about experience </a:t>
            </a:r>
          </a:p>
        </p:txBody>
      </p:sp>
      <p:sp>
        <p:nvSpPr>
          <p:cNvPr id="39" name="Rectangle 49"/>
          <p:cNvSpPr/>
          <p:nvPr/>
        </p:nvSpPr>
        <p:spPr>
          <a:xfrm>
            <a:off x="6779626" y="4613842"/>
            <a:ext cx="2401812" cy="1292662"/>
          </a:xfrm>
          <a:prstGeom prst="rect">
            <a:avLst/>
          </a:prstGeom>
          <a:noFill/>
          <a:ln>
            <a:noFill/>
          </a:ln>
        </p:spPr>
        <p:txBody>
          <a:bodyPr wrap="square" lIns="0" tIns="0" rIns="0" bIns="0" anchor="ctr">
            <a:noAutofit/>
          </a:bodyPr>
          <a:lstStyle/>
          <a:p>
            <a:pPr fontAlgn="base">
              <a:spcBef>
                <a:spcPct val="0"/>
              </a:spcBef>
              <a:spcAft>
                <a:spcPct val="0"/>
              </a:spcAft>
              <a:buClr>
                <a:srgbClr val="0093D3"/>
              </a:buClr>
              <a:defRPr b="0" i="0"/>
            </a:pPr>
            <a:r>
              <a:rPr lang="en-US" sz="1400" dirty="0">
                <a:solidFill>
                  <a:srgbClr val="0088C2"/>
                </a:solidFill>
              </a:rPr>
              <a:t>Common goal</a:t>
            </a:r>
          </a:p>
          <a:p>
            <a:pPr lvl="0" fontAlgn="base">
              <a:spcBef>
                <a:spcPct val="0"/>
              </a:spcBef>
              <a:spcAft>
                <a:spcPct val="0"/>
              </a:spcAft>
              <a:buClr>
                <a:srgbClr val="0093D3"/>
              </a:buClr>
              <a:defRPr b="0" i="0"/>
            </a:pPr>
            <a:r>
              <a:rPr lang="en-US" sz="1400" dirty="0">
                <a:solidFill>
                  <a:srgbClr val="37373A"/>
                </a:solidFill>
              </a:rPr>
              <a:t>Apprenticeship contract</a:t>
            </a:r>
          </a:p>
        </p:txBody>
      </p:sp>
      <p:sp>
        <p:nvSpPr>
          <p:cNvPr id="40" name="Textfeld 39"/>
          <p:cNvSpPr txBox="1"/>
          <p:nvPr/>
        </p:nvSpPr>
        <p:spPr>
          <a:xfrm>
            <a:off x="3949363" y="6388100"/>
            <a:ext cx="5117069" cy="165100"/>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algn="r">
              <a:defRPr b="0" i="0"/>
            </a:pPr>
            <a:r>
              <a:rPr lang="en-US" sz="1000" dirty="0">
                <a:solidFill>
                  <a:srgbClr val="0088C2"/>
                </a:solidFill>
                <a:effectLst/>
                <a:cs typeface="Calibri" panose="020F0502020204030204" pitchFamily="34" charset="0"/>
                <a:sym typeface="Trebuchet MS" panose="020B0603020202020204" pitchFamily="34" charset="0"/>
              </a:rPr>
              <a:t>www.joblinge.de/mentoring</a:t>
            </a:r>
          </a:p>
        </p:txBody>
      </p:sp>
      <p:grpSp>
        <p:nvGrpSpPr>
          <p:cNvPr id="65" name="Gruppieren 64"/>
          <p:cNvGrpSpPr/>
          <p:nvPr/>
        </p:nvGrpSpPr>
        <p:grpSpPr>
          <a:xfrm>
            <a:off x="700271" y="1517759"/>
            <a:ext cx="900000" cy="720000"/>
            <a:chOff x="1023028" y="1940069"/>
            <a:chExt cx="504000" cy="504000"/>
          </a:xfrm>
        </p:grpSpPr>
        <p:sp>
          <p:nvSpPr>
            <p:cNvPr id="29" name="Freeform 20">
              <a:extLst>
                <a:ext uri="{FF2B5EF4-FFF2-40B4-BE49-F238E27FC236}">
                  <a16:creationId xmlns:a16="http://schemas.microsoft.com/office/drawing/2014/main" id="{CEF9E0BC-00B7-4B29-B377-3473BD5B2EB2}"/>
                </a:ext>
              </a:extLst>
            </p:cNvPr>
            <p:cNvSpPr>
              <a:spLocks noEditPoints="1"/>
            </p:cNvSpPr>
            <p:nvPr/>
          </p:nvSpPr>
          <p:spPr bwMode="auto">
            <a:xfrm>
              <a:off x="1023028" y="1940069"/>
              <a:ext cx="504000" cy="504000"/>
            </a:xfrm>
            <a:custGeom>
              <a:avLst/>
              <a:gdLst>
                <a:gd name="T0" fmla="*/ 227 w 2124"/>
                <a:gd name="T1" fmla="*/ 496 h 1836"/>
                <a:gd name="T2" fmla="*/ 528 w 2124"/>
                <a:gd name="T3" fmla="*/ 467 h 1836"/>
                <a:gd name="T4" fmla="*/ 996 w 2124"/>
                <a:gd name="T5" fmla="*/ 467 h 1836"/>
                <a:gd name="T6" fmla="*/ 695 w 2124"/>
                <a:gd name="T7" fmla="*/ 496 h 1836"/>
                <a:gd name="T8" fmla="*/ 994 w 2124"/>
                <a:gd name="T9" fmla="*/ 498 h 1836"/>
                <a:gd name="T10" fmla="*/ 1130 w 2124"/>
                <a:gd name="T11" fmla="*/ 467 h 1836"/>
                <a:gd name="T12" fmla="*/ 1431 w 2124"/>
                <a:gd name="T13" fmla="*/ 496 h 1836"/>
                <a:gd name="T14" fmla="*/ 1933 w 2124"/>
                <a:gd name="T15" fmla="*/ 467 h 1836"/>
                <a:gd name="T16" fmla="*/ 1631 w 2124"/>
                <a:gd name="T17" fmla="*/ 496 h 1836"/>
                <a:gd name="T18" fmla="*/ 1930 w 2124"/>
                <a:gd name="T19" fmla="*/ 498 h 1836"/>
                <a:gd name="T20" fmla="*/ 427 w 2124"/>
                <a:gd name="T21" fmla="*/ 273 h 1836"/>
                <a:gd name="T22" fmla="*/ 729 w 2124"/>
                <a:gd name="T23" fmla="*/ 301 h 1836"/>
                <a:gd name="T24" fmla="*/ 1230 w 2124"/>
                <a:gd name="T25" fmla="*/ 273 h 1836"/>
                <a:gd name="T26" fmla="*/ 929 w 2124"/>
                <a:gd name="T27" fmla="*/ 301 h 1836"/>
                <a:gd name="T28" fmla="*/ 1228 w 2124"/>
                <a:gd name="T29" fmla="*/ 304 h 1836"/>
                <a:gd name="T30" fmla="*/ 1364 w 2124"/>
                <a:gd name="T31" fmla="*/ 273 h 1836"/>
                <a:gd name="T32" fmla="*/ 1665 w 2124"/>
                <a:gd name="T33" fmla="*/ 301 h 1836"/>
                <a:gd name="T34" fmla="*/ 996 w 2124"/>
                <a:gd name="T35" fmla="*/ 78 h 1836"/>
                <a:gd name="T36" fmla="*/ 695 w 2124"/>
                <a:gd name="T37" fmla="*/ 107 h 1836"/>
                <a:gd name="T38" fmla="*/ 994 w 2124"/>
                <a:gd name="T39" fmla="*/ 109 h 1836"/>
                <a:gd name="T40" fmla="*/ 1130 w 2124"/>
                <a:gd name="T41" fmla="*/ 78 h 1836"/>
                <a:gd name="T42" fmla="*/ 1431 w 2124"/>
                <a:gd name="T43" fmla="*/ 107 h 1836"/>
                <a:gd name="T44" fmla="*/ 1893 w 2124"/>
                <a:gd name="T45" fmla="*/ 584 h 1836"/>
                <a:gd name="T46" fmla="*/ 1893 w 2124"/>
                <a:gd name="T47" fmla="*/ 628 h 1836"/>
                <a:gd name="T48" fmla="*/ 2060 w 2124"/>
                <a:gd name="T49" fmla="*/ 662 h 1836"/>
                <a:gd name="T50" fmla="*/ 69 w 2124"/>
                <a:gd name="T51" fmla="*/ 693 h 1836"/>
                <a:gd name="T52" fmla="*/ 377 w 2124"/>
                <a:gd name="T53" fmla="*/ 638 h 1836"/>
                <a:gd name="T54" fmla="*/ 1533 w 2124"/>
                <a:gd name="T55" fmla="*/ 1602 h 1836"/>
                <a:gd name="T56" fmla="*/ 1155 w 2124"/>
                <a:gd name="T57" fmla="*/ 1543 h 1836"/>
                <a:gd name="T58" fmla="*/ 2102 w 2124"/>
                <a:gd name="T59" fmla="*/ 1836 h 1836"/>
                <a:gd name="T60" fmla="*/ 1191 w 2124"/>
                <a:gd name="T61" fmla="*/ 1811 h 1836"/>
                <a:gd name="T62" fmla="*/ 787 w 2124"/>
                <a:gd name="T63" fmla="*/ 1449 h 1836"/>
                <a:gd name="T64" fmla="*/ 404 w 2124"/>
                <a:gd name="T65" fmla="*/ 1449 h 1836"/>
                <a:gd name="T66" fmla="*/ 0 w 2124"/>
                <a:gd name="T67" fmla="*/ 1814 h 1836"/>
                <a:gd name="T68" fmla="*/ 1191 w 2124"/>
                <a:gd name="T69" fmla="*/ 1811 h 1836"/>
                <a:gd name="T70" fmla="*/ 896 w 2124"/>
                <a:gd name="T71" fmla="*/ 662 h 1836"/>
                <a:gd name="T72" fmla="*/ 1197 w 2124"/>
                <a:gd name="T73" fmla="*/ 690 h 1836"/>
                <a:gd name="T74" fmla="*/ 1356 w 2124"/>
                <a:gd name="T75" fmla="*/ 1362 h 1836"/>
                <a:gd name="T76" fmla="*/ 1407 w 2124"/>
                <a:gd name="T77" fmla="*/ 1450 h 1836"/>
                <a:gd name="T78" fmla="*/ 1649 w 2124"/>
                <a:gd name="T79" fmla="*/ 1450 h 1836"/>
                <a:gd name="T80" fmla="*/ 1701 w 2124"/>
                <a:gd name="T81" fmla="*/ 1362 h 1836"/>
                <a:gd name="T82" fmla="*/ 1796 w 2124"/>
                <a:gd name="T83" fmla="*/ 1101 h 1836"/>
                <a:gd name="T84" fmla="*/ 1528 w 2124"/>
                <a:gd name="T85" fmla="*/ 1401 h 1836"/>
                <a:gd name="T86" fmla="*/ 1261 w 2124"/>
                <a:gd name="T87" fmla="*/ 1101 h 1836"/>
                <a:gd name="T88" fmla="*/ 322 w 2124"/>
                <a:gd name="T89" fmla="*/ 1157 h 1836"/>
                <a:gd name="T90" fmla="*/ 440 w 2124"/>
                <a:gd name="T91" fmla="*/ 1423 h 1836"/>
                <a:gd name="T92" fmla="*/ 717 w 2124"/>
                <a:gd name="T93" fmla="*/ 1399 h 1836"/>
                <a:gd name="T94" fmla="*/ 761 w 2124"/>
                <a:gd name="T95" fmla="*/ 1367 h 1836"/>
                <a:gd name="T96" fmla="*/ 916 w 2124"/>
                <a:gd name="T97" fmla="*/ 1076 h 1836"/>
                <a:gd name="T98" fmla="*/ 738 w 2124"/>
                <a:gd name="T99" fmla="*/ 1329 h 1836"/>
                <a:gd name="T100" fmla="*/ 350 w 2124"/>
                <a:gd name="T101" fmla="*/ 1122 h 1836"/>
                <a:gd name="T102" fmla="*/ 322 w 2124"/>
                <a:gd name="T103" fmla="*/ 115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4" h="1836">
                  <a:moveTo>
                    <a:pt x="512" y="503"/>
                  </a:moveTo>
                  <a:cubicBezTo>
                    <a:pt x="505" y="503"/>
                    <a:pt x="499" y="501"/>
                    <a:pt x="495" y="496"/>
                  </a:cubicBezTo>
                  <a:cubicBezTo>
                    <a:pt x="461" y="456"/>
                    <a:pt x="413" y="433"/>
                    <a:pt x="361" y="433"/>
                  </a:cubicBezTo>
                  <a:cubicBezTo>
                    <a:pt x="309" y="433"/>
                    <a:pt x="260" y="456"/>
                    <a:pt x="227" y="496"/>
                  </a:cubicBezTo>
                  <a:cubicBezTo>
                    <a:pt x="219" y="505"/>
                    <a:pt x="205" y="506"/>
                    <a:pt x="196" y="498"/>
                  </a:cubicBezTo>
                  <a:cubicBezTo>
                    <a:pt x="187" y="491"/>
                    <a:pt x="186" y="477"/>
                    <a:pt x="193" y="467"/>
                  </a:cubicBezTo>
                  <a:cubicBezTo>
                    <a:pt x="235" y="418"/>
                    <a:pt x="296" y="389"/>
                    <a:pt x="361" y="389"/>
                  </a:cubicBezTo>
                  <a:cubicBezTo>
                    <a:pt x="426" y="389"/>
                    <a:pt x="487" y="418"/>
                    <a:pt x="528" y="467"/>
                  </a:cubicBezTo>
                  <a:cubicBezTo>
                    <a:pt x="536" y="477"/>
                    <a:pt x="535" y="491"/>
                    <a:pt x="526" y="498"/>
                  </a:cubicBezTo>
                  <a:cubicBezTo>
                    <a:pt x="522" y="502"/>
                    <a:pt x="516" y="503"/>
                    <a:pt x="512" y="503"/>
                  </a:cubicBezTo>
                  <a:close/>
                  <a:moveTo>
                    <a:pt x="994" y="498"/>
                  </a:moveTo>
                  <a:cubicBezTo>
                    <a:pt x="1003" y="491"/>
                    <a:pt x="1004" y="477"/>
                    <a:pt x="996" y="467"/>
                  </a:cubicBezTo>
                  <a:cubicBezTo>
                    <a:pt x="955" y="418"/>
                    <a:pt x="894" y="389"/>
                    <a:pt x="829" y="389"/>
                  </a:cubicBezTo>
                  <a:cubicBezTo>
                    <a:pt x="764" y="389"/>
                    <a:pt x="703" y="418"/>
                    <a:pt x="661" y="467"/>
                  </a:cubicBezTo>
                  <a:cubicBezTo>
                    <a:pt x="654" y="477"/>
                    <a:pt x="655" y="491"/>
                    <a:pt x="664" y="498"/>
                  </a:cubicBezTo>
                  <a:cubicBezTo>
                    <a:pt x="673" y="506"/>
                    <a:pt x="687" y="505"/>
                    <a:pt x="695" y="496"/>
                  </a:cubicBezTo>
                  <a:cubicBezTo>
                    <a:pt x="728" y="456"/>
                    <a:pt x="777" y="433"/>
                    <a:pt x="829" y="433"/>
                  </a:cubicBezTo>
                  <a:cubicBezTo>
                    <a:pt x="881" y="433"/>
                    <a:pt x="929" y="456"/>
                    <a:pt x="963" y="496"/>
                  </a:cubicBezTo>
                  <a:cubicBezTo>
                    <a:pt x="967" y="501"/>
                    <a:pt x="973" y="503"/>
                    <a:pt x="980" y="503"/>
                  </a:cubicBezTo>
                  <a:cubicBezTo>
                    <a:pt x="985" y="503"/>
                    <a:pt x="990" y="502"/>
                    <a:pt x="994" y="498"/>
                  </a:cubicBezTo>
                  <a:close/>
                  <a:moveTo>
                    <a:pt x="1462" y="498"/>
                  </a:moveTo>
                  <a:cubicBezTo>
                    <a:pt x="1471" y="491"/>
                    <a:pt x="1472" y="477"/>
                    <a:pt x="1465" y="467"/>
                  </a:cubicBezTo>
                  <a:cubicBezTo>
                    <a:pt x="1423" y="418"/>
                    <a:pt x="1362" y="389"/>
                    <a:pt x="1297" y="389"/>
                  </a:cubicBezTo>
                  <a:cubicBezTo>
                    <a:pt x="1232" y="389"/>
                    <a:pt x="1171" y="418"/>
                    <a:pt x="1130" y="467"/>
                  </a:cubicBezTo>
                  <a:cubicBezTo>
                    <a:pt x="1122" y="477"/>
                    <a:pt x="1123" y="491"/>
                    <a:pt x="1132" y="498"/>
                  </a:cubicBezTo>
                  <a:cubicBezTo>
                    <a:pt x="1142" y="506"/>
                    <a:pt x="1155" y="505"/>
                    <a:pt x="1163" y="496"/>
                  </a:cubicBezTo>
                  <a:cubicBezTo>
                    <a:pt x="1197" y="456"/>
                    <a:pt x="1245" y="433"/>
                    <a:pt x="1297" y="433"/>
                  </a:cubicBezTo>
                  <a:cubicBezTo>
                    <a:pt x="1349" y="433"/>
                    <a:pt x="1398" y="456"/>
                    <a:pt x="1431" y="496"/>
                  </a:cubicBezTo>
                  <a:cubicBezTo>
                    <a:pt x="1435" y="501"/>
                    <a:pt x="1441" y="503"/>
                    <a:pt x="1448" y="503"/>
                  </a:cubicBezTo>
                  <a:cubicBezTo>
                    <a:pt x="1453" y="503"/>
                    <a:pt x="1458" y="502"/>
                    <a:pt x="1462" y="498"/>
                  </a:cubicBezTo>
                  <a:close/>
                  <a:moveTo>
                    <a:pt x="1930" y="498"/>
                  </a:moveTo>
                  <a:cubicBezTo>
                    <a:pt x="1939" y="491"/>
                    <a:pt x="1940" y="477"/>
                    <a:pt x="1933" y="467"/>
                  </a:cubicBezTo>
                  <a:cubicBezTo>
                    <a:pt x="1891" y="418"/>
                    <a:pt x="1830" y="389"/>
                    <a:pt x="1765" y="389"/>
                  </a:cubicBezTo>
                  <a:cubicBezTo>
                    <a:pt x="1700" y="389"/>
                    <a:pt x="1639" y="418"/>
                    <a:pt x="1598" y="467"/>
                  </a:cubicBezTo>
                  <a:cubicBezTo>
                    <a:pt x="1590" y="477"/>
                    <a:pt x="1591" y="491"/>
                    <a:pt x="1600" y="498"/>
                  </a:cubicBezTo>
                  <a:cubicBezTo>
                    <a:pt x="1610" y="506"/>
                    <a:pt x="1624" y="505"/>
                    <a:pt x="1631" y="496"/>
                  </a:cubicBezTo>
                  <a:cubicBezTo>
                    <a:pt x="1665" y="456"/>
                    <a:pt x="1713" y="433"/>
                    <a:pt x="1765" y="433"/>
                  </a:cubicBezTo>
                  <a:cubicBezTo>
                    <a:pt x="1817" y="433"/>
                    <a:pt x="1866" y="456"/>
                    <a:pt x="1899" y="496"/>
                  </a:cubicBezTo>
                  <a:cubicBezTo>
                    <a:pt x="1903" y="501"/>
                    <a:pt x="1910" y="503"/>
                    <a:pt x="1916" y="503"/>
                  </a:cubicBezTo>
                  <a:cubicBezTo>
                    <a:pt x="1921" y="503"/>
                    <a:pt x="1926" y="502"/>
                    <a:pt x="1930" y="498"/>
                  </a:cubicBezTo>
                  <a:close/>
                  <a:moveTo>
                    <a:pt x="760" y="304"/>
                  </a:moveTo>
                  <a:cubicBezTo>
                    <a:pt x="769" y="296"/>
                    <a:pt x="770" y="282"/>
                    <a:pt x="762" y="273"/>
                  </a:cubicBezTo>
                  <a:cubicBezTo>
                    <a:pt x="721" y="223"/>
                    <a:pt x="660" y="195"/>
                    <a:pt x="595" y="195"/>
                  </a:cubicBezTo>
                  <a:cubicBezTo>
                    <a:pt x="530" y="195"/>
                    <a:pt x="469" y="223"/>
                    <a:pt x="427" y="273"/>
                  </a:cubicBezTo>
                  <a:cubicBezTo>
                    <a:pt x="420" y="282"/>
                    <a:pt x="421" y="296"/>
                    <a:pt x="430" y="304"/>
                  </a:cubicBezTo>
                  <a:cubicBezTo>
                    <a:pt x="439" y="312"/>
                    <a:pt x="453" y="310"/>
                    <a:pt x="461" y="301"/>
                  </a:cubicBezTo>
                  <a:cubicBezTo>
                    <a:pt x="494" y="262"/>
                    <a:pt x="543" y="239"/>
                    <a:pt x="595" y="239"/>
                  </a:cubicBezTo>
                  <a:cubicBezTo>
                    <a:pt x="647" y="239"/>
                    <a:pt x="695" y="262"/>
                    <a:pt x="729" y="301"/>
                  </a:cubicBezTo>
                  <a:cubicBezTo>
                    <a:pt x="733" y="306"/>
                    <a:pt x="739" y="309"/>
                    <a:pt x="746" y="309"/>
                  </a:cubicBezTo>
                  <a:cubicBezTo>
                    <a:pt x="751" y="309"/>
                    <a:pt x="756" y="307"/>
                    <a:pt x="760" y="304"/>
                  </a:cubicBezTo>
                  <a:close/>
                  <a:moveTo>
                    <a:pt x="1228" y="304"/>
                  </a:moveTo>
                  <a:cubicBezTo>
                    <a:pt x="1237" y="296"/>
                    <a:pt x="1238" y="282"/>
                    <a:pt x="1230" y="273"/>
                  </a:cubicBezTo>
                  <a:cubicBezTo>
                    <a:pt x="1189" y="223"/>
                    <a:pt x="1128" y="195"/>
                    <a:pt x="1063" y="195"/>
                  </a:cubicBezTo>
                  <a:cubicBezTo>
                    <a:pt x="998" y="195"/>
                    <a:pt x="937" y="223"/>
                    <a:pt x="896" y="273"/>
                  </a:cubicBezTo>
                  <a:cubicBezTo>
                    <a:pt x="888" y="282"/>
                    <a:pt x="889" y="296"/>
                    <a:pt x="898" y="304"/>
                  </a:cubicBezTo>
                  <a:cubicBezTo>
                    <a:pt x="908" y="312"/>
                    <a:pt x="921" y="310"/>
                    <a:pt x="929" y="301"/>
                  </a:cubicBezTo>
                  <a:cubicBezTo>
                    <a:pt x="963" y="262"/>
                    <a:pt x="1011" y="239"/>
                    <a:pt x="1063" y="239"/>
                  </a:cubicBezTo>
                  <a:cubicBezTo>
                    <a:pt x="1115" y="239"/>
                    <a:pt x="1163" y="262"/>
                    <a:pt x="1197" y="301"/>
                  </a:cubicBezTo>
                  <a:cubicBezTo>
                    <a:pt x="1201" y="306"/>
                    <a:pt x="1207" y="309"/>
                    <a:pt x="1214" y="309"/>
                  </a:cubicBezTo>
                  <a:cubicBezTo>
                    <a:pt x="1219" y="309"/>
                    <a:pt x="1224" y="307"/>
                    <a:pt x="1228" y="304"/>
                  </a:cubicBezTo>
                  <a:close/>
                  <a:moveTo>
                    <a:pt x="1696" y="304"/>
                  </a:moveTo>
                  <a:cubicBezTo>
                    <a:pt x="1705" y="296"/>
                    <a:pt x="1706" y="282"/>
                    <a:pt x="1699" y="273"/>
                  </a:cubicBezTo>
                  <a:cubicBezTo>
                    <a:pt x="1657" y="223"/>
                    <a:pt x="1596" y="195"/>
                    <a:pt x="1531" y="195"/>
                  </a:cubicBezTo>
                  <a:cubicBezTo>
                    <a:pt x="1466" y="195"/>
                    <a:pt x="1405" y="223"/>
                    <a:pt x="1364" y="273"/>
                  </a:cubicBezTo>
                  <a:cubicBezTo>
                    <a:pt x="1356" y="282"/>
                    <a:pt x="1357" y="296"/>
                    <a:pt x="1366" y="304"/>
                  </a:cubicBezTo>
                  <a:cubicBezTo>
                    <a:pt x="1376" y="312"/>
                    <a:pt x="1389" y="310"/>
                    <a:pt x="1397" y="301"/>
                  </a:cubicBezTo>
                  <a:cubicBezTo>
                    <a:pt x="1431" y="262"/>
                    <a:pt x="1479" y="239"/>
                    <a:pt x="1531" y="239"/>
                  </a:cubicBezTo>
                  <a:cubicBezTo>
                    <a:pt x="1583" y="239"/>
                    <a:pt x="1632" y="262"/>
                    <a:pt x="1665" y="301"/>
                  </a:cubicBezTo>
                  <a:cubicBezTo>
                    <a:pt x="1669" y="306"/>
                    <a:pt x="1675" y="309"/>
                    <a:pt x="1682" y="309"/>
                  </a:cubicBezTo>
                  <a:cubicBezTo>
                    <a:pt x="1687" y="309"/>
                    <a:pt x="1692" y="307"/>
                    <a:pt x="1696" y="304"/>
                  </a:cubicBezTo>
                  <a:close/>
                  <a:moveTo>
                    <a:pt x="994" y="109"/>
                  </a:moveTo>
                  <a:cubicBezTo>
                    <a:pt x="1003" y="101"/>
                    <a:pt x="1004" y="88"/>
                    <a:pt x="996" y="78"/>
                  </a:cubicBezTo>
                  <a:cubicBezTo>
                    <a:pt x="955" y="29"/>
                    <a:pt x="894" y="0"/>
                    <a:pt x="829" y="0"/>
                  </a:cubicBezTo>
                  <a:cubicBezTo>
                    <a:pt x="764" y="0"/>
                    <a:pt x="703" y="29"/>
                    <a:pt x="661" y="78"/>
                  </a:cubicBezTo>
                  <a:cubicBezTo>
                    <a:pt x="654" y="88"/>
                    <a:pt x="655" y="101"/>
                    <a:pt x="664" y="109"/>
                  </a:cubicBezTo>
                  <a:cubicBezTo>
                    <a:pt x="673" y="117"/>
                    <a:pt x="687" y="116"/>
                    <a:pt x="695" y="107"/>
                  </a:cubicBezTo>
                  <a:cubicBezTo>
                    <a:pt x="728" y="67"/>
                    <a:pt x="777" y="44"/>
                    <a:pt x="829" y="44"/>
                  </a:cubicBezTo>
                  <a:cubicBezTo>
                    <a:pt x="881" y="44"/>
                    <a:pt x="929" y="67"/>
                    <a:pt x="963" y="107"/>
                  </a:cubicBezTo>
                  <a:cubicBezTo>
                    <a:pt x="967" y="112"/>
                    <a:pt x="973" y="114"/>
                    <a:pt x="980" y="114"/>
                  </a:cubicBezTo>
                  <a:cubicBezTo>
                    <a:pt x="985" y="114"/>
                    <a:pt x="990" y="113"/>
                    <a:pt x="994" y="109"/>
                  </a:cubicBezTo>
                  <a:close/>
                  <a:moveTo>
                    <a:pt x="1462" y="109"/>
                  </a:moveTo>
                  <a:cubicBezTo>
                    <a:pt x="1471" y="101"/>
                    <a:pt x="1472" y="88"/>
                    <a:pt x="1465" y="78"/>
                  </a:cubicBezTo>
                  <a:cubicBezTo>
                    <a:pt x="1423" y="29"/>
                    <a:pt x="1362" y="0"/>
                    <a:pt x="1297" y="0"/>
                  </a:cubicBezTo>
                  <a:cubicBezTo>
                    <a:pt x="1232" y="0"/>
                    <a:pt x="1171" y="29"/>
                    <a:pt x="1130" y="78"/>
                  </a:cubicBezTo>
                  <a:cubicBezTo>
                    <a:pt x="1122" y="88"/>
                    <a:pt x="1123" y="101"/>
                    <a:pt x="1132" y="109"/>
                  </a:cubicBezTo>
                  <a:cubicBezTo>
                    <a:pt x="1142" y="117"/>
                    <a:pt x="1155" y="116"/>
                    <a:pt x="1163" y="107"/>
                  </a:cubicBezTo>
                  <a:cubicBezTo>
                    <a:pt x="1197" y="67"/>
                    <a:pt x="1245" y="44"/>
                    <a:pt x="1297" y="44"/>
                  </a:cubicBezTo>
                  <a:cubicBezTo>
                    <a:pt x="1349" y="44"/>
                    <a:pt x="1398" y="67"/>
                    <a:pt x="1431" y="107"/>
                  </a:cubicBezTo>
                  <a:cubicBezTo>
                    <a:pt x="1435" y="112"/>
                    <a:pt x="1441" y="114"/>
                    <a:pt x="1448" y="114"/>
                  </a:cubicBezTo>
                  <a:cubicBezTo>
                    <a:pt x="1453" y="114"/>
                    <a:pt x="1458" y="113"/>
                    <a:pt x="1462" y="109"/>
                  </a:cubicBezTo>
                  <a:close/>
                  <a:moveTo>
                    <a:pt x="2060" y="662"/>
                  </a:moveTo>
                  <a:cubicBezTo>
                    <a:pt x="2018" y="612"/>
                    <a:pt x="1957" y="584"/>
                    <a:pt x="1893" y="584"/>
                  </a:cubicBezTo>
                  <a:cubicBezTo>
                    <a:pt x="1839" y="584"/>
                    <a:pt x="1788" y="603"/>
                    <a:pt x="1749" y="638"/>
                  </a:cubicBezTo>
                  <a:cubicBezTo>
                    <a:pt x="1760" y="647"/>
                    <a:pt x="1771" y="657"/>
                    <a:pt x="1781" y="667"/>
                  </a:cubicBezTo>
                  <a:cubicBezTo>
                    <a:pt x="1781" y="667"/>
                    <a:pt x="1781" y="668"/>
                    <a:pt x="1781" y="668"/>
                  </a:cubicBezTo>
                  <a:cubicBezTo>
                    <a:pt x="1813" y="642"/>
                    <a:pt x="1852" y="628"/>
                    <a:pt x="1893" y="628"/>
                  </a:cubicBezTo>
                  <a:cubicBezTo>
                    <a:pt x="1944" y="628"/>
                    <a:pt x="1993" y="651"/>
                    <a:pt x="2026" y="690"/>
                  </a:cubicBezTo>
                  <a:cubicBezTo>
                    <a:pt x="2031" y="695"/>
                    <a:pt x="2037" y="698"/>
                    <a:pt x="2043" y="698"/>
                  </a:cubicBezTo>
                  <a:cubicBezTo>
                    <a:pt x="2048" y="698"/>
                    <a:pt x="2053" y="696"/>
                    <a:pt x="2057" y="693"/>
                  </a:cubicBezTo>
                  <a:cubicBezTo>
                    <a:pt x="2067" y="685"/>
                    <a:pt x="2068" y="671"/>
                    <a:pt x="2060" y="662"/>
                  </a:cubicBezTo>
                  <a:close/>
                  <a:moveTo>
                    <a:pt x="377" y="638"/>
                  </a:moveTo>
                  <a:cubicBezTo>
                    <a:pt x="338" y="603"/>
                    <a:pt x="287" y="584"/>
                    <a:pt x="233" y="584"/>
                  </a:cubicBezTo>
                  <a:cubicBezTo>
                    <a:pt x="169" y="584"/>
                    <a:pt x="108" y="612"/>
                    <a:pt x="66" y="662"/>
                  </a:cubicBezTo>
                  <a:cubicBezTo>
                    <a:pt x="58" y="671"/>
                    <a:pt x="59" y="685"/>
                    <a:pt x="69" y="693"/>
                  </a:cubicBezTo>
                  <a:cubicBezTo>
                    <a:pt x="78" y="701"/>
                    <a:pt x="92" y="699"/>
                    <a:pt x="100" y="690"/>
                  </a:cubicBezTo>
                  <a:cubicBezTo>
                    <a:pt x="133" y="651"/>
                    <a:pt x="182" y="628"/>
                    <a:pt x="233" y="628"/>
                  </a:cubicBezTo>
                  <a:cubicBezTo>
                    <a:pt x="274" y="628"/>
                    <a:pt x="313" y="642"/>
                    <a:pt x="344" y="667"/>
                  </a:cubicBezTo>
                  <a:cubicBezTo>
                    <a:pt x="355" y="657"/>
                    <a:pt x="366" y="647"/>
                    <a:pt x="377" y="638"/>
                  </a:cubicBezTo>
                  <a:close/>
                  <a:moveTo>
                    <a:pt x="2052" y="1567"/>
                  </a:moveTo>
                  <a:cubicBezTo>
                    <a:pt x="2030" y="1534"/>
                    <a:pt x="2004" y="1506"/>
                    <a:pt x="1974" y="1492"/>
                  </a:cubicBezTo>
                  <a:cubicBezTo>
                    <a:pt x="1885" y="1451"/>
                    <a:pt x="1720" y="1449"/>
                    <a:pt x="1720" y="1449"/>
                  </a:cubicBezTo>
                  <a:cubicBezTo>
                    <a:pt x="1720" y="1449"/>
                    <a:pt x="1614" y="1537"/>
                    <a:pt x="1533" y="1602"/>
                  </a:cubicBezTo>
                  <a:cubicBezTo>
                    <a:pt x="1530" y="1604"/>
                    <a:pt x="1527" y="1604"/>
                    <a:pt x="1524" y="1602"/>
                  </a:cubicBezTo>
                  <a:cubicBezTo>
                    <a:pt x="1464" y="1555"/>
                    <a:pt x="1337" y="1449"/>
                    <a:pt x="1337" y="1449"/>
                  </a:cubicBezTo>
                  <a:cubicBezTo>
                    <a:pt x="1337" y="1449"/>
                    <a:pt x="1197" y="1451"/>
                    <a:pt x="1105" y="1483"/>
                  </a:cubicBezTo>
                  <a:cubicBezTo>
                    <a:pt x="1123" y="1499"/>
                    <a:pt x="1139" y="1519"/>
                    <a:pt x="1155" y="1543"/>
                  </a:cubicBezTo>
                  <a:cubicBezTo>
                    <a:pt x="1208" y="1621"/>
                    <a:pt x="1235" y="1714"/>
                    <a:pt x="1235" y="1811"/>
                  </a:cubicBezTo>
                  <a:cubicBezTo>
                    <a:pt x="1235" y="1814"/>
                    <a:pt x="1235" y="1814"/>
                    <a:pt x="1235" y="1814"/>
                  </a:cubicBezTo>
                  <a:cubicBezTo>
                    <a:pt x="1235" y="1821"/>
                    <a:pt x="1234" y="1829"/>
                    <a:pt x="1231" y="1836"/>
                  </a:cubicBezTo>
                  <a:cubicBezTo>
                    <a:pt x="2102" y="1836"/>
                    <a:pt x="2102" y="1836"/>
                    <a:pt x="2102" y="1836"/>
                  </a:cubicBezTo>
                  <a:cubicBezTo>
                    <a:pt x="2114" y="1836"/>
                    <a:pt x="2124" y="1826"/>
                    <a:pt x="2124" y="1814"/>
                  </a:cubicBezTo>
                  <a:cubicBezTo>
                    <a:pt x="2124" y="1811"/>
                    <a:pt x="2124" y="1811"/>
                    <a:pt x="2124" y="1811"/>
                  </a:cubicBezTo>
                  <a:cubicBezTo>
                    <a:pt x="2124" y="1724"/>
                    <a:pt x="2100" y="1639"/>
                    <a:pt x="2052" y="1567"/>
                  </a:cubicBezTo>
                  <a:close/>
                  <a:moveTo>
                    <a:pt x="1191" y="1811"/>
                  </a:moveTo>
                  <a:cubicBezTo>
                    <a:pt x="1191" y="1724"/>
                    <a:pt x="1167" y="1639"/>
                    <a:pt x="1119" y="1567"/>
                  </a:cubicBezTo>
                  <a:cubicBezTo>
                    <a:pt x="1097" y="1534"/>
                    <a:pt x="1071" y="1506"/>
                    <a:pt x="1042" y="1492"/>
                  </a:cubicBezTo>
                  <a:cubicBezTo>
                    <a:pt x="952" y="1451"/>
                    <a:pt x="787" y="1449"/>
                    <a:pt x="787" y="1449"/>
                  </a:cubicBezTo>
                  <a:cubicBezTo>
                    <a:pt x="787" y="1449"/>
                    <a:pt x="787" y="1449"/>
                    <a:pt x="787" y="1449"/>
                  </a:cubicBezTo>
                  <a:cubicBezTo>
                    <a:pt x="787" y="1449"/>
                    <a:pt x="722" y="1541"/>
                    <a:pt x="592" y="1541"/>
                  </a:cubicBezTo>
                  <a:cubicBezTo>
                    <a:pt x="599" y="1541"/>
                    <a:pt x="599" y="1541"/>
                    <a:pt x="599" y="1541"/>
                  </a:cubicBezTo>
                  <a:cubicBezTo>
                    <a:pt x="469" y="1541"/>
                    <a:pt x="404" y="1449"/>
                    <a:pt x="404" y="1449"/>
                  </a:cubicBezTo>
                  <a:cubicBezTo>
                    <a:pt x="404" y="1449"/>
                    <a:pt x="404" y="1449"/>
                    <a:pt x="404" y="1449"/>
                  </a:cubicBezTo>
                  <a:cubicBezTo>
                    <a:pt x="404" y="1449"/>
                    <a:pt x="239" y="1451"/>
                    <a:pt x="150" y="1492"/>
                  </a:cubicBezTo>
                  <a:cubicBezTo>
                    <a:pt x="120" y="1506"/>
                    <a:pt x="94" y="1534"/>
                    <a:pt x="72" y="1567"/>
                  </a:cubicBezTo>
                  <a:cubicBezTo>
                    <a:pt x="24" y="1639"/>
                    <a:pt x="0" y="1724"/>
                    <a:pt x="0" y="1811"/>
                  </a:cubicBezTo>
                  <a:cubicBezTo>
                    <a:pt x="0" y="1814"/>
                    <a:pt x="0" y="1814"/>
                    <a:pt x="0" y="1814"/>
                  </a:cubicBezTo>
                  <a:cubicBezTo>
                    <a:pt x="0" y="1826"/>
                    <a:pt x="10" y="1836"/>
                    <a:pt x="22" y="1836"/>
                  </a:cubicBezTo>
                  <a:cubicBezTo>
                    <a:pt x="1169" y="1836"/>
                    <a:pt x="1169" y="1836"/>
                    <a:pt x="1169" y="1836"/>
                  </a:cubicBezTo>
                  <a:cubicBezTo>
                    <a:pt x="1181" y="1836"/>
                    <a:pt x="1191" y="1826"/>
                    <a:pt x="1191" y="1814"/>
                  </a:cubicBezTo>
                  <a:lnTo>
                    <a:pt x="1191" y="1811"/>
                  </a:lnTo>
                  <a:close/>
                  <a:moveTo>
                    <a:pt x="1228" y="693"/>
                  </a:moveTo>
                  <a:cubicBezTo>
                    <a:pt x="1237" y="685"/>
                    <a:pt x="1238" y="671"/>
                    <a:pt x="1230" y="662"/>
                  </a:cubicBezTo>
                  <a:cubicBezTo>
                    <a:pt x="1189" y="612"/>
                    <a:pt x="1128" y="584"/>
                    <a:pt x="1063" y="584"/>
                  </a:cubicBezTo>
                  <a:cubicBezTo>
                    <a:pt x="998" y="584"/>
                    <a:pt x="937" y="612"/>
                    <a:pt x="896" y="662"/>
                  </a:cubicBezTo>
                  <a:cubicBezTo>
                    <a:pt x="888" y="671"/>
                    <a:pt x="889" y="685"/>
                    <a:pt x="898" y="693"/>
                  </a:cubicBezTo>
                  <a:cubicBezTo>
                    <a:pt x="908" y="701"/>
                    <a:pt x="921" y="699"/>
                    <a:pt x="929" y="690"/>
                  </a:cubicBezTo>
                  <a:cubicBezTo>
                    <a:pt x="963" y="651"/>
                    <a:pt x="1011" y="628"/>
                    <a:pt x="1063" y="628"/>
                  </a:cubicBezTo>
                  <a:cubicBezTo>
                    <a:pt x="1115" y="628"/>
                    <a:pt x="1163" y="651"/>
                    <a:pt x="1197" y="690"/>
                  </a:cubicBezTo>
                  <a:cubicBezTo>
                    <a:pt x="1201" y="695"/>
                    <a:pt x="1207" y="698"/>
                    <a:pt x="1214" y="698"/>
                  </a:cubicBezTo>
                  <a:cubicBezTo>
                    <a:pt x="1219" y="698"/>
                    <a:pt x="1224" y="696"/>
                    <a:pt x="1228" y="693"/>
                  </a:cubicBezTo>
                  <a:close/>
                  <a:moveTo>
                    <a:pt x="1255" y="1157"/>
                  </a:moveTo>
                  <a:cubicBezTo>
                    <a:pt x="1275" y="1207"/>
                    <a:pt x="1328" y="1336"/>
                    <a:pt x="1356" y="1362"/>
                  </a:cubicBezTo>
                  <a:cubicBezTo>
                    <a:pt x="1358" y="1363"/>
                    <a:pt x="1361" y="1365"/>
                    <a:pt x="1363" y="1367"/>
                  </a:cubicBezTo>
                  <a:cubicBezTo>
                    <a:pt x="1363" y="1414"/>
                    <a:pt x="1363" y="1414"/>
                    <a:pt x="1363" y="1414"/>
                  </a:cubicBezTo>
                  <a:cubicBezTo>
                    <a:pt x="1365" y="1415"/>
                    <a:pt x="1365" y="1415"/>
                    <a:pt x="1365" y="1415"/>
                  </a:cubicBezTo>
                  <a:cubicBezTo>
                    <a:pt x="1365" y="1416"/>
                    <a:pt x="1383" y="1430"/>
                    <a:pt x="1407" y="1450"/>
                  </a:cubicBezTo>
                  <a:cubicBezTo>
                    <a:pt x="1407" y="1399"/>
                    <a:pt x="1407" y="1399"/>
                    <a:pt x="1407" y="1399"/>
                  </a:cubicBezTo>
                  <a:cubicBezTo>
                    <a:pt x="1444" y="1422"/>
                    <a:pt x="1492" y="1445"/>
                    <a:pt x="1528" y="1445"/>
                  </a:cubicBezTo>
                  <a:cubicBezTo>
                    <a:pt x="1565" y="1445"/>
                    <a:pt x="1613" y="1422"/>
                    <a:pt x="1649" y="1399"/>
                  </a:cubicBezTo>
                  <a:cubicBezTo>
                    <a:pt x="1649" y="1450"/>
                    <a:pt x="1649" y="1450"/>
                    <a:pt x="1649" y="1450"/>
                  </a:cubicBezTo>
                  <a:cubicBezTo>
                    <a:pt x="1675" y="1430"/>
                    <a:pt x="1692" y="1415"/>
                    <a:pt x="1692" y="1415"/>
                  </a:cubicBezTo>
                  <a:cubicBezTo>
                    <a:pt x="1693" y="1414"/>
                    <a:pt x="1693" y="1414"/>
                    <a:pt x="1693" y="1414"/>
                  </a:cubicBezTo>
                  <a:cubicBezTo>
                    <a:pt x="1693" y="1368"/>
                    <a:pt x="1693" y="1368"/>
                    <a:pt x="1693" y="1368"/>
                  </a:cubicBezTo>
                  <a:cubicBezTo>
                    <a:pt x="1696" y="1365"/>
                    <a:pt x="1699" y="1363"/>
                    <a:pt x="1701" y="1362"/>
                  </a:cubicBezTo>
                  <a:cubicBezTo>
                    <a:pt x="1729" y="1336"/>
                    <a:pt x="1782" y="1207"/>
                    <a:pt x="1802" y="1157"/>
                  </a:cubicBezTo>
                  <a:cubicBezTo>
                    <a:pt x="1837" y="1135"/>
                    <a:pt x="1846" y="1097"/>
                    <a:pt x="1849" y="1081"/>
                  </a:cubicBezTo>
                  <a:cubicBezTo>
                    <a:pt x="1849" y="1079"/>
                    <a:pt x="1849" y="1078"/>
                    <a:pt x="1849" y="1076"/>
                  </a:cubicBezTo>
                  <a:cubicBezTo>
                    <a:pt x="1796" y="1101"/>
                    <a:pt x="1796" y="1101"/>
                    <a:pt x="1796" y="1101"/>
                  </a:cubicBezTo>
                  <a:cubicBezTo>
                    <a:pt x="1791" y="1109"/>
                    <a:pt x="1784" y="1117"/>
                    <a:pt x="1774" y="1122"/>
                  </a:cubicBezTo>
                  <a:cubicBezTo>
                    <a:pt x="1769" y="1124"/>
                    <a:pt x="1766" y="1129"/>
                    <a:pt x="1764" y="1134"/>
                  </a:cubicBezTo>
                  <a:cubicBezTo>
                    <a:pt x="1731" y="1217"/>
                    <a:pt x="1687" y="1315"/>
                    <a:pt x="1671" y="1329"/>
                  </a:cubicBezTo>
                  <a:cubicBezTo>
                    <a:pt x="1644" y="1353"/>
                    <a:pt x="1568" y="1401"/>
                    <a:pt x="1528" y="1401"/>
                  </a:cubicBezTo>
                  <a:cubicBezTo>
                    <a:pt x="1489" y="1401"/>
                    <a:pt x="1413" y="1353"/>
                    <a:pt x="1385" y="1329"/>
                  </a:cubicBezTo>
                  <a:cubicBezTo>
                    <a:pt x="1370" y="1315"/>
                    <a:pt x="1326" y="1217"/>
                    <a:pt x="1293" y="1134"/>
                  </a:cubicBezTo>
                  <a:cubicBezTo>
                    <a:pt x="1291" y="1129"/>
                    <a:pt x="1287" y="1124"/>
                    <a:pt x="1283" y="1122"/>
                  </a:cubicBezTo>
                  <a:cubicBezTo>
                    <a:pt x="1273" y="1117"/>
                    <a:pt x="1266" y="1109"/>
                    <a:pt x="1261" y="1101"/>
                  </a:cubicBezTo>
                  <a:cubicBezTo>
                    <a:pt x="1208" y="1076"/>
                    <a:pt x="1208" y="1076"/>
                    <a:pt x="1208" y="1076"/>
                  </a:cubicBezTo>
                  <a:cubicBezTo>
                    <a:pt x="1208" y="1078"/>
                    <a:pt x="1208" y="1080"/>
                    <a:pt x="1208" y="1083"/>
                  </a:cubicBezTo>
                  <a:cubicBezTo>
                    <a:pt x="1212" y="1102"/>
                    <a:pt x="1222" y="1136"/>
                    <a:pt x="1255" y="1157"/>
                  </a:cubicBezTo>
                  <a:close/>
                  <a:moveTo>
                    <a:pt x="322" y="1157"/>
                  </a:moveTo>
                  <a:cubicBezTo>
                    <a:pt x="342" y="1207"/>
                    <a:pt x="395" y="1336"/>
                    <a:pt x="423" y="1362"/>
                  </a:cubicBezTo>
                  <a:cubicBezTo>
                    <a:pt x="425" y="1363"/>
                    <a:pt x="428" y="1365"/>
                    <a:pt x="431" y="1368"/>
                  </a:cubicBezTo>
                  <a:cubicBezTo>
                    <a:pt x="431" y="1411"/>
                    <a:pt x="431" y="1411"/>
                    <a:pt x="431" y="1411"/>
                  </a:cubicBezTo>
                  <a:cubicBezTo>
                    <a:pt x="440" y="1423"/>
                    <a:pt x="440" y="1423"/>
                    <a:pt x="440" y="1423"/>
                  </a:cubicBezTo>
                  <a:cubicBezTo>
                    <a:pt x="441" y="1425"/>
                    <a:pt x="452" y="1440"/>
                    <a:pt x="475" y="1457"/>
                  </a:cubicBezTo>
                  <a:cubicBezTo>
                    <a:pt x="475" y="1399"/>
                    <a:pt x="475" y="1399"/>
                    <a:pt x="475" y="1399"/>
                  </a:cubicBezTo>
                  <a:cubicBezTo>
                    <a:pt x="511" y="1422"/>
                    <a:pt x="559" y="1445"/>
                    <a:pt x="595" y="1445"/>
                  </a:cubicBezTo>
                  <a:cubicBezTo>
                    <a:pt x="632" y="1445"/>
                    <a:pt x="680" y="1422"/>
                    <a:pt x="717" y="1399"/>
                  </a:cubicBezTo>
                  <a:cubicBezTo>
                    <a:pt x="717" y="1457"/>
                    <a:pt x="717" y="1457"/>
                    <a:pt x="717" y="1457"/>
                  </a:cubicBezTo>
                  <a:cubicBezTo>
                    <a:pt x="740" y="1440"/>
                    <a:pt x="751" y="1424"/>
                    <a:pt x="751" y="1423"/>
                  </a:cubicBezTo>
                  <a:cubicBezTo>
                    <a:pt x="761" y="1411"/>
                    <a:pt x="761" y="1411"/>
                    <a:pt x="761" y="1411"/>
                  </a:cubicBezTo>
                  <a:cubicBezTo>
                    <a:pt x="761" y="1367"/>
                    <a:pt x="761" y="1367"/>
                    <a:pt x="761" y="1367"/>
                  </a:cubicBezTo>
                  <a:cubicBezTo>
                    <a:pt x="763" y="1365"/>
                    <a:pt x="766" y="1363"/>
                    <a:pt x="768" y="1362"/>
                  </a:cubicBezTo>
                  <a:cubicBezTo>
                    <a:pt x="796" y="1336"/>
                    <a:pt x="849" y="1207"/>
                    <a:pt x="869" y="1157"/>
                  </a:cubicBezTo>
                  <a:cubicBezTo>
                    <a:pt x="904" y="1135"/>
                    <a:pt x="913" y="1097"/>
                    <a:pt x="916" y="1081"/>
                  </a:cubicBezTo>
                  <a:cubicBezTo>
                    <a:pt x="916" y="1079"/>
                    <a:pt x="916" y="1078"/>
                    <a:pt x="916" y="1076"/>
                  </a:cubicBezTo>
                  <a:cubicBezTo>
                    <a:pt x="863" y="1101"/>
                    <a:pt x="863" y="1101"/>
                    <a:pt x="863" y="1101"/>
                  </a:cubicBezTo>
                  <a:cubicBezTo>
                    <a:pt x="858" y="1109"/>
                    <a:pt x="851" y="1117"/>
                    <a:pt x="841" y="1122"/>
                  </a:cubicBezTo>
                  <a:cubicBezTo>
                    <a:pt x="836" y="1124"/>
                    <a:pt x="833" y="1129"/>
                    <a:pt x="831" y="1134"/>
                  </a:cubicBezTo>
                  <a:cubicBezTo>
                    <a:pt x="798" y="1217"/>
                    <a:pt x="754" y="1315"/>
                    <a:pt x="738" y="1329"/>
                  </a:cubicBezTo>
                  <a:cubicBezTo>
                    <a:pt x="711" y="1353"/>
                    <a:pt x="635" y="1401"/>
                    <a:pt x="595" y="1401"/>
                  </a:cubicBezTo>
                  <a:cubicBezTo>
                    <a:pt x="556" y="1401"/>
                    <a:pt x="480" y="1353"/>
                    <a:pt x="452" y="1329"/>
                  </a:cubicBezTo>
                  <a:cubicBezTo>
                    <a:pt x="437" y="1315"/>
                    <a:pt x="393" y="1217"/>
                    <a:pt x="360" y="1134"/>
                  </a:cubicBezTo>
                  <a:cubicBezTo>
                    <a:pt x="358" y="1129"/>
                    <a:pt x="354" y="1124"/>
                    <a:pt x="350" y="1122"/>
                  </a:cubicBezTo>
                  <a:cubicBezTo>
                    <a:pt x="339" y="1117"/>
                    <a:pt x="333" y="1109"/>
                    <a:pt x="328" y="1101"/>
                  </a:cubicBezTo>
                  <a:cubicBezTo>
                    <a:pt x="275" y="1076"/>
                    <a:pt x="275" y="1076"/>
                    <a:pt x="275" y="1076"/>
                  </a:cubicBezTo>
                  <a:cubicBezTo>
                    <a:pt x="275" y="1078"/>
                    <a:pt x="275" y="1080"/>
                    <a:pt x="275" y="1083"/>
                  </a:cubicBezTo>
                  <a:cubicBezTo>
                    <a:pt x="279" y="1102"/>
                    <a:pt x="289" y="1136"/>
                    <a:pt x="322" y="1157"/>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30" name="Freeform 21">
              <a:extLst>
                <a:ext uri="{FF2B5EF4-FFF2-40B4-BE49-F238E27FC236}">
                  <a16:creationId xmlns:a16="http://schemas.microsoft.com/office/drawing/2014/main" id="{9A32768F-1F7B-41E4-AD1E-05F5E20985B3}"/>
                </a:ext>
              </a:extLst>
            </p:cNvPr>
            <p:cNvSpPr>
              <a:spLocks noEditPoints="1"/>
            </p:cNvSpPr>
            <p:nvPr/>
          </p:nvSpPr>
          <p:spPr bwMode="auto">
            <a:xfrm>
              <a:off x="1090921" y="2106507"/>
              <a:ext cx="382401" cy="221186"/>
            </a:xfrm>
            <a:custGeom>
              <a:avLst/>
              <a:gdLst>
                <a:gd name="T0" fmla="*/ 1542 w 1612"/>
                <a:gd name="T1" fmla="*/ 422 h 806"/>
                <a:gd name="T2" fmla="*/ 1542 w 1612"/>
                <a:gd name="T3" fmla="*/ 421 h 806"/>
                <a:gd name="T4" fmla="*/ 1508 w 1612"/>
                <a:gd name="T5" fmla="*/ 469 h 806"/>
                <a:gd name="T6" fmla="*/ 1505 w 1612"/>
                <a:gd name="T7" fmla="*/ 470 h 806"/>
                <a:gd name="T8" fmla="*/ 1485 w 1612"/>
                <a:gd name="T9" fmla="*/ 470 h 806"/>
                <a:gd name="T10" fmla="*/ 1483 w 1612"/>
                <a:gd name="T11" fmla="*/ 470 h 806"/>
                <a:gd name="T12" fmla="*/ 1074 w 1612"/>
                <a:gd name="T13" fmla="*/ 253 h 806"/>
                <a:gd name="T14" fmla="*/ 1070 w 1612"/>
                <a:gd name="T15" fmla="*/ 253 h 806"/>
                <a:gd name="T16" fmla="*/ 949 w 1612"/>
                <a:gd name="T17" fmla="*/ 445 h 806"/>
                <a:gd name="T18" fmla="*/ 949 w 1612"/>
                <a:gd name="T19" fmla="*/ 444 h 806"/>
                <a:gd name="T20" fmla="*/ 932 w 1612"/>
                <a:gd name="T21" fmla="*/ 315 h 806"/>
                <a:gd name="T22" fmla="*/ 1242 w 1612"/>
                <a:gd name="T23" fmla="*/ 0 h 806"/>
                <a:gd name="T24" fmla="*/ 1553 w 1612"/>
                <a:gd name="T25" fmla="*/ 315 h 806"/>
                <a:gd name="T26" fmla="*/ 1542 w 1612"/>
                <a:gd name="T27" fmla="*/ 422 h 806"/>
                <a:gd name="T28" fmla="*/ 619 w 1612"/>
                <a:gd name="T29" fmla="*/ 317 h 806"/>
                <a:gd name="T30" fmla="*/ 310 w 1612"/>
                <a:gd name="T31" fmla="*/ 0 h 806"/>
                <a:gd name="T32" fmla="*/ 0 w 1612"/>
                <a:gd name="T33" fmla="*/ 317 h 806"/>
                <a:gd name="T34" fmla="*/ 12 w 1612"/>
                <a:gd name="T35" fmla="*/ 427 h 806"/>
                <a:gd name="T36" fmla="*/ 12 w 1612"/>
                <a:gd name="T37" fmla="*/ 428 h 806"/>
                <a:gd name="T38" fmla="*/ 43 w 1612"/>
                <a:gd name="T39" fmla="*/ 467 h 806"/>
                <a:gd name="T40" fmla="*/ 64 w 1612"/>
                <a:gd name="T41" fmla="*/ 469 h 806"/>
                <a:gd name="T42" fmla="*/ 140 w 1612"/>
                <a:gd name="T43" fmla="*/ 254 h 806"/>
                <a:gd name="T44" fmla="*/ 547 w 1612"/>
                <a:gd name="T45" fmla="*/ 240 h 806"/>
                <a:gd name="T46" fmla="*/ 550 w 1612"/>
                <a:gd name="T47" fmla="*/ 473 h 806"/>
                <a:gd name="T48" fmla="*/ 573 w 1612"/>
                <a:gd name="T49" fmla="*/ 473 h 806"/>
                <a:gd name="T50" fmla="*/ 608 w 1612"/>
                <a:gd name="T51" fmla="*/ 424 h 806"/>
                <a:gd name="T52" fmla="*/ 608 w 1612"/>
                <a:gd name="T53" fmla="*/ 424 h 806"/>
                <a:gd name="T54" fmla="*/ 619 w 1612"/>
                <a:gd name="T55" fmla="*/ 317 h 806"/>
                <a:gd name="T56" fmla="*/ 1033 w 1612"/>
                <a:gd name="T57" fmla="*/ 780 h 806"/>
                <a:gd name="T58" fmla="*/ 946 w 1612"/>
                <a:gd name="T59" fmla="*/ 612 h 806"/>
                <a:gd name="T60" fmla="*/ 872 w 1612"/>
                <a:gd name="T61" fmla="*/ 756 h 806"/>
                <a:gd name="T62" fmla="*/ 949 w 1612"/>
                <a:gd name="T63" fmla="*/ 806 h 806"/>
                <a:gd name="T64" fmla="*/ 1033 w 1612"/>
                <a:gd name="T65" fmla="*/ 799 h 806"/>
                <a:gd name="T66" fmla="*/ 1033 w 1612"/>
                <a:gd name="T67" fmla="*/ 780 h 806"/>
                <a:gd name="T68" fmla="*/ 1538 w 1612"/>
                <a:gd name="T69" fmla="*/ 613 h 806"/>
                <a:gd name="T70" fmla="*/ 1451 w 1612"/>
                <a:gd name="T71" fmla="*/ 781 h 806"/>
                <a:gd name="T72" fmla="*/ 1451 w 1612"/>
                <a:gd name="T73" fmla="*/ 799 h 806"/>
                <a:gd name="T74" fmla="*/ 1536 w 1612"/>
                <a:gd name="T75" fmla="*/ 806 h 806"/>
                <a:gd name="T76" fmla="*/ 1612 w 1612"/>
                <a:gd name="T77" fmla="*/ 756 h 806"/>
                <a:gd name="T78" fmla="*/ 1538 w 1612"/>
                <a:gd name="T79" fmla="*/ 61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1" h="805">
                  <a:moveTo>
                    <a:pt x="1542" y="422"/>
                  </a:moveTo>
                  <a:cubicBezTo>
                    <a:pt x="1542" y="422"/>
                    <a:pt x="1542" y="421"/>
                    <a:pt x="1542" y="421"/>
                  </a:cubicBezTo>
                  <a:cubicBezTo>
                    <a:pt x="1541" y="422"/>
                    <a:pt x="1536" y="437"/>
                    <a:pt x="1508" y="469"/>
                  </a:cubicBezTo>
                  <a:cubicBezTo>
                    <a:pt x="1507" y="470"/>
                    <a:pt x="1506" y="470"/>
                    <a:pt x="1505" y="470"/>
                  </a:cubicBezTo>
                  <a:cubicBezTo>
                    <a:pt x="1485" y="470"/>
                    <a:pt x="1485" y="470"/>
                    <a:pt x="1485" y="470"/>
                  </a:cubicBezTo>
                  <a:cubicBezTo>
                    <a:pt x="1484" y="470"/>
                    <a:pt x="1484" y="470"/>
                    <a:pt x="1483" y="470"/>
                  </a:cubicBezTo>
                  <a:cubicBezTo>
                    <a:pt x="1074" y="253"/>
                    <a:pt x="1074" y="253"/>
                    <a:pt x="1074" y="253"/>
                  </a:cubicBezTo>
                  <a:cubicBezTo>
                    <a:pt x="1073" y="253"/>
                    <a:pt x="1071" y="253"/>
                    <a:pt x="1070" y="253"/>
                  </a:cubicBezTo>
                  <a:cubicBezTo>
                    <a:pt x="979" y="283"/>
                    <a:pt x="980" y="472"/>
                    <a:pt x="949" y="445"/>
                  </a:cubicBezTo>
                  <a:cubicBezTo>
                    <a:pt x="949" y="444"/>
                    <a:pt x="949" y="444"/>
                    <a:pt x="949" y="444"/>
                  </a:cubicBezTo>
                  <a:cubicBezTo>
                    <a:pt x="936" y="410"/>
                    <a:pt x="932" y="354"/>
                    <a:pt x="932" y="315"/>
                  </a:cubicBezTo>
                  <a:cubicBezTo>
                    <a:pt x="932" y="141"/>
                    <a:pt x="1067" y="0"/>
                    <a:pt x="1242" y="0"/>
                  </a:cubicBezTo>
                  <a:cubicBezTo>
                    <a:pt x="1418" y="0"/>
                    <a:pt x="1553" y="141"/>
                    <a:pt x="1553" y="315"/>
                  </a:cubicBezTo>
                  <a:cubicBezTo>
                    <a:pt x="1553" y="353"/>
                    <a:pt x="1554" y="389"/>
                    <a:pt x="1542" y="422"/>
                  </a:cubicBezTo>
                  <a:close/>
                  <a:moveTo>
                    <a:pt x="619" y="317"/>
                  </a:moveTo>
                  <a:cubicBezTo>
                    <a:pt x="619" y="142"/>
                    <a:pt x="485" y="0"/>
                    <a:pt x="310" y="0"/>
                  </a:cubicBezTo>
                  <a:cubicBezTo>
                    <a:pt x="134" y="0"/>
                    <a:pt x="0" y="142"/>
                    <a:pt x="0" y="317"/>
                  </a:cubicBezTo>
                  <a:cubicBezTo>
                    <a:pt x="0" y="356"/>
                    <a:pt x="0" y="393"/>
                    <a:pt x="12" y="427"/>
                  </a:cubicBezTo>
                  <a:cubicBezTo>
                    <a:pt x="12" y="428"/>
                    <a:pt x="12" y="428"/>
                    <a:pt x="12" y="428"/>
                  </a:cubicBezTo>
                  <a:cubicBezTo>
                    <a:pt x="43" y="456"/>
                    <a:pt x="43" y="467"/>
                    <a:pt x="43" y="467"/>
                  </a:cubicBezTo>
                  <a:cubicBezTo>
                    <a:pt x="64" y="469"/>
                    <a:pt x="64" y="469"/>
                    <a:pt x="64" y="469"/>
                  </a:cubicBezTo>
                  <a:cubicBezTo>
                    <a:pt x="64" y="469"/>
                    <a:pt x="47" y="283"/>
                    <a:pt x="140" y="254"/>
                  </a:cubicBezTo>
                  <a:cubicBezTo>
                    <a:pt x="140" y="254"/>
                    <a:pt x="512" y="418"/>
                    <a:pt x="547" y="240"/>
                  </a:cubicBezTo>
                  <a:cubicBezTo>
                    <a:pt x="550" y="462"/>
                    <a:pt x="550" y="473"/>
                    <a:pt x="550" y="473"/>
                  </a:cubicBezTo>
                  <a:cubicBezTo>
                    <a:pt x="573" y="473"/>
                    <a:pt x="573" y="473"/>
                    <a:pt x="573" y="473"/>
                  </a:cubicBezTo>
                  <a:cubicBezTo>
                    <a:pt x="602" y="440"/>
                    <a:pt x="607" y="424"/>
                    <a:pt x="608" y="424"/>
                  </a:cubicBezTo>
                  <a:cubicBezTo>
                    <a:pt x="608" y="424"/>
                    <a:pt x="608" y="424"/>
                    <a:pt x="608" y="424"/>
                  </a:cubicBezTo>
                  <a:cubicBezTo>
                    <a:pt x="620" y="391"/>
                    <a:pt x="619" y="355"/>
                    <a:pt x="619" y="317"/>
                  </a:cubicBezTo>
                  <a:close/>
                  <a:moveTo>
                    <a:pt x="1033" y="780"/>
                  </a:moveTo>
                  <a:cubicBezTo>
                    <a:pt x="1011" y="755"/>
                    <a:pt x="982" y="699"/>
                    <a:pt x="946" y="612"/>
                  </a:cubicBezTo>
                  <a:cubicBezTo>
                    <a:pt x="943" y="671"/>
                    <a:pt x="933" y="750"/>
                    <a:pt x="872" y="756"/>
                  </a:cubicBezTo>
                  <a:cubicBezTo>
                    <a:pt x="899" y="783"/>
                    <a:pt x="925" y="798"/>
                    <a:pt x="949" y="806"/>
                  </a:cubicBezTo>
                  <a:cubicBezTo>
                    <a:pt x="984" y="802"/>
                    <a:pt x="1015" y="800"/>
                    <a:pt x="1033" y="799"/>
                  </a:cubicBezTo>
                  <a:lnTo>
                    <a:pt x="1033" y="780"/>
                  </a:lnTo>
                  <a:close/>
                  <a:moveTo>
                    <a:pt x="1538" y="613"/>
                  </a:moveTo>
                  <a:cubicBezTo>
                    <a:pt x="1502" y="699"/>
                    <a:pt x="1473" y="755"/>
                    <a:pt x="1451" y="781"/>
                  </a:cubicBezTo>
                  <a:cubicBezTo>
                    <a:pt x="1451" y="799"/>
                    <a:pt x="1451" y="799"/>
                    <a:pt x="1451" y="799"/>
                  </a:cubicBezTo>
                  <a:cubicBezTo>
                    <a:pt x="1469" y="800"/>
                    <a:pt x="1501" y="802"/>
                    <a:pt x="1536" y="806"/>
                  </a:cubicBezTo>
                  <a:cubicBezTo>
                    <a:pt x="1560" y="798"/>
                    <a:pt x="1586" y="783"/>
                    <a:pt x="1612" y="756"/>
                  </a:cubicBezTo>
                  <a:cubicBezTo>
                    <a:pt x="1552" y="750"/>
                    <a:pt x="1542" y="672"/>
                    <a:pt x="1538" y="613"/>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grpSp>
      <p:sp>
        <p:nvSpPr>
          <p:cNvPr id="3"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sp>
        <p:nvSpPr>
          <p:cNvPr id="4" name="NavigationText"/>
          <p:cNvSpPr/>
          <p:nvPr/>
        </p:nvSpPr>
        <p:spPr>
          <a:xfrm>
            <a:off x="7040881" y="256093"/>
            <a:ext cx="2044180"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One-on-one mentoring</a:t>
            </a:r>
          </a:p>
        </p:txBody>
      </p:sp>
      <p:sp>
        <p:nvSpPr>
          <p:cNvPr id="47" name="NavigationIcon"/>
          <p:cNvSpPr>
            <a:spLocks noChangeAspect="1"/>
          </p:cNvSpPr>
          <p:nvPr/>
        </p:nvSpPr>
        <p:spPr bwMode="auto">
          <a:xfrm>
            <a:off x="9358824" y="149440"/>
            <a:ext cx="457200" cy="332633"/>
          </a:xfrm>
          <a:custGeom>
            <a:avLst/>
            <a:gdLst>
              <a:gd name="connsiteX0" fmla="*/ 954652 w 1505581"/>
              <a:gd name="connsiteY0" fmla="*/ 552450 h 1095375"/>
              <a:gd name="connsiteX1" fmla="*/ 979651 w 1505581"/>
              <a:gd name="connsiteY1" fmla="*/ 586026 h 1095375"/>
              <a:gd name="connsiteX2" fmla="*/ 978222 w 1505581"/>
              <a:gd name="connsiteY2" fmla="*/ 600313 h 1095375"/>
              <a:gd name="connsiteX3" fmla="*/ 976794 w 1505581"/>
              <a:gd name="connsiteY3" fmla="*/ 626745 h 1095375"/>
              <a:gd name="connsiteX4" fmla="*/ 971080 w 1505581"/>
              <a:gd name="connsiteY4" fmla="*/ 681038 h 1095375"/>
              <a:gd name="connsiteX5" fmla="*/ 934654 w 1505581"/>
              <a:gd name="connsiteY5" fmla="*/ 738902 h 1095375"/>
              <a:gd name="connsiteX6" fmla="*/ 916797 w 1505581"/>
              <a:gd name="connsiteY6" fmla="*/ 763905 h 1095375"/>
              <a:gd name="connsiteX7" fmla="*/ 966080 w 1505581"/>
              <a:gd name="connsiteY7" fmla="*/ 774621 h 1095375"/>
              <a:gd name="connsiteX8" fmla="*/ 978937 w 1505581"/>
              <a:gd name="connsiteY8" fmla="*/ 778907 h 1095375"/>
              <a:gd name="connsiteX9" fmla="*/ 983222 w 1505581"/>
              <a:gd name="connsiteY9" fmla="*/ 791766 h 1095375"/>
              <a:gd name="connsiteX10" fmla="*/ 988222 w 1505581"/>
              <a:gd name="connsiteY10" fmla="*/ 923925 h 1095375"/>
              <a:gd name="connsiteX11" fmla="*/ 1051075 w 1505581"/>
              <a:gd name="connsiteY11" fmla="*/ 931069 h 1095375"/>
              <a:gd name="connsiteX12" fmla="*/ 1111786 w 1505581"/>
              <a:gd name="connsiteY12" fmla="*/ 927497 h 1095375"/>
              <a:gd name="connsiteX13" fmla="*/ 1124643 w 1505581"/>
              <a:gd name="connsiteY13" fmla="*/ 929640 h 1095375"/>
              <a:gd name="connsiteX14" fmla="*/ 1131785 w 1505581"/>
              <a:gd name="connsiteY14" fmla="*/ 942499 h 1095375"/>
              <a:gd name="connsiteX15" fmla="*/ 1131785 w 1505581"/>
              <a:gd name="connsiteY15" fmla="*/ 1063943 h 1095375"/>
              <a:gd name="connsiteX16" fmla="*/ 1281776 w 1505581"/>
              <a:gd name="connsiteY16" fmla="*/ 1029653 h 1095375"/>
              <a:gd name="connsiteX17" fmla="*/ 1281776 w 1505581"/>
              <a:gd name="connsiteY17" fmla="*/ 1005364 h 1095375"/>
              <a:gd name="connsiteX18" fmla="*/ 1313203 w 1505581"/>
              <a:gd name="connsiteY18" fmla="*/ 996077 h 1095375"/>
              <a:gd name="connsiteX19" fmla="*/ 1313203 w 1505581"/>
              <a:gd name="connsiteY19" fmla="*/ 1038940 h 1095375"/>
              <a:gd name="connsiteX20" fmla="*/ 1306061 w 1505581"/>
              <a:gd name="connsiteY20" fmla="*/ 1052513 h 1095375"/>
              <a:gd name="connsiteX21" fmla="*/ 1131071 w 1505581"/>
              <a:gd name="connsiteY21" fmla="*/ 1095375 h 1095375"/>
              <a:gd name="connsiteX22" fmla="*/ 1114643 w 1505581"/>
              <a:gd name="connsiteY22" fmla="*/ 1094661 h 1095375"/>
              <a:gd name="connsiteX23" fmla="*/ 1100358 w 1505581"/>
              <a:gd name="connsiteY23" fmla="*/ 1078945 h 1095375"/>
              <a:gd name="connsiteX24" fmla="*/ 1100358 w 1505581"/>
              <a:gd name="connsiteY24" fmla="*/ 960358 h 1095375"/>
              <a:gd name="connsiteX25" fmla="*/ 1052504 w 1505581"/>
              <a:gd name="connsiteY25" fmla="*/ 962501 h 1095375"/>
              <a:gd name="connsiteX26" fmla="*/ 965366 w 1505581"/>
              <a:gd name="connsiteY26" fmla="*/ 946071 h 1095375"/>
              <a:gd name="connsiteX27" fmla="*/ 949653 w 1505581"/>
              <a:gd name="connsiteY27" fmla="*/ 855345 h 1095375"/>
              <a:gd name="connsiteX28" fmla="*/ 951081 w 1505581"/>
              <a:gd name="connsiteY28" fmla="*/ 806768 h 1095375"/>
              <a:gd name="connsiteX29" fmla="*/ 886085 w 1505581"/>
              <a:gd name="connsiteY29" fmla="*/ 775335 h 1095375"/>
              <a:gd name="connsiteX30" fmla="*/ 912512 w 1505581"/>
              <a:gd name="connsiteY30" fmla="*/ 716756 h 1095375"/>
              <a:gd name="connsiteX31" fmla="*/ 942510 w 1505581"/>
              <a:gd name="connsiteY31" fmla="*/ 669608 h 1095375"/>
              <a:gd name="connsiteX32" fmla="*/ 945367 w 1505581"/>
              <a:gd name="connsiteY32" fmla="*/ 626031 h 1095375"/>
              <a:gd name="connsiteX33" fmla="*/ 946796 w 1505581"/>
              <a:gd name="connsiteY33" fmla="*/ 598170 h 1095375"/>
              <a:gd name="connsiteX34" fmla="*/ 954652 w 1505581"/>
              <a:gd name="connsiteY34" fmla="*/ 552450 h 1095375"/>
              <a:gd name="connsiteX35" fmla="*/ 524905 w 1505581"/>
              <a:gd name="connsiteY35" fmla="*/ 533400 h 1095375"/>
              <a:gd name="connsiteX36" fmla="*/ 530611 w 1505581"/>
              <a:gd name="connsiteY36" fmla="*/ 576263 h 1095375"/>
              <a:gd name="connsiteX37" fmla="*/ 537744 w 1505581"/>
              <a:gd name="connsiteY37" fmla="*/ 619840 h 1095375"/>
              <a:gd name="connsiteX38" fmla="*/ 541310 w 1505581"/>
              <a:gd name="connsiteY38" fmla="*/ 644843 h 1095375"/>
              <a:gd name="connsiteX39" fmla="*/ 566986 w 1505581"/>
              <a:gd name="connsiteY39" fmla="*/ 697707 h 1095375"/>
              <a:gd name="connsiteX40" fmla="*/ 572692 w 1505581"/>
              <a:gd name="connsiteY40" fmla="*/ 703422 h 1095375"/>
              <a:gd name="connsiteX41" fmla="*/ 601934 w 1505581"/>
              <a:gd name="connsiteY41" fmla="*/ 759857 h 1095375"/>
              <a:gd name="connsiteX42" fmla="*/ 538457 w 1505581"/>
              <a:gd name="connsiteY42" fmla="*/ 795576 h 1095375"/>
              <a:gd name="connsiteX43" fmla="*/ 542023 w 1505581"/>
              <a:gd name="connsiteY43" fmla="*/ 882015 h 1095375"/>
              <a:gd name="connsiteX44" fmla="*/ 542023 w 1505581"/>
              <a:gd name="connsiteY44" fmla="*/ 887016 h 1095375"/>
              <a:gd name="connsiteX45" fmla="*/ 520626 w 1505581"/>
              <a:gd name="connsiteY45" fmla="*/ 957025 h 1095375"/>
              <a:gd name="connsiteX46" fmla="*/ 392959 w 1505581"/>
              <a:gd name="connsiteY46" fmla="*/ 964883 h 1095375"/>
              <a:gd name="connsiteX47" fmla="*/ 392959 w 1505581"/>
              <a:gd name="connsiteY47" fmla="*/ 1074897 h 1095375"/>
              <a:gd name="connsiteX48" fmla="*/ 377268 w 1505581"/>
              <a:gd name="connsiteY48" fmla="*/ 1090613 h 1095375"/>
              <a:gd name="connsiteX49" fmla="*/ 376555 w 1505581"/>
              <a:gd name="connsiteY49" fmla="*/ 1090613 h 1095375"/>
              <a:gd name="connsiteX50" fmla="*/ 126213 w 1505581"/>
              <a:gd name="connsiteY50" fmla="*/ 1046322 h 1095375"/>
              <a:gd name="connsiteX51" fmla="*/ 116228 w 1505581"/>
              <a:gd name="connsiteY51" fmla="*/ 1032034 h 1095375"/>
              <a:gd name="connsiteX52" fmla="*/ 116228 w 1505581"/>
              <a:gd name="connsiteY52" fmla="*/ 917020 h 1095375"/>
              <a:gd name="connsiteX53" fmla="*/ 116941 w 1505581"/>
              <a:gd name="connsiteY53" fmla="*/ 917734 h 1095375"/>
              <a:gd name="connsiteX54" fmla="*/ 147610 w 1505581"/>
              <a:gd name="connsiteY54" fmla="*/ 940594 h 1095375"/>
              <a:gd name="connsiteX55" fmla="*/ 147610 w 1505581"/>
              <a:gd name="connsiteY55" fmla="*/ 1021319 h 1095375"/>
              <a:gd name="connsiteX56" fmla="*/ 361577 w 1505581"/>
              <a:gd name="connsiteY56" fmla="*/ 1058466 h 1095375"/>
              <a:gd name="connsiteX57" fmla="*/ 361577 w 1505581"/>
              <a:gd name="connsiteY57" fmla="*/ 947024 h 1095375"/>
              <a:gd name="connsiteX58" fmla="*/ 366570 w 1505581"/>
              <a:gd name="connsiteY58" fmla="*/ 934879 h 1095375"/>
              <a:gd name="connsiteX59" fmla="*/ 379408 w 1505581"/>
              <a:gd name="connsiteY59" fmla="*/ 931307 h 1095375"/>
              <a:gd name="connsiteX60" fmla="*/ 505648 w 1505581"/>
              <a:gd name="connsiteY60" fmla="*/ 929879 h 1095375"/>
              <a:gd name="connsiteX61" fmla="*/ 510641 w 1505581"/>
              <a:gd name="connsiteY61" fmla="*/ 884873 h 1095375"/>
              <a:gd name="connsiteX62" fmla="*/ 511354 w 1505581"/>
              <a:gd name="connsiteY62" fmla="*/ 879872 h 1095375"/>
              <a:gd name="connsiteX63" fmla="*/ 505648 w 1505581"/>
              <a:gd name="connsiteY63" fmla="*/ 781288 h 1095375"/>
              <a:gd name="connsiteX64" fmla="*/ 509928 w 1505581"/>
              <a:gd name="connsiteY64" fmla="*/ 768430 h 1095375"/>
              <a:gd name="connsiteX65" fmla="*/ 522766 w 1505581"/>
              <a:gd name="connsiteY65" fmla="*/ 763429 h 1095375"/>
              <a:gd name="connsiteX66" fmla="*/ 571265 w 1505581"/>
              <a:gd name="connsiteY66" fmla="*/ 751285 h 1095375"/>
              <a:gd name="connsiteX67" fmla="*/ 549155 w 1505581"/>
              <a:gd name="connsiteY67" fmla="*/ 724853 h 1095375"/>
              <a:gd name="connsiteX68" fmla="*/ 543449 w 1505581"/>
              <a:gd name="connsiteY68" fmla="*/ 718423 h 1095375"/>
              <a:gd name="connsiteX69" fmla="*/ 511354 w 1505581"/>
              <a:gd name="connsiteY69" fmla="*/ 655558 h 1095375"/>
              <a:gd name="connsiteX70" fmla="*/ 506362 w 1505581"/>
              <a:gd name="connsiteY70" fmla="*/ 621983 h 1095375"/>
              <a:gd name="connsiteX71" fmla="*/ 501369 w 1505581"/>
              <a:gd name="connsiteY71" fmla="*/ 586264 h 1095375"/>
              <a:gd name="connsiteX72" fmla="*/ 493524 w 1505581"/>
              <a:gd name="connsiteY72" fmla="*/ 536258 h 1095375"/>
              <a:gd name="connsiteX73" fmla="*/ 494237 w 1505581"/>
              <a:gd name="connsiteY73" fmla="*/ 536258 h 1095375"/>
              <a:gd name="connsiteX74" fmla="*/ 524905 w 1505581"/>
              <a:gd name="connsiteY74" fmla="*/ 533400 h 1095375"/>
              <a:gd name="connsiteX75" fmla="*/ 1188453 w 1505581"/>
              <a:gd name="connsiteY75" fmla="*/ 390525 h 1095375"/>
              <a:gd name="connsiteX76" fmla="*/ 1461377 w 1505581"/>
              <a:gd name="connsiteY76" fmla="*/ 546115 h 1095375"/>
              <a:gd name="connsiteX77" fmla="*/ 1247039 w 1505581"/>
              <a:gd name="connsiteY77" fmla="*/ 977200 h 1095375"/>
              <a:gd name="connsiteX78" fmla="*/ 1326344 w 1505581"/>
              <a:gd name="connsiteY78" fmla="*/ 793061 h 1095375"/>
              <a:gd name="connsiteX79" fmla="*/ 958398 w 1505581"/>
              <a:gd name="connsiteY79" fmla="*/ 501865 h 1095375"/>
              <a:gd name="connsiteX80" fmla="*/ 1188453 w 1505581"/>
              <a:gd name="connsiteY80" fmla="*/ 390525 h 1095375"/>
              <a:gd name="connsiteX81" fmla="*/ 285088 w 1505581"/>
              <a:gd name="connsiteY81" fmla="*/ 369888 h 1095375"/>
              <a:gd name="connsiteX82" fmla="*/ 562611 w 1505581"/>
              <a:gd name="connsiteY82" fmla="*/ 411309 h 1095375"/>
              <a:gd name="connsiteX83" fmla="*/ 522556 w 1505581"/>
              <a:gd name="connsiteY83" fmla="*/ 500579 h 1095375"/>
              <a:gd name="connsiteX84" fmla="*/ 520411 w 1505581"/>
              <a:gd name="connsiteY84" fmla="*/ 502722 h 1095375"/>
              <a:gd name="connsiteX85" fmla="*/ 336587 w 1505581"/>
              <a:gd name="connsiteY85" fmla="*/ 544857 h 1095375"/>
              <a:gd name="connsiteX86" fmla="*/ 273643 w 1505581"/>
              <a:gd name="connsiteY86" fmla="*/ 684118 h 1095375"/>
              <a:gd name="connsiteX87" fmla="*/ 229297 w 1505581"/>
              <a:gd name="connsiteY87" fmla="*/ 687689 h 1095375"/>
              <a:gd name="connsiteX88" fmla="*/ 226436 w 1505581"/>
              <a:gd name="connsiteY88" fmla="*/ 685547 h 1095375"/>
              <a:gd name="connsiteX89" fmla="*/ 141319 w 1505581"/>
              <a:gd name="connsiteY89" fmla="*/ 611274 h 1095375"/>
              <a:gd name="connsiteX90" fmla="*/ 140604 w 1505581"/>
              <a:gd name="connsiteY90" fmla="*/ 773388 h 1095375"/>
              <a:gd name="connsiteX91" fmla="*/ 141319 w 1505581"/>
              <a:gd name="connsiteY91" fmla="*/ 774103 h 1095375"/>
              <a:gd name="connsiteX92" fmla="*/ 141319 w 1505581"/>
              <a:gd name="connsiteY92" fmla="*/ 893367 h 1095375"/>
              <a:gd name="connsiteX93" fmla="*/ 137027 w 1505581"/>
              <a:gd name="connsiteY93" fmla="*/ 895510 h 1095375"/>
              <a:gd name="connsiteX94" fmla="*/ 20439 w 1505581"/>
              <a:gd name="connsiteY94" fmla="*/ 539144 h 1095375"/>
              <a:gd name="connsiteX95" fmla="*/ 285088 w 1505581"/>
              <a:gd name="connsiteY95" fmla="*/ 369888 h 1095375"/>
              <a:gd name="connsiteX96" fmla="*/ 797265 w 1505581"/>
              <a:gd name="connsiteY96" fmla="*/ 185738 h 1095375"/>
              <a:gd name="connsiteX97" fmla="*/ 797265 w 1505581"/>
              <a:gd name="connsiteY97" fmla="*/ 207963 h 1095375"/>
              <a:gd name="connsiteX98" fmla="*/ 1030628 w 1505581"/>
              <a:gd name="connsiteY98" fmla="*/ 207963 h 1095375"/>
              <a:gd name="connsiteX99" fmla="*/ 1030628 w 1505581"/>
              <a:gd name="connsiteY99" fmla="*/ 185738 h 1095375"/>
              <a:gd name="connsiteX100" fmla="*/ 797265 w 1505581"/>
              <a:gd name="connsiteY100" fmla="*/ 185738 h 1095375"/>
              <a:gd name="connsiteX101" fmla="*/ 797265 w 1505581"/>
              <a:gd name="connsiteY101" fmla="*/ 141288 h 1095375"/>
              <a:gd name="connsiteX102" fmla="*/ 797265 w 1505581"/>
              <a:gd name="connsiteY102" fmla="*/ 163513 h 1095375"/>
              <a:gd name="connsiteX103" fmla="*/ 1030628 w 1505581"/>
              <a:gd name="connsiteY103" fmla="*/ 163513 h 1095375"/>
              <a:gd name="connsiteX104" fmla="*/ 1030628 w 1505581"/>
              <a:gd name="connsiteY104" fmla="*/ 141288 h 1095375"/>
              <a:gd name="connsiteX105" fmla="*/ 797265 w 1505581"/>
              <a:gd name="connsiteY105" fmla="*/ 141288 h 1095375"/>
              <a:gd name="connsiteX106" fmla="*/ 797265 w 1505581"/>
              <a:gd name="connsiteY106" fmla="*/ 96838 h 1095375"/>
              <a:gd name="connsiteX107" fmla="*/ 797265 w 1505581"/>
              <a:gd name="connsiteY107" fmla="*/ 117476 h 1095375"/>
              <a:gd name="connsiteX108" fmla="*/ 1030628 w 1505581"/>
              <a:gd name="connsiteY108" fmla="*/ 117476 h 1095375"/>
              <a:gd name="connsiteX109" fmla="*/ 1030628 w 1505581"/>
              <a:gd name="connsiteY109" fmla="*/ 96838 h 1095375"/>
              <a:gd name="connsiteX110" fmla="*/ 797265 w 1505581"/>
              <a:gd name="connsiteY110" fmla="*/ 96838 h 1095375"/>
              <a:gd name="connsiteX111" fmla="*/ 790087 w 1505581"/>
              <a:gd name="connsiteY111" fmla="*/ 36513 h 1095375"/>
              <a:gd name="connsiteX112" fmla="*/ 1042730 w 1505581"/>
              <a:gd name="connsiteY112" fmla="*/ 36513 h 1095375"/>
              <a:gd name="connsiteX113" fmla="*/ 1079841 w 1505581"/>
              <a:gd name="connsiteY113" fmla="*/ 73643 h 1095375"/>
              <a:gd name="connsiteX114" fmla="*/ 1079841 w 1505581"/>
              <a:gd name="connsiteY114" fmla="*/ 234299 h 1095375"/>
              <a:gd name="connsiteX115" fmla="*/ 1042730 w 1505581"/>
              <a:gd name="connsiteY115" fmla="*/ 271428 h 1095375"/>
              <a:gd name="connsiteX116" fmla="*/ 979212 w 1505581"/>
              <a:gd name="connsiteY116" fmla="*/ 271428 h 1095375"/>
              <a:gd name="connsiteX117" fmla="*/ 979212 w 1505581"/>
              <a:gd name="connsiteY117" fmla="*/ 357112 h 1095375"/>
              <a:gd name="connsiteX118" fmla="*/ 970648 w 1505581"/>
              <a:gd name="connsiteY118" fmla="*/ 363538 h 1095375"/>
              <a:gd name="connsiteX119" fmla="*/ 958516 w 1505581"/>
              <a:gd name="connsiteY119" fmla="*/ 357112 h 1095375"/>
              <a:gd name="connsiteX120" fmla="*/ 879297 w 1505581"/>
              <a:gd name="connsiteY120" fmla="*/ 271428 h 1095375"/>
              <a:gd name="connsiteX121" fmla="*/ 790087 w 1505581"/>
              <a:gd name="connsiteY121" fmla="*/ 271428 h 1095375"/>
              <a:gd name="connsiteX122" fmla="*/ 754403 w 1505581"/>
              <a:gd name="connsiteY122" fmla="*/ 234299 h 1095375"/>
              <a:gd name="connsiteX123" fmla="*/ 754403 w 1505581"/>
              <a:gd name="connsiteY123" fmla="*/ 73643 h 1095375"/>
              <a:gd name="connsiteX124" fmla="*/ 775100 w 1505581"/>
              <a:gd name="connsiteY124" fmla="*/ 40083 h 1095375"/>
              <a:gd name="connsiteX125" fmla="*/ 790087 w 1505581"/>
              <a:gd name="connsiteY125" fmla="*/ 36513 h 1095375"/>
              <a:gd name="connsiteX126" fmla="*/ 491512 w 1505581"/>
              <a:gd name="connsiteY126" fmla="*/ 0 h 1095375"/>
              <a:gd name="connsiteX127" fmla="*/ 743687 w 1505581"/>
              <a:gd name="connsiteY127" fmla="*/ 0 h 1095375"/>
              <a:gd name="connsiteX128" fmla="*/ 759403 w 1505581"/>
              <a:gd name="connsiteY128" fmla="*/ 3578 h 1095375"/>
              <a:gd name="connsiteX129" fmla="*/ 768690 w 1505581"/>
              <a:gd name="connsiteY129" fmla="*/ 9303 h 1095375"/>
              <a:gd name="connsiteX130" fmla="*/ 762975 w 1505581"/>
              <a:gd name="connsiteY130" fmla="*/ 11449 h 1095375"/>
              <a:gd name="connsiteX131" fmla="*/ 724399 w 1505581"/>
              <a:gd name="connsiteY131" fmla="*/ 59394 h 1095375"/>
              <a:gd name="connsiteX132" fmla="*/ 503657 w 1505581"/>
              <a:gd name="connsiteY132" fmla="*/ 59394 h 1095375"/>
              <a:gd name="connsiteX133" fmla="*/ 503657 w 1505581"/>
              <a:gd name="connsiteY133" fmla="*/ 80862 h 1095375"/>
              <a:gd name="connsiteX134" fmla="*/ 722970 w 1505581"/>
              <a:gd name="connsiteY134" fmla="*/ 80862 h 1095375"/>
              <a:gd name="connsiteX135" fmla="*/ 722970 w 1505581"/>
              <a:gd name="connsiteY135" fmla="*/ 104476 h 1095375"/>
              <a:gd name="connsiteX136" fmla="*/ 503657 w 1505581"/>
              <a:gd name="connsiteY136" fmla="*/ 104476 h 1095375"/>
              <a:gd name="connsiteX137" fmla="*/ 503657 w 1505581"/>
              <a:gd name="connsiteY137" fmla="*/ 125944 h 1095375"/>
              <a:gd name="connsiteX138" fmla="*/ 722970 w 1505581"/>
              <a:gd name="connsiteY138" fmla="*/ 125944 h 1095375"/>
              <a:gd name="connsiteX139" fmla="*/ 722970 w 1505581"/>
              <a:gd name="connsiteY139" fmla="*/ 148843 h 1095375"/>
              <a:gd name="connsiteX140" fmla="*/ 503657 w 1505581"/>
              <a:gd name="connsiteY140" fmla="*/ 148843 h 1095375"/>
              <a:gd name="connsiteX141" fmla="*/ 503657 w 1505581"/>
              <a:gd name="connsiteY141" fmla="*/ 171026 h 1095375"/>
              <a:gd name="connsiteX142" fmla="*/ 722970 w 1505581"/>
              <a:gd name="connsiteY142" fmla="*/ 171026 h 1095375"/>
              <a:gd name="connsiteX143" fmla="*/ 722970 w 1505581"/>
              <a:gd name="connsiteY143" fmla="*/ 234714 h 1095375"/>
              <a:gd name="connsiteX144" fmla="*/ 654390 w 1505581"/>
              <a:gd name="connsiteY144" fmla="*/ 234714 h 1095375"/>
              <a:gd name="connsiteX145" fmla="*/ 575094 w 1505581"/>
              <a:gd name="connsiteY145" fmla="*/ 319869 h 1095375"/>
              <a:gd name="connsiteX146" fmla="*/ 562950 w 1505581"/>
              <a:gd name="connsiteY146" fmla="*/ 327025 h 1095375"/>
              <a:gd name="connsiteX147" fmla="*/ 554377 w 1505581"/>
              <a:gd name="connsiteY147" fmla="*/ 319869 h 1095375"/>
              <a:gd name="connsiteX148" fmla="*/ 554377 w 1505581"/>
              <a:gd name="connsiteY148" fmla="*/ 234714 h 1095375"/>
              <a:gd name="connsiteX149" fmla="*/ 491512 w 1505581"/>
              <a:gd name="connsiteY149" fmla="*/ 234714 h 1095375"/>
              <a:gd name="connsiteX150" fmla="*/ 454365 w 1505581"/>
              <a:gd name="connsiteY150" fmla="*/ 197503 h 1095375"/>
              <a:gd name="connsiteX151" fmla="*/ 454365 w 1505581"/>
              <a:gd name="connsiteY151" fmla="*/ 37211 h 1095375"/>
              <a:gd name="connsiteX152" fmla="*/ 491512 w 1505581"/>
              <a:gd name="connsiteY152" fmla="*/ 0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505581" h="1095375">
                <a:moveTo>
                  <a:pt x="954652" y="552450"/>
                </a:moveTo>
                <a:cubicBezTo>
                  <a:pt x="962509" y="563880"/>
                  <a:pt x="971080" y="575310"/>
                  <a:pt x="979651" y="586026"/>
                </a:cubicBezTo>
                <a:cubicBezTo>
                  <a:pt x="978937" y="591741"/>
                  <a:pt x="978222" y="596741"/>
                  <a:pt x="978222" y="600313"/>
                </a:cubicBezTo>
                <a:cubicBezTo>
                  <a:pt x="977508" y="607457"/>
                  <a:pt x="976794" y="616744"/>
                  <a:pt x="976794" y="626745"/>
                </a:cubicBezTo>
                <a:cubicBezTo>
                  <a:pt x="976080" y="653891"/>
                  <a:pt x="975366" y="671036"/>
                  <a:pt x="971080" y="681038"/>
                </a:cubicBezTo>
                <a:cubicBezTo>
                  <a:pt x="968223" y="689610"/>
                  <a:pt x="955367" y="718900"/>
                  <a:pt x="934654" y="738902"/>
                </a:cubicBezTo>
                <a:cubicBezTo>
                  <a:pt x="923940" y="748903"/>
                  <a:pt x="918226" y="758905"/>
                  <a:pt x="916797" y="763905"/>
                </a:cubicBezTo>
                <a:cubicBezTo>
                  <a:pt x="921797" y="769620"/>
                  <a:pt x="936796" y="778193"/>
                  <a:pt x="966080" y="774621"/>
                </a:cubicBezTo>
                <a:cubicBezTo>
                  <a:pt x="970366" y="773906"/>
                  <a:pt x="975366" y="776050"/>
                  <a:pt x="978937" y="778907"/>
                </a:cubicBezTo>
                <a:cubicBezTo>
                  <a:pt x="981794" y="782479"/>
                  <a:pt x="983936" y="786765"/>
                  <a:pt x="983222" y="791766"/>
                </a:cubicBezTo>
                <a:cubicBezTo>
                  <a:pt x="978937" y="853202"/>
                  <a:pt x="981079" y="913210"/>
                  <a:pt x="988222" y="923925"/>
                </a:cubicBezTo>
                <a:cubicBezTo>
                  <a:pt x="988936" y="924640"/>
                  <a:pt x="1000364" y="931069"/>
                  <a:pt x="1051075" y="931069"/>
                </a:cubicBezTo>
                <a:cubicBezTo>
                  <a:pt x="1080359" y="930355"/>
                  <a:pt x="1107501" y="928211"/>
                  <a:pt x="1111786" y="927497"/>
                </a:cubicBezTo>
                <a:cubicBezTo>
                  <a:pt x="1116072" y="926783"/>
                  <a:pt x="1120357" y="927497"/>
                  <a:pt x="1124643" y="929640"/>
                </a:cubicBezTo>
                <a:cubicBezTo>
                  <a:pt x="1128928" y="932498"/>
                  <a:pt x="1131785" y="937498"/>
                  <a:pt x="1131785" y="942499"/>
                </a:cubicBezTo>
                <a:cubicBezTo>
                  <a:pt x="1131785" y="1063943"/>
                  <a:pt x="1131785" y="1063943"/>
                  <a:pt x="1131785" y="1063943"/>
                </a:cubicBezTo>
                <a:cubicBezTo>
                  <a:pt x="1160355" y="1063228"/>
                  <a:pt x="1227494" y="1059656"/>
                  <a:pt x="1281776" y="1029653"/>
                </a:cubicBezTo>
                <a:cubicBezTo>
                  <a:pt x="1281776" y="1005364"/>
                  <a:pt x="1281776" y="1005364"/>
                  <a:pt x="1281776" y="1005364"/>
                </a:cubicBezTo>
                <a:cubicBezTo>
                  <a:pt x="1291776" y="1003221"/>
                  <a:pt x="1301775" y="1000363"/>
                  <a:pt x="1313203" y="996077"/>
                </a:cubicBezTo>
                <a:cubicBezTo>
                  <a:pt x="1313203" y="1038940"/>
                  <a:pt x="1313203" y="1038940"/>
                  <a:pt x="1313203" y="1038940"/>
                </a:cubicBezTo>
                <a:cubicBezTo>
                  <a:pt x="1313203" y="1044655"/>
                  <a:pt x="1310346" y="1049655"/>
                  <a:pt x="1306061" y="1052513"/>
                </a:cubicBezTo>
                <a:cubicBezTo>
                  <a:pt x="1242493" y="1091089"/>
                  <a:pt x="1163926" y="1095375"/>
                  <a:pt x="1131071" y="1095375"/>
                </a:cubicBezTo>
                <a:cubicBezTo>
                  <a:pt x="1121786" y="1095375"/>
                  <a:pt x="1115357" y="1094661"/>
                  <a:pt x="1114643" y="1094661"/>
                </a:cubicBezTo>
                <a:cubicBezTo>
                  <a:pt x="1106072" y="1093946"/>
                  <a:pt x="1100358" y="1087517"/>
                  <a:pt x="1100358" y="1078945"/>
                </a:cubicBezTo>
                <a:cubicBezTo>
                  <a:pt x="1100358" y="960358"/>
                  <a:pt x="1100358" y="960358"/>
                  <a:pt x="1100358" y="960358"/>
                </a:cubicBezTo>
                <a:cubicBezTo>
                  <a:pt x="1083216" y="961787"/>
                  <a:pt x="1061789" y="962501"/>
                  <a:pt x="1052504" y="962501"/>
                </a:cubicBezTo>
                <a:cubicBezTo>
                  <a:pt x="990365" y="962501"/>
                  <a:pt x="973223" y="953929"/>
                  <a:pt x="965366" y="946071"/>
                </a:cubicBezTo>
                <a:cubicBezTo>
                  <a:pt x="957509" y="937498"/>
                  <a:pt x="949653" y="920353"/>
                  <a:pt x="949653" y="855345"/>
                </a:cubicBezTo>
                <a:cubicBezTo>
                  <a:pt x="949653" y="836771"/>
                  <a:pt x="950367" y="819626"/>
                  <a:pt x="951081" y="806768"/>
                </a:cubicBezTo>
                <a:cubicBezTo>
                  <a:pt x="910369" y="806053"/>
                  <a:pt x="891085" y="786765"/>
                  <a:pt x="886085" y="775335"/>
                </a:cubicBezTo>
                <a:cubicBezTo>
                  <a:pt x="878228" y="756761"/>
                  <a:pt x="898941" y="730330"/>
                  <a:pt x="912512" y="716756"/>
                </a:cubicBezTo>
                <a:cubicBezTo>
                  <a:pt x="925368" y="703898"/>
                  <a:pt x="936082" y="683895"/>
                  <a:pt x="942510" y="669608"/>
                </a:cubicBezTo>
                <a:cubicBezTo>
                  <a:pt x="944653" y="663893"/>
                  <a:pt x="945367" y="640318"/>
                  <a:pt x="945367" y="626031"/>
                </a:cubicBezTo>
                <a:cubicBezTo>
                  <a:pt x="945367" y="615315"/>
                  <a:pt x="946081" y="605314"/>
                  <a:pt x="946796" y="598170"/>
                </a:cubicBezTo>
                <a:cubicBezTo>
                  <a:pt x="947510" y="585311"/>
                  <a:pt x="951081" y="566738"/>
                  <a:pt x="954652" y="552450"/>
                </a:cubicBezTo>
                <a:close/>
                <a:moveTo>
                  <a:pt x="524905" y="533400"/>
                </a:moveTo>
                <a:cubicBezTo>
                  <a:pt x="525619" y="547688"/>
                  <a:pt x="527045" y="565547"/>
                  <a:pt x="530611" y="576263"/>
                </a:cubicBezTo>
                <a:cubicBezTo>
                  <a:pt x="534891" y="589836"/>
                  <a:pt x="536317" y="605552"/>
                  <a:pt x="537744" y="619840"/>
                </a:cubicBezTo>
                <a:cubicBezTo>
                  <a:pt x="538457" y="629841"/>
                  <a:pt x="539170" y="639842"/>
                  <a:pt x="541310" y="644843"/>
                </a:cubicBezTo>
                <a:cubicBezTo>
                  <a:pt x="549155" y="669132"/>
                  <a:pt x="558427" y="688420"/>
                  <a:pt x="566986" y="697707"/>
                </a:cubicBezTo>
                <a:cubicBezTo>
                  <a:pt x="568412" y="699135"/>
                  <a:pt x="570552" y="701278"/>
                  <a:pt x="572692" y="703422"/>
                </a:cubicBezTo>
                <a:cubicBezTo>
                  <a:pt x="591235" y="723424"/>
                  <a:pt x="608353" y="741998"/>
                  <a:pt x="601934" y="759857"/>
                </a:cubicBezTo>
                <a:cubicBezTo>
                  <a:pt x="599081" y="768430"/>
                  <a:pt x="586243" y="794147"/>
                  <a:pt x="538457" y="795576"/>
                </a:cubicBezTo>
                <a:cubicBezTo>
                  <a:pt x="540596" y="817722"/>
                  <a:pt x="543449" y="857012"/>
                  <a:pt x="542023" y="882015"/>
                </a:cubicBezTo>
                <a:cubicBezTo>
                  <a:pt x="542023" y="882015"/>
                  <a:pt x="542023" y="882015"/>
                  <a:pt x="542023" y="887016"/>
                </a:cubicBezTo>
                <a:cubicBezTo>
                  <a:pt x="539170" y="926307"/>
                  <a:pt x="537744" y="948452"/>
                  <a:pt x="520626" y="957025"/>
                </a:cubicBezTo>
                <a:cubicBezTo>
                  <a:pt x="507075" y="964883"/>
                  <a:pt x="457862" y="971312"/>
                  <a:pt x="392959" y="964883"/>
                </a:cubicBezTo>
                <a:cubicBezTo>
                  <a:pt x="392959" y="964883"/>
                  <a:pt x="392959" y="964883"/>
                  <a:pt x="392959" y="1074897"/>
                </a:cubicBezTo>
                <a:cubicBezTo>
                  <a:pt x="392959" y="1083469"/>
                  <a:pt x="385827" y="1089899"/>
                  <a:pt x="377268" y="1090613"/>
                </a:cubicBezTo>
                <a:cubicBezTo>
                  <a:pt x="377268" y="1090613"/>
                  <a:pt x="377268" y="1090613"/>
                  <a:pt x="376555" y="1090613"/>
                </a:cubicBezTo>
                <a:cubicBezTo>
                  <a:pt x="365856" y="1090613"/>
                  <a:pt x="231057" y="1089184"/>
                  <a:pt x="126213" y="1046322"/>
                </a:cubicBezTo>
                <a:cubicBezTo>
                  <a:pt x="119794" y="1044179"/>
                  <a:pt x="116228" y="1038464"/>
                  <a:pt x="116228" y="1032034"/>
                </a:cubicBezTo>
                <a:cubicBezTo>
                  <a:pt x="116228" y="1032034"/>
                  <a:pt x="116228" y="1032034"/>
                  <a:pt x="116228" y="917020"/>
                </a:cubicBezTo>
                <a:cubicBezTo>
                  <a:pt x="116228" y="917020"/>
                  <a:pt x="116228" y="917020"/>
                  <a:pt x="116941" y="917734"/>
                </a:cubicBezTo>
                <a:cubicBezTo>
                  <a:pt x="121220" y="921306"/>
                  <a:pt x="136198" y="933450"/>
                  <a:pt x="147610" y="940594"/>
                </a:cubicBezTo>
                <a:cubicBezTo>
                  <a:pt x="147610" y="940594"/>
                  <a:pt x="147610" y="940594"/>
                  <a:pt x="147610" y="1021319"/>
                </a:cubicBezTo>
                <a:cubicBezTo>
                  <a:pt x="226778" y="1051322"/>
                  <a:pt x="323776" y="1057037"/>
                  <a:pt x="361577" y="1058466"/>
                </a:cubicBezTo>
                <a:cubicBezTo>
                  <a:pt x="361577" y="1058466"/>
                  <a:pt x="361577" y="1058466"/>
                  <a:pt x="361577" y="947024"/>
                </a:cubicBezTo>
                <a:cubicBezTo>
                  <a:pt x="361577" y="942737"/>
                  <a:pt x="363003" y="938451"/>
                  <a:pt x="366570" y="934879"/>
                </a:cubicBezTo>
                <a:cubicBezTo>
                  <a:pt x="370136" y="932022"/>
                  <a:pt x="374415" y="930593"/>
                  <a:pt x="379408" y="931307"/>
                </a:cubicBezTo>
                <a:cubicBezTo>
                  <a:pt x="448590" y="940594"/>
                  <a:pt x="494950" y="933450"/>
                  <a:pt x="505648" y="929879"/>
                </a:cubicBezTo>
                <a:cubicBezTo>
                  <a:pt x="508501" y="924164"/>
                  <a:pt x="509215" y="903447"/>
                  <a:pt x="510641" y="884873"/>
                </a:cubicBezTo>
                <a:cubicBezTo>
                  <a:pt x="510641" y="884873"/>
                  <a:pt x="510641" y="884873"/>
                  <a:pt x="511354" y="879872"/>
                </a:cubicBezTo>
                <a:cubicBezTo>
                  <a:pt x="513494" y="846297"/>
                  <a:pt x="505648" y="781288"/>
                  <a:pt x="505648" y="781288"/>
                </a:cubicBezTo>
                <a:cubicBezTo>
                  <a:pt x="504935" y="776288"/>
                  <a:pt x="506362" y="771287"/>
                  <a:pt x="509928" y="768430"/>
                </a:cubicBezTo>
                <a:cubicBezTo>
                  <a:pt x="512781" y="764858"/>
                  <a:pt x="517773" y="762715"/>
                  <a:pt x="522766" y="763429"/>
                </a:cubicBezTo>
                <a:cubicBezTo>
                  <a:pt x="553434" y="766287"/>
                  <a:pt x="567699" y="757714"/>
                  <a:pt x="571265" y="751285"/>
                </a:cubicBezTo>
                <a:cubicBezTo>
                  <a:pt x="568412" y="744855"/>
                  <a:pt x="555574" y="731997"/>
                  <a:pt x="549155" y="724853"/>
                </a:cubicBezTo>
                <a:cubicBezTo>
                  <a:pt x="547729" y="722710"/>
                  <a:pt x="545589" y="720567"/>
                  <a:pt x="543449" y="718423"/>
                </a:cubicBezTo>
                <a:cubicBezTo>
                  <a:pt x="529898" y="702707"/>
                  <a:pt x="518486" y="675561"/>
                  <a:pt x="511354" y="655558"/>
                </a:cubicBezTo>
                <a:cubicBezTo>
                  <a:pt x="508501" y="646271"/>
                  <a:pt x="507788" y="635556"/>
                  <a:pt x="506362" y="621983"/>
                </a:cubicBezTo>
                <a:cubicBezTo>
                  <a:pt x="505648" y="609838"/>
                  <a:pt x="504222" y="596265"/>
                  <a:pt x="501369" y="586264"/>
                </a:cubicBezTo>
                <a:cubicBezTo>
                  <a:pt x="496376" y="571976"/>
                  <a:pt x="494237" y="550545"/>
                  <a:pt x="493524" y="536258"/>
                </a:cubicBezTo>
                <a:cubicBezTo>
                  <a:pt x="494237" y="536258"/>
                  <a:pt x="494237" y="536258"/>
                  <a:pt x="494237" y="536258"/>
                </a:cubicBezTo>
                <a:cubicBezTo>
                  <a:pt x="507788" y="535543"/>
                  <a:pt x="517060" y="535543"/>
                  <a:pt x="524905" y="533400"/>
                </a:cubicBezTo>
                <a:close/>
                <a:moveTo>
                  <a:pt x="1188453" y="390525"/>
                </a:moveTo>
                <a:cubicBezTo>
                  <a:pt x="1335632" y="390525"/>
                  <a:pt x="1424225" y="469748"/>
                  <a:pt x="1461377" y="546115"/>
                </a:cubicBezTo>
                <a:cubicBezTo>
                  <a:pt x="1630703" y="895836"/>
                  <a:pt x="1259899" y="992188"/>
                  <a:pt x="1247039" y="977200"/>
                </a:cubicBezTo>
                <a:cubicBezTo>
                  <a:pt x="1234179" y="962212"/>
                  <a:pt x="1366354" y="885844"/>
                  <a:pt x="1326344" y="793061"/>
                </a:cubicBezTo>
                <a:cubicBezTo>
                  <a:pt x="1326344" y="793061"/>
                  <a:pt x="1061994" y="688145"/>
                  <a:pt x="958398" y="501865"/>
                </a:cubicBezTo>
                <a:cubicBezTo>
                  <a:pt x="951253" y="466893"/>
                  <a:pt x="1020556" y="390525"/>
                  <a:pt x="1188453" y="390525"/>
                </a:cubicBezTo>
                <a:close/>
                <a:moveTo>
                  <a:pt x="285088" y="369888"/>
                </a:moveTo>
                <a:cubicBezTo>
                  <a:pt x="458182" y="369888"/>
                  <a:pt x="401676" y="414166"/>
                  <a:pt x="562611" y="411309"/>
                </a:cubicBezTo>
                <a:cubicBezTo>
                  <a:pt x="579778" y="411309"/>
                  <a:pt x="530424" y="464871"/>
                  <a:pt x="522556" y="500579"/>
                </a:cubicBezTo>
                <a:cubicBezTo>
                  <a:pt x="521841" y="501294"/>
                  <a:pt x="521126" y="502008"/>
                  <a:pt x="520411" y="502722"/>
                </a:cubicBezTo>
                <a:cubicBezTo>
                  <a:pt x="502529" y="508435"/>
                  <a:pt x="403107" y="496294"/>
                  <a:pt x="336587" y="544857"/>
                </a:cubicBezTo>
                <a:cubicBezTo>
                  <a:pt x="300823" y="570567"/>
                  <a:pt x="273643" y="611988"/>
                  <a:pt x="273643" y="684118"/>
                </a:cubicBezTo>
                <a:cubicBezTo>
                  <a:pt x="273643" y="693403"/>
                  <a:pt x="237880" y="689118"/>
                  <a:pt x="229297" y="687689"/>
                </a:cubicBezTo>
                <a:cubicBezTo>
                  <a:pt x="227866" y="687689"/>
                  <a:pt x="227151" y="686975"/>
                  <a:pt x="226436" y="685547"/>
                </a:cubicBezTo>
                <a:cubicBezTo>
                  <a:pt x="225005" y="671264"/>
                  <a:pt x="207839" y="576280"/>
                  <a:pt x="141319" y="611274"/>
                </a:cubicBezTo>
                <a:cubicBezTo>
                  <a:pt x="78375" y="643411"/>
                  <a:pt x="136312" y="764104"/>
                  <a:pt x="140604" y="773388"/>
                </a:cubicBezTo>
                <a:cubicBezTo>
                  <a:pt x="141319" y="773388"/>
                  <a:pt x="141319" y="773388"/>
                  <a:pt x="141319" y="774103"/>
                </a:cubicBezTo>
                <a:cubicBezTo>
                  <a:pt x="141319" y="893367"/>
                  <a:pt x="141319" y="893367"/>
                  <a:pt x="141319" y="893367"/>
                </a:cubicBezTo>
                <a:cubicBezTo>
                  <a:pt x="141319" y="895510"/>
                  <a:pt x="138458" y="896938"/>
                  <a:pt x="137027" y="895510"/>
                </a:cubicBezTo>
                <a:cubicBezTo>
                  <a:pt x="107701" y="868372"/>
                  <a:pt x="-56810" y="704115"/>
                  <a:pt x="20439" y="539144"/>
                </a:cubicBezTo>
                <a:cubicBezTo>
                  <a:pt x="57633" y="460586"/>
                  <a:pt x="133451" y="369888"/>
                  <a:pt x="285088" y="369888"/>
                </a:cubicBezTo>
                <a:close/>
                <a:moveTo>
                  <a:pt x="797265" y="185738"/>
                </a:moveTo>
                <a:cubicBezTo>
                  <a:pt x="797265" y="207963"/>
                  <a:pt x="797265" y="207963"/>
                  <a:pt x="797265" y="207963"/>
                </a:cubicBezTo>
                <a:cubicBezTo>
                  <a:pt x="797265" y="207963"/>
                  <a:pt x="797265" y="207963"/>
                  <a:pt x="1030628" y="207963"/>
                </a:cubicBezTo>
                <a:cubicBezTo>
                  <a:pt x="1030628" y="207963"/>
                  <a:pt x="1030628" y="207963"/>
                  <a:pt x="1030628" y="185738"/>
                </a:cubicBezTo>
                <a:cubicBezTo>
                  <a:pt x="1030628" y="185738"/>
                  <a:pt x="1030628" y="185738"/>
                  <a:pt x="797265" y="185738"/>
                </a:cubicBezTo>
                <a:close/>
                <a:moveTo>
                  <a:pt x="797265" y="141288"/>
                </a:moveTo>
                <a:cubicBezTo>
                  <a:pt x="797265" y="163513"/>
                  <a:pt x="797265" y="163513"/>
                  <a:pt x="797265" y="163513"/>
                </a:cubicBezTo>
                <a:cubicBezTo>
                  <a:pt x="797265" y="163513"/>
                  <a:pt x="797265" y="163513"/>
                  <a:pt x="1030628" y="163513"/>
                </a:cubicBezTo>
                <a:cubicBezTo>
                  <a:pt x="1030628" y="163513"/>
                  <a:pt x="1030628" y="163513"/>
                  <a:pt x="1030628" y="141288"/>
                </a:cubicBezTo>
                <a:cubicBezTo>
                  <a:pt x="1030628" y="141288"/>
                  <a:pt x="1030628" y="141288"/>
                  <a:pt x="797265" y="141288"/>
                </a:cubicBezTo>
                <a:close/>
                <a:moveTo>
                  <a:pt x="797265" y="96838"/>
                </a:moveTo>
                <a:cubicBezTo>
                  <a:pt x="797265" y="117476"/>
                  <a:pt x="797265" y="117476"/>
                  <a:pt x="797265" y="117476"/>
                </a:cubicBezTo>
                <a:cubicBezTo>
                  <a:pt x="797265" y="117476"/>
                  <a:pt x="797265" y="117476"/>
                  <a:pt x="1030628" y="117476"/>
                </a:cubicBezTo>
                <a:cubicBezTo>
                  <a:pt x="1030628" y="117476"/>
                  <a:pt x="1030628" y="117476"/>
                  <a:pt x="1030628" y="96838"/>
                </a:cubicBezTo>
                <a:cubicBezTo>
                  <a:pt x="1030628" y="96838"/>
                  <a:pt x="1030628" y="96838"/>
                  <a:pt x="797265" y="96838"/>
                </a:cubicBezTo>
                <a:close/>
                <a:moveTo>
                  <a:pt x="790087" y="36513"/>
                </a:moveTo>
                <a:cubicBezTo>
                  <a:pt x="790087" y="36513"/>
                  <a:pt x="790087" y="36513"/>
                  <a:pt x="1042730" y="36513"/>
                </a:cubicBezTo>
                <a:cubicBezTo>
                  <a:pt x="1063427" y="36513"/>
                  <a:pt x="1079841" y="52936"/>
                  <a:pt x="1079841" y="73643"/>
                </a:cubicBezTo>
                <a:cubicBezTo>
                  <a:pt x="1079841" y="73643"/>
                  <a:pt x="1079841" y="73643"/>
                  <a:pt x="1079841" y="234299"/>
                </a:cubicBezTo>
                <a:cubicBezTo>
                  <a:pt x="1079841" y="255006"/>
                  <a:pt x="1063427" y="271428"/>
                  <a:pt x="1042730" y="271428"/>
                </a:cubicBezTo>
                <a:cubicBezTo>
                  <a:pt x="1042730" y="271428"/>
                  <a:pt x="1042730" y="271428"/>
                  <a:pt x="979212" y="271428"/>
                </a:cubicBezTo>
                <a:cubicBezTo>
                  <a:pt x="979212" y="271428"/>
                  <a:pt x="979212" y="271428"/>
                  <a:pt x="979212" y="357112"/>
                </a:cubicBezTo>
                <a:cubicBezTo>
                  <a:pt x="979212" y="357112"/>
                  <a:pt x="977071" y="363538"/>
                  <a:pt x="970648" y="363538"/>
                </a:cubicBezTo>
                <a:cubicBezTo>
                  <a:pt x="967794" y="363538"/>
                  <a:pt x="963511" y="362110"/>
                  <a:pt x="958516" y="357112"/>
                </a:cubicBezTo>
                <a:cubicBezTo>
                  <a:pt x="947810" y="345687"/>
                  <a:pt x="911413" y="303560"/>
                  <a:pt x="879297" y="271428"/>
                </a:cubicBezTo>
                <a:cubicBezTo>
                  <a:pt x="879297" y="271428"/>
                  <a:pt x="879297" y="271428"/>
                  <a:pt x="790087" y="271428"/>
                </a:cubicBezTo>
                <a:cubicBezTo>
                  <a:pt x="770104" y="271428"/>
                  <a:pt x="754403" y="255006"/>
                  <a:pt x="754403" y="234299"/>
                </a:cubicBezTo>
                <a:cubicBezTo>
                  <a:pt x="754403" y="234299"/>
                  <a:pt x="754403" y="234299"/>
                  <a:pt x="754403" y="73643"/>
                </a:cubicBezTo>
                <a:cubicBezTo>
                  <a:pt x="754403" y="57934"/>
                  <a:pt x="762967" y="45795"/>
                  <a:pt x="775100" y="40083"/>
                </a:cubicBezTo>
                <a:cubicBezTo>
                  <a:pt x="780096" y="37941"/>
                  <a:pt x="785091" y="36513"/>
                  <a:pt x="790087" y="36513"/>
                </a:cubicBezTo>
                <a:close/>
                <a:moveTo>
                  <a:pt x="491512" y="0"/>
                </a:moveTo>
                <a:cubicBezTo>
                  <a:pt x="743687" y="0"/>
                  <a:pt x="743687" y="0"/>
                  <a:pt x="743687" y="0"/>
                </a:cubicBezTo>
                <a:cubicBezTo>
                  <a:pt x="749402" y="0"/>
                  <a:pt x="754402" y="1431"/>
                  <a:pt x="759403" y="3578"/>
                </a:cubicBezTo>
                <a:cubicBezTo>
                  <a:pt x="762261" y="5009"/>
                  <a:pt x="765833" y="7156"/>
                  <a:pt x="768690" y="9303"/>
                </a:cubicBezTo>
                <a:cubicBezTo>
                  <a:pt x="766547" y="10018"/>
                  <a:pt x="764404" y="10734"/>
                  <a:pt x="762975" y="11449"/>
                </a:cubicBezTo>
                <a:cubicBezTo>
                  <a:pt x="742972" y="20752"/>
                  <a:pt x="728685" y="37926"/>
                  <a:pt x="724399" y="59394"/>
                </a:cubicBezTo>
                <a:cubicBezTo>
                  <a:pt x="503657" y="59394"/>
                  <a:pt x="503657" y="59394"/>
                  <a:pt x="503657" y="59394"/>
                </a:cubicBezTo>
                <a:cubicBezTo>
                  <a:pt x="503657" y="80862"/>
                  <a:pt x="503657" y="80862"/>
                  <a:pt x="503657" y="80862"/>
                </a:cubicBezTo>
                <a:cubicBezTo>
                  <a:pt x="646532" y="80862"/>
                  <a:pt x="701539" y="80862"/>
                  <a:pt x="722970" y="80862"/>
                </a:cubicBezTo>
                <a:cubicBezTo>
                  <a:pt x="722970" y="80862"/>
                  <a:pt x="722970" y="80862"/>
                  <a:pt x="722970" y="104476"/>
                </a:cubicBezTo>
                <a:cubicBezTo>
                  <a:pt x="503657" y="104476"/>
                  <a:pt x="503657" y="104476"/>
                  <a:pt x="503657" y="104476"/>
                </a:cubicBezTo>
                <a:cubicBezTo>
                  <a:pt x="503657" y="125944"/>
                  <a:pt x="503657" y="125944"/>
                  <a:pt x="503657" y="125944"/>
                </a:cubicBezTo>
                <a:cubicBezTo>
                  <a:pt x="646532" y="125944"/>
                  <a:pt x="701539" y="125944"/>
                  <a:pt x="722970" y="125944"/>
                </a:cubicBezTo>
                <a:cubicBezTo>
                  <a:pt x="722970" y="125944"/>
                  <a:pt x="722970" y="125944"/>
                  <a:pt x="722970" y="148843"/>
                </a:cubicBezTo>
                <a:cubicBezTo>
                  <a:pt x="503657" y="148843"/>
                  <a:pt x="503657" y="148843"/>
                  <a:pt x="503657" y="148843"/>
                </a:cubicBezTo>
                <a:cubicBezTo>
                  <a:pt x="503657" y="171026"/>
                  <a:pt x="503657" y="171026"/>
                  <a:pt x="503657" y="171026"/>
                </a:cubicBezTo>
                <a:cubicBezTo>
                  <a:pt x="646532" y="171026"/>
                  <a:pt x="701539" y="171026"/>
                  <a:pt x="722970" y="171026"/>
                </a:cubicBezTo>
                <a:cubicBezTo>
                  <a:pt x="722970" y="171026"/>
                  <a:pt x="722970" y="171026"/>
                  <a:pt x="722970" y="234714"/>
                </a:cubicBezTo>
                <a:cubicBezTo>
                  <a:pt x="654390" y="234714"/>
                  <a:pt x="654390" y="234714"/>
                  <a:pt x="654390" y="234714"/>
                </a:cubicBezTo>
                <a:cubicBezTo>
                  <a:pt x="622243" y="266916"/>
                  <a:pt x="585810" y="309135"/>
                  <a:pt x="575094" y="319869"/>
                </a:cubicBezTo>
                <a:cubicBezTo>
                  <a:pt x="570094" y="324878"/>
                  <a:pt x="565807" y="327025"/>
                  <a:pt x="562950" y="327025"/>
                </a:cubicBezTo>
                <a:cubicBezTo>
                  <a:pt x="556520" y="327025"/>
                  <a:pt x="554377" y="319869"/>
                  <a:pt x="554377" y="319869"/>
                </a:cubicBezTo>
                <a:cubicBezTo>
                  <a:pt x="554377" y="234714"/>
                  <a:pt x="554377" y="234714"/>
                  <a:pt x="554377" y="234714"/>
                </a:cubicBezTo>
                <a:cubicBezTo>
                  <a:pt x="491512" y="234714"/>
                  <a:pt x="491512" y="234714"/>
                  <a:pt x="491512" y="234714"/>
                </a:cubicBezTo>
                <a:cubicBezTo>
                  <a:pt x="470795" y="234714"/>
                  <a:pt x="454365" y="218255"/>
                  <a:pt x="454365" y="197503"/>
                </a:cubicBezTo>
                <a:cubicBezTo>
                  <a:pt x="454365" y="37211"/>
                  <a:pt x="454365" y="37211"/>
                  <a:pt x="454365" y="37211"/>
                </a:cubicBezTo>
                <a:cubicBezTo>
                  <a:pt x="454365" y="16458"/>
                  <a:pt x="470795" y="0"/>
                  <a:pt x="491512"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137324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31" name="think-cell Folie" r:id="rId6" imgW="0" imgH="0" progId="TCLayout.ActiveDocument.1">
                  <p:embed/>
                </p:oleObj>
              </mc:Choice>
              <mc:Fallback>
                <p:oleObj name="think-cell Folie" r:id="rId6" imgW="0" imgH="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9" name="Rechteck 18"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pic>
        <p:nvPicPr>
          <p:cNvPr id="702467" name="Picture 3"/>
          <p:cNvPicPr>
            <a:picLocks noChangeAspect="1" noChangeArrowheads="1"/>
          </p:cNvPicPr>
          <p:nvPr/>
        </p:nvPicPr>
        <p:blipFill>
          <a:blip r:embed="rId8">
            <a:extLst>
              <a:ext uri="{28A0092B-C50C-407E-A947-70E740481C1C}">
                <a14:useLocalDpi xmlns:a14="http://schemas.microsoft.com/office/drawing/2010/main"/>
              </a:ext>
            </a:extLst>
          </a:blip>
          <a:srcRect l="15754" t="16032" r="15488" b="16032"/>
          <a:stretch>
            <a:fillRect/>
          </a:stretch>
        </p:blipFill>
        <p:spPr bwMode="auto">
          <a:xfrm>
            <a:off x="4515811" y="1123467"/>
            <a:ext cx="4143790" cy="409810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23797" y="4485355"/>
            <a:ext cx="1506485" cy="488168"/>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Cultural institutions</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9" name="TextBox 8"/>
          <p:cNvSpPr txBox="1"/>
          <p:nvPr/>
        </p:nvSpPr>
        <p:spPr>
          <a:xfrm>
            <a:off x="8239873" y="4353389"/>
            <a:ext cx="1986759" cy="244084"/>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Volunteers</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grpSp>
        <p:nvGrpSpPr>
          <p:cNvPr id="20" name="Gruppieren 19"/>
          <p:cNvGrpSpPr/>
          <p:nvPr/>
        </p:nvGrpSpPr>
        <p:grpSpPr>
          <a:xfrm>
            <a:off x="3525908" y="15215"/>
            <a:ext cx="6328216" cy="6073005"/>
            <a:chOff x="2967916" y="-61622"/>
            <a:chExt cx="6999922" cy="6703719"/>
          </a:xfrm>
        </p:grpSpPr>
        <p:sp>
          <p:nvSpPr>
            <p:cNvPr id="5" name="TextBox 4"/>
            <p:cNvSpPr txBox="1"/>
            <p:nvPr/>
          </p:nvSpPr>
          <p:spPr>
            <a:xfrm>
              <a:off x="3904367" y="6180267"/>
              <a:ext cx="1677457" cy="269433"/>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Athletic clubs</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6" name="TextBox 5"/>
            <p:cNvSpPr txBox="1"/>
            <p:nvPr/>
          </p:nvSpPr>
          <p:spPr>
            <a:xfrm>
              <a:off x="2967916" y="-61622"/>
              <a:ext cx="3778622" cy="373715"/>
            </a:xfrm>
            <a:prstGeom prst="rect">
              <a:avLst/>
            </a:prstGeom>
            <a:noFill/>
          </p:spPr>
          <p:txBody>
            <a:bodyPr wrap="square" rtlCol="0" anchor="ctr">
              <a:spAutoFit/>
            </a:bodyPr>
            <a:lstStyle/>
            <a:p>
              <a:pPr marL="0" marR="0" lvl="0" indent="0" algn="ctr" defTabSz="914400" rtl="0" fontAlgn="auto" latinLnBrk="0" hangingPunct="1">
                <a:lnSpc>
                  <a:spcPct val="100000"/>
                </a:lnSpc>
                <a:spcBef>
                  <a:spcPct val="0"/>
                </a:spcBef>
                <a:spcAft>
                  <a:spcPct val="0"/>
                </a:spcAft>
                <a:buClrTx/>
                <a:buSzTx/>
                <a:buFont typeface="Trebuchet MS" panose="020B0603020202020204" pitchFamily="34" charset="0"/>
                <a:buChar char="​"/>
                <a:defRPr/>
              </a:pPr>
              <a:endParaRPr kumimoji="0" lang="en-US" sz="1600" b="0" i="0" u="none" strike="noStrike" kern="1200" cap="none" spc="0" normalizeH="0" baseline="0" noProof="0" dirty="0">
                <a:ln>
                  <a:noFill/>
                </a:ln>
                <a:solidFill>
                  <a:srgbClr val="0088C2"/>
                </a:solidFill>
                <a:effectLst/>
                <a:uLnTx/>
                <a:uFillTx/>
                <a:ea typeface="+mn-ea"/>
              </a:endParaRPr>
            </a:p>
          </p:txBody>
        </p:sp>
        <p:sp>
          <p:nvSpPr>
            <p:cNvPr id="7" name="TextBox 6"/>
            <p:cNvSpPr txBox="1"/>
            <p:nvPr/>
          </p:nvSpPr>
          <p:spPr>
            <a:xfrm>
              <a:off x="3669460" y="986954"/>
              <a:ext cx="1506484" cy="269433"/>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Public sector</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8" name="TextBox 7"/>
            <p:cNvSpPr txBox="1"/>
            <p:nvPr/>
          </p:nvSpPr>
          <p:spPr>
            <a:xfrm>
              <a:off x="7087118" y="664433"/>
              <a:ext cx="1352775" cy="5388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Private sector</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10" name="TextBox 9"/>
            <p:cNvSpPr txBox="1"/>
            <p:nvPr/>
          </p:nvSpPr>
          <p:spPr>
            <a:xfrm>
              <a:off x="8570957" y="2388405"/>
              <a:ext cx="1398279" cy="269433"/>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Foundations</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11" name="Oval 10"/>
            <p:cNvSpPr>
              <a:spLocks noChangeAspect="1"/>
            </p:cNvSpPr>
            <p:nvPr/>
          </p:nvSpPr>
          <p:spPr>
            <a:xfrm>
              <a:off x="5723808" y="696917"/>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12" name="Oval 11"/>
            <p:cNvSpPr>
              <a:spLocks noChangeAspect="1"/>
            </p:cNvSpPr>
            <p:nvPr/>
          </p:nvSpPr>
          <p:spPr>
            <a:xfrm>
              <a:off x="4970424" y="4843952"/>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13" name="Oval 12"/>
            <p:cNvSpPr>
              <a:spLocks noChangeAspect="1"/>
            </p:cNvSpPr>
            <p:nvPr/>
          </p:nvSpPr>
          <p:spPr>
            <a:xfrm>
              <a:off x="7376468" y="1486304"/>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14" name="Oval 13"/>
            <p:cNvSpPr>
              <a:spLocks noChangeAspect="1"/>
            </p:cNvSpPr>
            <p:nvPr/>
          </p:nvSpPr>
          <p:spPr>
            <a:xfrm>
              <a:off x="3621235" y="3541337"/>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15" name="Oval 14"/>
            <p:cNvSpPr>
              <a:spLocks noChangeAspect="1"/>
            </p:cNvSpPr>
            <p:nvPr/>
          </p:nvSpPr>
          <p:spPr>
            <a:xfrm>
              <a:off x="4045113" y="1550722"/>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16" name="Oval 15"/>
            <p:cNvSpPr>
              <a:spLocks noChangeAspect="1"/>
            </p:cNvSpPr>
            <p:nvPr/>
          </p:nvSpPr>
          <p:spPr>
            <a:xfrm>
              <a:off x="7784765" y="3427321"/>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grpSp>
          <p:nvGrpSpPr>
            <p:cNvPr id="70" name="Group 69"/>
            <p:cNvGrpSpPr/>
            <p:nvPr/>
          </p:nvGrpSpPr>
          <p:grpSpPr>
            <a:xfrm>
              <a:off x="8024474" y="3632560"/>
              <a:ext cx="779112" cy="779834"/>
              <a:chOff x="9110627" y="3991430"/>
              <a:chExt cx="1644396" cy="1645920"/>
            </a:xfrm>
          </p:grpSpPr>
          <p:sp>
            <p:nvSpPr>
              <p:cNvPr id="71" name="AutoShape 137"/>
              <p:cNvSpPr>
                <a:spLocks noChangeAspect="1" noChangeArrowheads="1" noTextEdit="1"/>
              </p:cNvSpPr>
              <p:nvPr/>
            </p:nvSpPr>
            <p:spPr bwMode="auto">
              <a:xfrm>
                <a:off x="9110627" y="399143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72" name="Group 71"/>
              <p:cNvGrpSpPr/>
              <p:nvPr/>
            </p:nvGrpSpPr>
            <p:grpSpPr>
              <a:xfrm>
                <a:off x="9378851" y="4143449"/>
                <a:ext cx="1106424" cy="1305306"/>
                <a:chOff x="9378851" y="4143449"/>
                <a:chExt cx="1106424" cy="1305306"/>
              </a:xfrm>
            </p:grpSpPr>
            <p:sp>
              <p:nvSpPr>
                <p:cNvPr id="73" name="Freeform 139"/>
                <p:cNvSpPr/>
                <p:nvPr/>
              </p:nvSpPr>
              <p:spPr bwMode="auto">
                <a:xfrm>
                  <a:off x="9807095" y="4143449"/>
                  <a:ext cx="249936" cy="250317"/>
                </a:xfrm>
                <a:custGeom>
                  <a:avLst/>
                  <a:gdLst>
                    <a:gd name="T0" fmla="*/ 326 w 656"/>
                    <a:gd name="T1" fmla="*/ 0 h 657"/>
                    <a:gd name="T2" fmla="*/ 429 w 656"/>
                    <a:gd name="T3" fmla="*/ 220 h 657"/>
                    <a:gd name="T4" fmla="*/ 656 w 656"/>
                    <a:gd name="T5" fmla="*/ 255 h 657"/>
                    <a:gd name="T6" fmla="*/ 493 w 656"/>
                    <a:gd name="T7" fmla="*/ 417 h 657"/>
                    <a:gd name="T8" fmla="*/ 534 w 656"/>
                    <a:gd name="T9" fmla="*/ 657 h 657"/>
                    <a:gd name="T10" fmla="*/ 326 w 656"/>
                    <a:gd name="T11" fmla="*/ 540 h 657"/>
                    <a:gd name="T12" fmla="*/ 126 w 656"/>
                    <a:gd name="T13" fmla="*/ 657 h 657"/>
                    <a:gd name="T14" fmla="*/ 163 w 656"/>
                    <a:gd name="T15" fmla="*/ 417 h 657"/>
                    <a:gd name="T16" fmla="*/ 0 w 656"/>
                    <a:gd name="T17" fmla="*/ 255 h 657"/>
                    <a:gd name="T18" fmla="*/ 227 w 656"/>
                    <a:gd name="T19" fmla="*/ 220 h 657"/>
                    <a:gd name="T20" fmla="*/ 326 w 656"/>
                    <a:gd name="T21" fmla="*/ 0 h 657"/>
                    <a:gd name="T22" fmla="*/ 326 w 656"/>
                    <a:gd name="T23" fmla="*/ 0 h 657"/>
                    <a:gd name="T24" fmla="*/ 326 w 656"/>
                    <a:gd name="T25" fmla="*/ 0 h 657"/>
                    <a:gd name="T26" fmla="*/ 326 w 656"/>
                    <a:gd name="T27" fmla="*/ 0 h 657"/>
                    <a:gd name="T28" fmla="*/ 326 w 656"/>
                    <a:gd name="T2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6" h="657">
                      <a:moveTo>
                        <a:pt x="326" y="0"/>
                      </a:moveTo>
                      <a:lnTo>
                        <a:pt x="429" y="220"/>
                      </a:lnTo>
                      <a:lnTo>
                        <a:pt x="656" y="255"/>
                      </a:lnTo>
                      <a:lnTo>
                        <a:pt x="493" y="417"/>
                      </a:lnTo>
                      <a:lnTo>
                        <a:pt x="534" y="657"/>
                      </a:lnTo>
                      <a:lnTo>
                        <a:pt x="326" y="540"/>
                      </a:lnTo>
                      <a:lnTo>
                        <a:pt x="126" y="657"/>
                      </a:lnTo>
                      <a:lnTo>
                        <a:pt x="163" y="417"/>
                      </a:lnTo>
                      <a:lnTo>
                        <a:pt x="0" y="255"/>
                      </a:lnTo>
                      <a:lnTo>
                        <a:pt x="227" y="220"/>
                      </a:lnTo>
                      <a:lnTo>
                        <a:pt x="326" y="0"/>
                      </a:lnTo>
                      <a:lnTo>
                        <a:pt x="326" y="0"/>
                      </a:lnTo>
                      <a:lnTo>
                        <a:pt x="326" y="0"/>
                      </a:lnTo>
                      <a:lnTo>
                        <a:pt x="326" y="0"/>
                      </a:lnTo>
                      <a:lnTo>
                        <a:pt x="326"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4" name="Freeform 140"/>
                <p:cNvSpPr/>
                <p:nvPr/>
              </p:nvSpPr>
              <p:spPr bwMode="auto">
                <a:xfrm>
                  <a:off x="9521726" y="4268798"/>
                  <a:ext cx="196215" cy="187833"/>
                </a:xfrm>
                <a:custGeom>
                  <a:avLst/>
                  <a:gdLst>
                    <a:gd name="T0" fmla="*/ 255 w 515"/>
                    <a:gd name="T1" fmla="*/ 0 h 493"/>
                    <a:gd name="T2" fmla="*/ 337 w 515"/>
                    <a:gd name="T3" fmla="*/ 166 h 493"/>
                    <a:gd name="T4" fmla="*/ 515 w 515"/>
                    <a:gd name="T5" fmla="*/ 185 h 493"/>
                    <a:gd name="T6" fmla="*/ 386 w 515"/>
                    <a:gd name="T7" fmla="*/ 313 h 493"/>
                    <a:gd name="T8" fmla="*/ 412 w 515"/>
                    <a:gd name="T9" fmla="*/ 493 h 493"/>
                    <a:gd name="T10" fmla="*/ 255 w 515"/>
                    <a:gd name="T11" fmla="*/ 403 h 493"/>
                    <a:gd name="T12" fmla="*/ 101 w 515"/>
                    <a:gd name="T13" fmla="*/ 493 h 493"/>
                    <a:gd name="T14" fmla="*/ 129 w 515"/>
                    <a:gd name="T15" fmla="*/ 313 h 493"/>
                    <a:gd name="T16" fmla="*/ 0 w 515"/>
                    <a:gd name="T17" fmla="*/ 185 h 493"/>
                    <a:gd name="T18" fmla="*/ 176 w 515"/>
                    <a:gd name="T19" fmla="*/ 166 h 493"/>
                    <a:gd name="T20" fmla="*/ 255 w 515"/>
                    <a:gd name="T21" fmla="*/ 0 h 493"/>
                    <a:gd name="T22" fmla="*/ 255 w 515"/>
                    <a:gd name="T23" fmla="*/ 0 h 493"/>
                    <a:gd name="T24" fmla="*/ 255 w 515"/>
                    <a:gd name="T25" fmla="*/ 0 h 493"/>
                    <a:gd name="T26" fmla="*/ 255 w 515"/>
                    <a:gd name="T27" fmla="*/ 0 h 493"/>
                    <a:gd name="T28" fmla="*/ 255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2">
                      <a:moveTo>
                        <a:pt x="255" y="0"/>
                      </a:moveTo>
                      <a:lnTo>
                        <a:pt x="337" y="166"/>
                      </a:lnTo>
                      <a:lnTo>
                        <a:pt x="515" y="185"/>
                      </a:lnTo>
                      <a:lnTo>
                        <a:pt x="386" y="313"/>
                      </a:lnTo>
                      <a:lnTo>
                        <a:pt x="412" y="493"/>
                      </a:lnTo>
                      <a:lnTo>
                        <a:pt x="255" y="403"/>
                      </a:lnTo>
                      <a:lnTo>
                        <a:pt x="101" y="493"/>
                      </a:lnTo>
                      <a:lnTo>
                        <a:pt x="129" y="313"/>
                      </a:lnTo>
                      <a:lnTo>
                        <a:pt x="0" y="185"/>
                      </a:lnTo>
                      <a:lnTo>
                        <a:pt x="176" y="166"/>
                      </a:lnTo>
                      <a:lnTo>
                        <a:pt x="255" y="0"/>
                      </a:lnTo>
                      <a:lnTo>
                        <a:pt x="255" y="0"/>
                      </a:lnTo>
                      <a:lnTo>
                        <a:pt x="255" y="0"/>
                      </a:lnTo>
                      <a:lnTo>
                        <a:pt x="255" y="0"/>
                      </a:lnTo>
                      <a:lnTo>
                        <a:pt x="255"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5" name="Freeform 141"/>
                <p:cNvSpPr/>
                <p:nvPr/>
              </p:nvSpPr>
              <p:spPr bwMode="auto">
                <a:xfrm>
                  <a:off x="9378851" y="4465013"/>
                  <a:ext cx="133731" cy="124968"/>
                </a:xfrm>
                <a:custGeom>
                  <a:avLst/>
                  <a:gdLst>
                    <a:gd name="T0" fmla="*/ 176 w 351"/>
                    <a:gd name="T1" fmla="*/ 0 h 328"/>
                    <a:gd name="T2" fmla="*/ 231 w 351"/>
                    <a:gd name="T3" fmla="*/ 111 h 328"/>
                    <a:gd name="T4" fmla="*/ 351 w 351"/>
                    <a:gd name="T5" fmla="*/ 130 h 328"/>
                    <a:gd name="T6" fmla="*/ 266 w 351"/>
                    <a:gd name="T7" fmla="*/ 212 h 328"/>
                    <a:gd name="T8" fmla="*/ 285 w 351"/>
                    <a:gd name="T9" fmla="*/ 328 h 328"/>
                    <a:gd name="T10" fmla="*/ 176 w 351"/>
                    <a:gd name="T11" fmla="*/ 272 h 328"/>
                    <a:gd name="T12" fmla="*/ 70 w 351"/>
                    <a:gd name="T13" fmla="*/ 328 h 328"/>
                    <a:gd name="T14" fmla="*/ 87 w 351"/>
                    <a:gd name="T15" fmla="*/ 212 h 328"/>
                    <a:gd name="T16" fmla="*/ 0 w 351"/>
                    <a:gd name="T17" fmla="*/ 130 h 328"/>
                    <a:gd name="T18" fmla="*/ 120 w 351"/>
                    <a:gd name="T19" fmla="*/ 111 h 328"/>
                    <a:gd name="T20" fmla="*/ 176 w 351"/>
                    <a:gd name="T21" fmla="*/ 0 h 328"/>
                    <a:gd name="T22" fmla="*/ 176 w 351"/>
                    <a:gd name="T23" fmla="*/ 0 h 328"/>
                    <a:gd name="T24" fmla="*/ 176 w 351"/>
                    <a:gd name="T25" fmla="*/ 0 h 328"/>
                    <a:gd name="T26" fmla="*/ 176 w 351"/>
                    <a:gd name="T27" fmla="*/ 0 h 328"/>
                    <a:gd name="T28" fmla="*/ 176 w 351"/>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328">
                      <a:moveTo>
                        <a:pt x="176" y="0"/>
                      </a:moveTo>
                      <a:lnTo>
                        <a:pt x="231" y="111"/>
                      </a:lnTo>
                      <a:lnTo>
                        <a:pt x="351" y="130"/>
                      </a:lnTo>
                      <a:lnTo>
                        <a:pt x="266" y="212"/>
                      </a:lnTo>
                      <a:lnTo>
                        <a:pt x="285" y="328"/>
                      </a:lnTo>
                      <a:lnTo>
                        <a:pt x="176" y="272"/>
                      </a:lnTo>
                      <a:lnTo>
                        <a:pt x="70" y="328"/>
                      </a:lnTo>
                      <a:lnTo>
                        <a:pt x="87" y="212"/>
                      </a:lnTo>
                      <a:lnTo>
                        <a:pt x="0" y="130"/>
                      </a:lnTo>
                      <a:lnTo>
                        <a:pt x="120" y="111"/>
                      </a:lnTo>
                      <a:lnTo>
                        <a:pt x="176" y="0"/>
                      </a:lnTo>
                      <a:lnTo>
                        <a:pt x="176" y="0"/>
                      </a:lnTo>
                      <a:lnTo>
                        <a:pt x="176" y="0"/>
                      </a:lnTo>
                      <a:lnTo>
                        <a:pt x="176" y="0"/>
                      </a:lnTo>
                      <a:lnTo>
                        <a:pt x="176"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6" name="Freeform 142"/>
                <p:cNvSpPr/>
                <p:nvPr/>
              </p:nvSpPr>
              <p:spPr bwMode="auto">
                <a:xfrm>
                  <a:off x="10351925" y="4465013"/>
                  <a:ext cx="133350" cy="124968"/>
                </a:xfrm>
                <a:custGeom>
                  <a:avLst/>
                  <a:gdLst>
                    <a:gd name="T0" fmla="*/ 174 w 350"/>
                    <a:gd name="T1" fmla="*/ 0 h 328"/>
                    <a:gd name="T2" fmla="*/ 234 w 350"/>
                    <a:gd name="T3" fmla="*/ 111 h 328"/>
                    <a:gd name="T4" fmla="*/ 350 w 350"/>
                    <a:gd name="T5" fmla="*/ 130 h 328"/>
                    <a:gd name="T6" fmla="*/ 264 w 350"/>
                    <a:gd name="T7" fmla="*/ 212 h 328"/>
                    <a:gd name="T8" fmla="*/ 288 w 350"/>
                    <a:gd name="T9" fmla="*/ 328 h 328"/>
                    <a:gd name="T10" fmla="*/ 174 w 350"/>
                    <a:gd name="T11" fmla="*/ 272 h 328"/>
                    <a:gd name="T12" fmla="*/ 69 w 350"/>
                    <a:gd name="T13" fmla="*/ 328 h 328"/>
                    <a:gd name="T14" fmla="*/ 90 w 350"/>
                    <a:gd name="T15" fmla="*/ 212 h 328"/>
                    <a:gd name="T16" fmla="*/ 0 w 350"/>
                    <a:gd name="T17" fmla="*/ 130 h 328"/>
                    <a:gd name="T18" fmla="*/ 123 w 350"/>
                    <a:gd name="T19" fmla="*/ 111 h 328"/>
                    <a:gd name="T20" fmla="*/ 174 w 350"/>
                    <a:gd name="T21" fmla="*/ 0 h 328"/>
                    <a:gd name="T22" fmla="*/ 174 w 350"/>
                    <a:gd name="T23" fmla="*/ 0 h 328"/>
                    <a:gd name="T24" fmla="*/ 174 w 350"/>
                    <a:gd name="T25" fmla="*/ 0 h 328"/>
                    <a:gd name="T26" fmla="*/ 174 w 350"/>
                    <a:gd name="T27" fmla="*/ 0 h 328"/>
                    <a:gd name="T28" fmla="*/ 174 w 350"/>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328">
                      <a:moveTo>
                        <a:pt x="174" y="0"/>
                      </a:moveTo>
                      <a:lnTo>
                        <a:pt x="234" y="111"/>
                      </a:lnTo>
                      <a:lnTo>
                        <a:pt x="350" y="130"/>
                      </a:lnTo>
                      <a:lnTo>
                        <a:pt x="264" y="212"/>
                      </a:lnTo>
                      <a:lnTo>
                        <a:pt x="288" y="328"/>
                      </a:lnTo>
                      <a:lnTo>
                        <a:pt x="174" y="272"/>
                      </a:lnTo>
                      <a:lnTo>
                        <a:pt x="69" y="328"/>
                      </a:lnTo>
                      <a:lnTo>
                        <a:pt x="90" y="212"/>
                      </a:lnTo>
                      <a:lnTo>
                        <a:pt x="0" y="130"/>
                      </a:lnTo>
                      <a:lnTo>
                        <a:pt x="123" y="111"/>
                      </a:lnTo>
                      <a:lnTo>
                        <a:pt x="174" y="0"/>
                      </a:lnTo>
                      <a:lnTo>
                        <a:pt x="174" y="0"/>
                      </a:lnTo>
                      <a:lnTo>
                        <a:pt x="174" y="0"/>
                      </a:lnTo>
                      <a:lnTo>
                        <a:pt x="174" y="0"/>
                      </a:lnTo>
                      <a:lnTo>
                        <a:pt x="174"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7" name="Freeform 143"/>
                <p:cNvSpPr/>
                <p:nvPr/>
              </p:nvSpPr>
              <p:spPr bwMode="auto">
                <a:xfrm>
                  <a:off x="10146185" y="4268798"/>
                  <a:ext cx="196215" cy="187833"/>
                </a:xfrm>
                <a:custGeom>
                  <a:avLst/>
                  <a:gdLst>
                    <a:gd name="T0" fmla="*/ 257 w 515"/>
                    <a:gd name="T1" fmla="*/ 0 h 493"/>
                    <a:gd name="T2" fmla="*/ 337 w 515"/>
                    <a:gd name="T3" fmla="*/ 166 h 493"/>
                    <a:gd name="T4" fmla="*/ 515 w 515"/>
                    <a:gd name="T5" fmla="*/ 185 h 493"/>
                    <a:gd name="T6" fmla="*/ 388 w 515"/>
                    <a:gd name="T7" fmla="*/ 313 h 493"/>
                    <a:gd name="T8" fmla="*/ 418 w 515"/>
                    <a:gd name="T9" fmla="*/ 493 h 493"/>
                    <a:gd name="T10" fmla="*/ 257 w 515"/>
                    <a:gd name="T11" fmla="*/ 403 h 493"/>
                    <a:gd name="T12" fmla="*/ 98 w 515"/>
                    <a:gd name="T13" fmla="*/ 493 h 493"/>
                    <a:gd name="T14" fmla="*/ 124 w 515"/>
                    <a:gd name="T15" fmla="*/ 313 h 493"/>
                    <a:gd name="T16" fmla="*/ 0 w 515"/>
                    <a:gd name="T17" fmla="*/ 185 h 493"/>
                    <a:gd name="T18" fmla="*/ 178 w 515"/>
                    <a:gd name="T19" fmla="*/ 166 h 493"/>
                    <a:gd name="T20" fmla="*/ 257 w 515"/>
                    <a:gd name="T21" fmla="*/ 0 h 493"/>
                    <a:gd name="T22" fmla="*/ 257 w 515"/>
                    <a:gd name="T23" fmla="*/ 0 h 493"/>
                    <a:gd name="T24" fmla="*/ 257 w 515"/>
                    <a:gd name="T25" fmla="*/ 0 h 493"/>
                    <a:gd name="T26" fmla="*/ 257 w 515"/>
                    <a:gd name="T27" fmla="*/ 0 h 493"/>
                    <a:gd name="T28" fmla="*/ 257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2">
                      <a:moveTo>
                        <a:pt x="257" y="0"/>
                      </a:moveTo>
                      <a:lnTo>
                        <a:pt x="337" y="166"/>
                      </a:lnTo>
                      <a:lnTo>
                        <a:pt x="515" y="185"/>
                      </a:lnTo>
                      <a:lnTo>
                        <a:pt x="388" y="313"/>
                      </a:lnTo>
                      <a:lnTo>
                        <a:pt x="418" y="493"/>
                      </a:lnTo>
                      <a:lnTo>
                        <a:pt x="257" y="403"/>
                      </a:lnTo>
                      <a:lnTo>
                        <a:pt x="98" y="493"/>
                      </a:lnTo>
                      <a:lnTo>
                        <a:pt x="124" y="313"/>
                      </a:lnTo>
                      <a:lnTo>
                        <a:pt x="0" y="185"/>
                      </a:lnTo>
                      <a:lnTo>
                        <a:pt x="178" y="166"/>
                      </a:lnTo>
                      <a:lnTo>
                        <a:pt x="257" y="0"/>
                      </a:lnTo>
                      <a:lnTo>
                        <a:pt x="257" y="0"/>
                      </a:lnTo>
                      <a:lnTo>
                        <a:pt x="257" y="0"/>
                      </a:lnTo>
                      <a:lnTo>
                        <a:pt x="257" y="0"/>
                      </a:lnTo>
                      <a:lnTo>
                        <a:pt x="257"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8" name="Freeform 144"/>
                <p:cNvSpPr/>
                <p:nvPr/>
              </p:nvSpPr>
              <p:spPr bwMode="auto">
                <a:xfrm>
                  <a:off x="9655838" y="4465013"/>
                  <a:ext cx="553212" cy="422910"/>
                </a:xfrm>
                <a:custGeom>
                  <a:avLst/>
                  <a:gdLst>
                    <a:gd name="T0" fmla="*/ 773 w 775"/>
                    <a:gd name="T1" fmla="*/ 396 h 592"/>
                    <a:gd name="T2" fmla="*/ 387 w 775"/>
                    <a:gd name="T3" fmla="*/ 0 h 592"/>
                    <a:gd name="T4" fmla="*/ 1 w 775"/>
                    <a:gd name="T5" fmla="*/ 396 h 592"/>
                    <a:gd name="T6" fmla="*/ 16 w 775"/>
                    <a:gd name="T7" fmla="*/ 534 h 592"/>
                    <a:gd name="T8" fmla="*/ 16 w 775"/>
                    <a:gd name="T9" fmla="*/ 535 h 592"/>
                    <a:gd name="T10" fmla="*/ 54 w 775"/>
                    <a:gd name="T11" fmla="*/ 584 h 592"/>
                    <a:gd name="T12" fmla="*/ 80 w 775"/>
                    <a:gd name="T13" fmla="*/ 586 h 592"/>
                    <a:gd name="T14" fmla="*/ 175 w 775"/>
                    <a:gd name="T15" fmla="*/ 318 h 592"/>
                    <a:gd name="T16" fmla="*/ 684 w 775"/>
                    <a:gd name="T17" fmla="*/ 300 h 592"/>
                    <a:gd name="T18" fmla="*/ 688 w 775"/>
                    <a:gd name="T19" fmla="*/ 592 h 592"/>
                    <a:gd name="T20" fmla="*/ 716 w 775"/>
                    <a:gd name="T21" fmla="*/ 592 h 592"/>
                    <a:gd name="T22" fmla="*/ 760 w 775"/>
                    <a:gd name="T23" fmla="*/ 530 h 592"/>
                    <a:gd name="T24" fmla="*/ 760 w 775"/>
                    <a:gd name="T25" fmla="*/ 530 h 592"/>
                    <a:gd name="T26" fmla="*/ 773 w 775"/>
                    <a:gd name="T27" fmla="*/ 39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5" h="592">
                      <a:moveTo>
                        <a:pt x="773" y="396"/>
                      </a:moveTo>
                      <a:cubicBezTo>
                        <a:pt x="773" y="177"/>
                        <a:pt x="606" y="0"/>
                        <a:pt x="387" y="0"/>
                      </a:cubicBezTo>
                      <a:cubicBezTo>
                        <a:pt x="168" y="0"/>
                        <a:pt x="1" y="177"/>
                        <a:pt x="1" y="396"/>
                      </a:cubicBezTo>
                      <a:cubicBezTo>
                        <a:pt x="1" y="445"/>
                        <a:pt x="0" y="491"/>
                        <a:pt x="16" y="534"/>
                      </a:cubicBezTo>
                      <a:cubicBezTo>
                        <a:pt x="16" y="535"/>
                        <a:pt x="16" y="535"/>
                        <a:pt x="16" y="535"/>
                      </a:cubicBezTo>
                      <a:cubicBezTo>
                        <a:pt x="54" y="570"/>
                        <a:pt x="54" y="584"/>
                        <a:pt x="54" y="584"/>
                      </a:cubicBezTo>
                      <a:cubicBezTo>
                        <a:pt x="80" y="586"/>
                        <a:pt x="80" y="586"/>
                        <a:pt x="80" y="586"/>
                      </a:cubicBezTo>
                      <a:cubicBezTo>
                        <a:pt x="80" y="586"/>
                        <a:pt x="59" y="354"/>
                        <a:pt x="175" y="318"/>
                      </a:cubicBezTo>
                      <a:cubicBezTo>
                        <a:pt x="175" y="318"/>
                        <a:pt x="640" y="522"/>
                        <a:pt x="684" y="300"/>
                      </a:cubicBezTo>
                      <a:cubicBezTo>
                        <a:pt x="688" y="577"/>
                        <a:pt x="688" y="592"/>
                        <a:pt x="688" y="592"/>
                      </a:cubicBezTo>
                      <a:cubicBezTo>
                        <a:pt x="716" y="592"/>
                        <a:pt x="716" y="592"/>
                        <a:pt x="716" y="592"/>
                      </a:cubicBezTo>
                      <a:cubicBezTo>
                        <a:pt x="752" y="550"/>
                        <a:pt x="759" y="530"/>
                        <a:pt x="760" y="530"/>
                      </a:cubicBezTo>
                      <a:cubicBezTo>
                        <a:pt x="760" y="530"/>
                        <a:pt x="760" y="530"/>
                        <a:pt x="760" y="530"/>
                      </a:cubicBezTo>
                      <a:cubicBezTo>
                        <a:pt x="775" y="489"/>
                        <a:pt x="773" y="443"/>
                        <a:pt x="773" y="396"/>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79" name="Freeform 145"/>
                <p:cNvSpPr/>
                <p:nvPr/>
              </p:nvSpPr>
              <p:spPr bwMode="auto">
                <a:xfrm>
                  <a:off x="9403997" y="5207201"/>
                  <a:ext cx="1056132" cy="241554"/>
                </a:xfrm>
                <a:custGeom>
                  <a:avLst/>
                  <a:gdLst>
                    <a:gd name="T0" fmla="*/ 1459 w 1480"/>
                    <a:gd name="T1" fmla="*/ 338 h 338"/>
                    <a:gd name="T2" fmla="*/ 1476 w 1480"/>
                    <a:gd name="T3" fmla="*/ 314 h 338"/>
                    <a:gd name="T4" fmla="*/ 1297 w 1480"/>
                    <a:gd name="T5" fmla="*/ 54 h 338"/>
                    <a:gd name="T6" fmla="*/ 979 w 1480"/>
                    <a:gd name="T7" fmla="*/ 0 h 338"/>
                    <a:gd name="T8" fmla="*/ 979 w 1480"/>
                    <a:gd name="T9" fmla="*/ 0 h 338"/>
                    <a:gd name="T10" fmla="*/ 736 w 1480"/>
                    <a:gd name="T11" fmla="*/ 114 h 338"/>
                    <a:gd name="T12" fmla="*/ 744 w 1480"/>
                    <a:gd name="T13" fmla="*/ 114 h 338"/>
                    <a:gd name="T14" fmla="*/ 501 w 1480"/>
                    <a:gd name="T15" fmla="*/ 0 h 338"/>
                    <a:gd name="T16" fmla="*/ 501 w 1480"/>
                    <a:gd name="T17" fmla="*/ 0 h 338"/>
                    <a:gd name="T18" fmla="*/ 183 w 1480"/>
                    <a:gd name="T19" fmla="*/ 54 h 338"/>
                    <a:gd name="T20" fmla="*/ 4 w 1480"/>
                    <a:gd name="T21" fmla="*/ 314 h 338"/>
                    <a:gd name="T22" fmla="*/ 21 w 1480"/>
                    <a:gd name="T23" fmla="*/ 338 h 338"/>
                    <a:gd name="T24" fmla="*/ 1459 w 1480"/>
                    <a:gd name="T25"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0" h="338">
                      <a:moveTo>
                        <a:pt x="1459" y="338"/>
                      </a:moveTo>
                      <a:cubicBezTo>
                        <a:pt x="1471" y="338"/>
                        <a:pt x="1480" y="325"/>
                        <a:pt x="1476" y="314"/>
                      </a:cubicBezTo>
                      <a:cubicBezTo>
                        <a:pt x="1453" y="253"/>
                        <a:pt x="1387" y="95"/>
                        <a:pt x="1297" y="54"/>
                      </a:cubicBezTo>
                      <a:cubicBezTo>
                        <a:pt x="1186" y="2"/>
                        <a:pt x="979" y="0"/>
                        <a:pt x="979" y="0"/>
                      </a:cubicBezTo>
                      <a:cubicBezTo>
                        <a:pt x="979" y="0"/>
                        <a:pt x="979" y="0"/>
                        <a:pt x="979" y="0"/>
                      </a:cubicBezTo>
                      <a:cubicBezTo>
                        <a:pt x="979" y="0"/>
                        <a:pt x="898" y="114"/>
                        <a:pt x="736" y="114"/>
                      </a:cubicBezTo>
                      <a:cubicBezTo>
                        <a:pt x="744" y="114"/>
                        <a:pt x="744" y="114"/>
                        <a:pt x="744" y="114"/>
                      </a:cubicBezTo>
                      <a:cubicBezTo>
                        <a:pt x="582" y="114"/>
                        <a:pt x="501" y="0"/>
                        <a:pt x="501" y="0"/>
                      </a:cubicBezTo>
                      <a:cubicBezTo>
                        <a:pt x="501" y="0"/>
                        <a:pt x="501" y="0"/>
                        <a:pt x="501" y="0"/>
                      </a:cubicBezTo>
                      <a:cubicBezTo>
                        <a:pt x="501" y="0"/>
                        <a:pt x="294" y="2"/>
                        <a:pt x="183" y="54"/>
                      </a:cubicBezTo>
                      <a:cubicBezTo>
                        <a:pt x="93" y="95"/>
                        <a:pt x="27" y="253"/>
                        <a:pt x="4" y="314"/>
                      </a:cubicBezTo>
                      <a:cubicBezTo>
                        <a:pt x="0" y="325"/>
                        <a:pt x="9" y="338"/>
                        <a:pt x="21" y="338"/>
                      </a:cubicBezTo>
                      <a:lnTo>
                        <a:pt x="1459" y="338"/>
                      </a:ln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80" name="Freeform 146"/>
                <p:cNvSpPr/>
                <p:nvPr/>
              </p:nvSpPr>
              <p:spPr bwMode="auto">
                <a:xfrm>
                  <a:off x="9650123" y="4885256"/>
                  <a:ext cx="563880" cy="333375"/>
                </a:xfrm>
                <a:custGeom>
                  <a:avLst/>
                  <a:gdLst>
                    <a:gd name="T0" fmla="*/ 0 w 790"/>
                    <a:gd name="T1" fmla="*/ 0 h 467"/>
                    <a:gd name="T2" fmla="*/ 1 w 790"/>
                    <a:gd name="T3" fmla="*/ 7 h 467"/>
                    <a:gd name="T4" fmla="*/ 58 w 790"/>
                    <a:gd name="T5" fmla="*/ 97 h 467"/>
                    <a:gd name="T6" fmla="*/ 183 w 790"/>
                    <a:gd name="T7" fmla="*/ 352 h 467"/>
                    <a:gd name="T8" fmla="*/ 190 w 790"/>
                    <a:gd name="T9" fmla="*/ 358 h 467"/>
                    <a:gd name="T10" fmla="*/ 190 w 790"/>
                    <a:gd name="T11" fmla="*/ 424 h 467"/>
                    <a:gd name="T12" fmla="*/ 191 w 790"/>
                    <a:gd name="T13" fmla="*/ 425 h 467"/>
                    <a:gd name="T14" fmla="*/ 234 w 790"/>
                    <a:gd name="T15" fmla="*/ 467 h 467"/>
                    <a:gd name="T16" fmla="*/ 234 w 790"/>
                    <a:gd name="T17" fmla="*/ 390 h 467"/>
                    <a:gd name="T18" fmla="*/ 395 w 790"/>
                    <a:gd name="T19" fmla="*/ 455 h 467"/>
                    <a:gd name="T20" fmla="*/ 556 w 790"/>
                    <a:gd name="T21" fmla="*/ 390 h 467"/>
                    <a:gd name="T22" fmla="*/ 556 w 790"/>
                    <a:gd name="T23" fmla="*/ 466 h 467"/>
                    <a:gd name="T24" fmla="*/ 599 w 790"/>
                    <a:gd name="T25" fmla="*/ 425 h 467"/>
                    <a:gd name="T26" fmla="*/ 600 w 790"/>
                    <a:gd name="T27" fmla="*/ 424 h 467"/>
                    <a:gd name="T28" fmla="*/ 600 w 790"/>
                    <a:gd name="T29" fmla="*/ 358 h 467"/>
                    <a:gd name="T30" fmla="*/ 606 w 790"/>
                    <a:gd name="T31" fmla="*/ 352 h 467"/>
                    <a:gd name="T32" fmla="*/ 732 w 790"/>
                    <a:gd name="T33" fmla="*/ 97 h 467"/>
                    <a:gd name="T34" fmla="*/ 790 w 790"/>
                    <a:gd name="T35" fmla="*/ 5 h 467"/>
                    <a:gd name="T36" fmla="*/ 790 w 790"/>
                    <a:gd name="T37" fmla="*/ 0 h 467"/>
                    <a:gd name="T38" fmla="*/ 739 w 790"/>
                    <a:gd name="T39" fmla="*/ 24 h 467"/>
                    <a:gd name="T40" fmla="*/ 704 w 790"/>
                    <a:gd name="T41" fmla="*/ 62 h 467"/>
                    <a:gd name="T42" fmla="*/ 694 w 790"/>
                    <a:gd name="T43" fmla="*/ 73 h 467"/>
                    <a:gd name="T44" fmla="*/ 577 w 790"/>
                    <a:gd name="T45" fmla="*/ 319 h 467"/>
                    <a:gd name="T46" fmla="*/ 395 w 790"/>
                    <a:gd name="T47" fmla="*/ 411 h 467"/>
                    <a:gd name="T48" fmla="*/ 213 w 790"/>
                    <a:gd name="T49" fmla="*/ 319 h 467"/>
                    <a:gd name="T50" fmla="*/ 96 w 790"/>
                    <a:gd name="T51" fmla="*/ 73 h 467"/>
                    <a:gd name="T52" fmla="*/ 85 w 790"/>
                    <a:gd name="T53" fmla="*/ 62 h 467"/>
                    <a:gd name="T54" fmla="*/ 51 w 790"/>
                    <a:gd name="T55" fmla="*/ 24 h 467"/>
                    <a:gd name="T56" fmla="*/ 0 w 790"/>
                    <a:gd name="T5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0" h="467">
                      <a:moveTo>
                        <a:pt x="0" y="0"/>
                      </a:moveTo>
                      <a:cubicBezTo>
                        <a:pt x="0" y="2"/>
                        <a:pt x="0" y="5"/>
                        <a:pt x="1" y="7"/>
                      </a:cubicBezTo>
                      <a:cubicBezTo>
                        <a:pt x="4" y="30"/>
                        <a:pt x="17" y="72"/>
                        <a:pt x="58" y="97"/>
                      </a:cubicBezTo>
                      <a:cubicBezTo>
                        <a:pt x="78" y="147"/>
                        <a:pt x="148" y="321"/>
                        <a:pt x="183" y="352"/>
                      </a:cubicBezTo>
                      <a:cubicBezTo>
                        <a:pt x="185" y="354"/>
                        <a:pt x="188" y="356"/>
                        <a:pt x="190" y="358"/>
                      </a:cubicBezTo>
                      <a:cubicBezTo>
                        <a:pt x="190" y="424"/>
                        <a:pt x="190" y="424"/>
                        <a:pt x="190" y="424"/>
                      </a:cubicBezTo>
                      <a:cubicBezTo>
                        <a:pt x="191" y="425"/>
                        <a:pt x="191" y="425"/>
                        <a:pt x="191" y="425"/>
                      </a:cubicBezTo>
                      <a:cubicBezTo>
                        <a:pt x="193" y="427"/>
                        <a:pt x="207" y="446"/>
                        <a:pt x="234" y="467"/>
                      </a:cubicBezTo>
                      <a:cubicBezTo>
                        <a:pt x="234" y="390"/>
                        <a:pt x="234" y="390"/>
                        <a:pt x="234" y="390"/>
                      </a:cubicBezTo>
                      <a:cubicBezTo>
                        <a:pt x="283" y="422"/>
                        <a:pt x="348" y="455"/>
                        <a:pt x="395" y="455"/>
                      </a:cubicBezTo>
                      <a:cubicBezTo>
                        <a:pt x="442" y="455"/>
                        <a:pt x="507" y="422"/>
                        <a:pt x="556" y="390"/>
                      </a:cubicBezTo>
                      <a:cubicBezTo>
                        <a:pt x="556" y="466"/>
                        <a:pt x="556" y="466"/>
                        <a:pt x="556" y="466"/>
                      </a:cubicBezTo>
                      <a:cubicBezTo>
                        <a:pt x="584" y="445"/>
                        <a:pt x="598" y="425"/>
                        <a:pt x="599" y="425"/>
                      </a:cubicBezTo>
                      <a:cubicBezTo>
                        <a:pt x="600" y="424"/>
                        <a:pt x="600" y="424"/>
                        <a:pt x="600" y="424"/>
                      </a:cubicBezTo>
                      <a:cubicBezTo>
                        <a:pt x="600" y="358"/>
                        <a:pt x="600" y="358"/>
                        <a:pt x="600" y="358"/>
                      </a:cubicBezTo>
                      <a:cubicBezTo>
                        <a:pt x="602" y="356"/>
                        <a:pt x="604" y="354"/>
                        <a:pt x="606" y="352"/>
                      </a:cubicBezTo>
                      <a:cubicBezTo>
                        <a:pt x="642" y="321"/>
                        <a:pt x="712" y="147"/>
                        <a:pt x="732" y="97"/>
                      </a:cubicBezTo>
                      <a:cubicBezTo>
                        <a:pt x="775" y="71"/>
                        <a:pt x="787" y="24"/>
                        <a:pt x="790" y="5"/>
                      </a:cubicBezTo>
                      <a:cubicBezTo>
                        <a:pt x="790" y="3"/>
                        <a:pt x="790" y="2"/>
                        <a:pt x="790" y="0"/>
                      </a:cubicBezTo>
                      <a:cubicBezTo>
                        <a:pt x="739" y="24"/>
                        <a:pt x="739" y="24"/>
                        <a:pt x="739" y="24"/>
                      </a:cubicBezTo>
                      <a:cubicBezTo>
                        <a:pt x="733" y="38"/>
                        <a:pt x="722" y="53"/>
                        <a:pt x="704" y="62"/>
                      </a:cubicBezTo>
                      <a:cubicBezTo>
                        <a:pt x="700" y="64"/>
                        <a:pt x="696" y="68"/>
                        <a:pt x="694" y="73"/>
                      </a:cubicBezTo>
                      <a:cubicBezTo>
                        <a:pt x="659" y="164"/>
                        <a:pt x="599" y="300"/>
                        <a:pt x="577" y="319"/>
                      </a:cubicBezTo>
                      <a:cubicBezTo>
                        <a:pt x="542" y="350"/>
                        <a:pt x="446" y="411"/>
                        <a:pt x="395" y="411"/>
                      </a:cubicBezTo>
                      <a:cubicBezTo>
                        <a:pt x="344" y="411"/>
                        <a:pt x="248" y="350"/>
                        <a:pt x="213" y="319"/>
                      </a:cubicBezTo>
                      <a:cubicBezTo>
                        <a:pt x="191" y="300"/>
                        <a:pt x="131" y="164"/>
                        <a:pt x="96" y="73"/>
                      </a:cubicBezTo>
                      <a:cubicBezTo>
                        <a:pt x="94" y="68"/>
                        <a:pt x="90" y="64"/>
                        <a:pt x="85" y="62"/>
                      </a:cubicBezTo>
                      <a:cubicBezTo>
                        <a:pt x="67" y="53"/>
                        <a:pt x="57" y="38"/>
                        <a:pt x="51" y="24"/>
                      </a:cubicBezTo>
                      <a:lnTo>
                        <a:pt x="0"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grpSp>
          <p:nvGrpSpPr>
            <p:cNvPr id="66" name="bcgIcons_Strategy">
              <a:extLst>
                <a:ext uri="{FF2B5EF4-FFF2-40B4-BE49-F238E27FC236}">
                  <a16:creationId xmlns:a16="http://schemas.microsoft.com/office/drawing/2014/main" id="{96F9A4AA-6DEE-48E2-9143-67EB34511180}"/>
                </a:ext>
              </a:extLst>
            </p:cNvPr>
            <p:cNvGrpSpPr>
              <a:grpSpLocks noChangeAspect="1"/>
            </p:cNvGrpSpPr>
            <p:nvPr/>
          </p:nvGrpSpPr>
          <p:grpSpPr>
            <a:xfrm>
              <a:off x="4270645" y="1781304"/>
              <a:ext cx="779112" cy="779834"/>
              <a:chOff x="1682" y="0"/>
              <a:chExt cx="4316" cy="4320"/>
            </a:xfrm>
          </p:grpSpPr>
          <p:sp>
            <p:nvSpPr>
              <p:cNvPr id="67" name="AutoShape 3">
                <a:extLst>
                  <a:ext uri="{FF2B5EF4-FFF2-40B4-BE49-F238E27FC236}">
                    <a16:creationId xmlns:a16="http://schemas.microsoft.com/office/drawing/2014/main" id="{C21EBBEA-EEAE-42D4-BEE2-E587BE61EE1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8" name="Freeform 5">
                <a:extLst>
                  <a:ext uri="{FF2B5EF4-FFF2-40B4-BE49-F238E27FC236}">
                    <a16:creationId xmlns:a16="http://schemas.microsoft.com/office/drawing/2014/main" id="{C43E2BA7-091D-471D-B076-85B282692BD3}"/>
                  </a:ext>
                </a:extLst>
              </p:cNvPr>
              <p:cNvSpPr>
                <a:spLocks noEditPoints="1"/>
              </p:cNvSpPr>
              <p:nvPr/>
            </p:nvSpPr>
            <p:spPr bwMode="auto">
              <a:xfrm>
                <a:off x="2120" y="932"/>
                <a:ext cx="3436" cy="245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9" name="Freeform 6">
                <a:extLst>
                  <a:ext uri="{FF2B5EF4-FFF2-40B4-BE49-F238E27FC236}">
                    <a16:creationId xmlns:a16="http://schemas.microsoft.com/office/drawing/2014/main" id="{1EED96BB-9979-4401-8F8F-43D515C4599E}"/>
                  </a:ext>
                </a:extLst>
              </p:cNvPr>
              <p:cNvSpPr>
                <a:spLocks noEditPoints="1"/>
              </p:cNvSpPr>
              <p:nvPr/>
            </p:nvSpPr>
            <p:spPr bwMode="auto">
              <a:xfrm>
                <a:off x="2321" y="1131"/>
                <a:ext cx="3034" cy="20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81" name="bcgIcons_Gears">
              <a:extLst>
                <a:ext uri="{FF2B5EF4-FFF2-40B4-BE49-F238E27FC236}">
                  <a16:creationId xmlns:a16="http://schemas.microsoft.com/office/drawing/2014/main" id="{A9AE369E-53F5-44E5-BE12-3061DB9C0720}"/>
                </a:ext>
              </a:extLst>
            </p:cNvPr>
            <p:cNvGrpSpPr>
              <a:grpSpLocks noChangeAspect="1"/>
            </p:cNvGrpSpPr>
            <p:nvPr/>
          </p:nvGrpSpPr>
          <p:grpSpPr>
            <a:xfrm>
              <a:off x="3819040" y="3836706"/>
              <a:ext cx="779112" cy="779834"/>
              <a:chOff x="1682" y="0"/>
              <a:chExt cx="4316" cy="4320"/>
            </a:xfrm>
          </p:grpSpPr>
          <p:sp>
            <p:nvSpPr>
              <p:cNvPr id="82" name="AutoShape 23">
                <a:extLst>
                  <a:ext uri="{FF2B5EF4-FFF2-40B4-BE49-F238E27FC236}">
                    <a16:creationId xmlns:a16="http://schemas.microsoft.com/office/drawing/2014/main" id="{21145B1E-CDCB-4DD6-B1E9-AD669D7521D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83" name="Freeform 25">
                <a:extLst>
                  <a:ext uri="{FF2B5EF4-FFF2-40B4-BE49-F238E27FC236}">
                    <a16:creationId xmlns:a16="http://schemas.microsoft.com/office/drawing/2014/main" id="{9F947C49-F917-4AD1-B35C-097F99CCE4E2}"/>
                  </a:ext>
                </a:extLst>
              </p:cNvPr>
              <p:cNvSpPr>
                <a:spLocks noEditPoints="1"/>
              </p:cNvSpPr>
              <p:nvPr/>
            </p:nvSpPr>
            <p:spPr bwMode="auto">
              <a:xfrm>
                <a:off x="2869" y="456"/>
                <a:ext cx="3027" cy="171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5"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84" name="Freeform 26">
                <a:extLst>
                  <a:ext uri="{FF2B5EF4-FFF2-40B4-BE49-F238E27FC236}">
                    <a16:creationId xmlns:a16="http://schemas.microsoft.com/office/drawing/2014/main" id="{E2588303-321C-498F-B014-B990AEEA72D5}"/>
                  </a:ext>
                </a:extLst>
              </p:cNvPr>
              <p:cNvSpPr>
                <a:spLocks noEditPoints="1"/>
              </p:cNvSpPr>
              <p:nvPr/>
            </p:nvSpPr>
            <p:spPr bwMode="auto">
              <a:xfrm>
                <a:off x="1944" y="542"/>
                <a:ext cx="2551" cy="252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41" name="AutoShape 27"/>
            <p:cNvSpPr>
              <a:spLocks noChangeAspect="1" noChangeArrowheads="1" noTextEdit="1"/>
            </p:cNvSpPr>
            <p:nvPr/>
          </p:nvSpPr>
          <p:spPr bwMode="auto">
            <a:xfrm>
              <a:off x="5928843" y="5193134"/>
              <a:ext cx="779112" cy="77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grpSp>
          <p:nvGrpSpPr>
            <p:cNvPr id="55" name="Group 54"/>
            <p:cNvGrpSpPr/>
            <p:nvPr/>
          </p:nvGrpSpPr>
          <p:grpSpPr>
            <a:xfrm>
              <a:off x="5223116" y="5212305"/>
              <a:ext cx="681813" cy="473135"/>
              <a:chOff x="4406123" y="5357044"/>
              <a:chExt cx="681813" cy="473135"/>
            </a:xfrm>
          </p:grpSpPr>
          <p:sp>
            <p:nvSpPr>
              <p:cNvPr id="42" name="Freeform 29"/>
              <p:cNvSpPr/>
              <p:nvPr/>
            </p:nvSpPr>
            <p:spPr bwMode="auto">
              <a:xfrm>
                <a:off x="4406123" y="5530521"/>
                <a:ext cx="262472" cy="299658"/>
              </a:xfrm>
              <a:custGeom>
                <a:avLst/>
                <a:gdLst>
                  <a:gd name="T0" fmla="*/ 775 w 776"/>
                  <a:gd name="T1" fmla="*/ 610 h 885"/>
                  <a:gd name="T2" fmla="*/ 732 w 776"/>
                  <a:gd name="T3" fmla="*/ 647 h 885"/>
                  <a:gd name="T4" fmla="*/ 732 w 776"/>
                  <a:gd name="T5" fmla="*/ 780 h 885"/>
                  <a:gd name="T6" fmla="*/ 387 w 776"/>
                  <a:gd name="T7" fmla="*/ 841 h 885"/>
                  <a:gd name="T8" fmla="*/ 387 w 776"/>
                  <a:gd name="T9" fmla="*/ 661 h 885"/>
                  <a:gd name="T10" fmla="*/ 380 w 776"/>
                  <a:gd name="T11" fmla="*/ 644 h 885"/>
                  <a:gd name="T12" fmla="*/ 362 w 776"/>
                  <a:gd name="T13" fmla="*/ 639 h 885"/>
                  <a:gd name="T14" fmla="*/ 160 w 776"/>
                  <a:gd name="T15" fmla="*/ 636 h 885"/>
                  <a:gd name="T16" fmla="*/ 150 w 776"/>
                  <a:gd name="T17" fmla="*/ 562 h 885"/>
                  <a:gd name="T18" fmla="*/ 150 w 776"/>
                  <a:gd name="T19" fmla="*/ 555 h 885"/>
                  <a:gd name="T20" fmla="*/ 159 w 776"/>
                  <a:gd name="T21" fmla="*/ 397 h 885"/>
                  <a:gd name="T22" fmla="*/ 153 w 776"/>
                  <a:gd name="T23" fmla="*/ 380 h 885"/>
                  <a:gd name="T24" fmla="*/ 135 w 776"/>
                  <a:gd name="T25" fmla="*/ 373 h 885"/>
                  <a:gd name="T26" fmla="*/ 52 w 776"/>
                  <a:gd name="T27" fmla="*/ 352 h 885"/>
                  <a:gd name="T28" fmla="*/ 89 w 776"/>
                  <a:gd name="T29" fmla="*/ 306 h 885"/>
                  <a:gd name="T30" fmla="*/ 98 w 776"/>
                  <a:gd name="T31" fmla="*/ 296 h 885"/>
                  <a:gd name="T32" fmla="*/ 150 w 776"/>
                  <a:gd name="T33" fmla="*/ 197 h 885"/>
                  <a:gd name="T34" fmla="*/ 157 w 776"/>
                  <a:gd name="T35" fmla="*/ 145 h 885"/>
                  <a:gd name="T36" fmla="*/ 166 w 776"/>
                  <a:gd name="T37" fmla="*/ 88 h 885"/>
                  <a:gd name="T38" fmla="*/ 178 w 776"/>
                  <a:gd name="T39" fmla="*/ 3 h 885"/>
                  <a:gd name="T40" fmla="*/ 134 w 776"/>
                  <a:gd name="T41" fmla="*/ 0 h 885"/>
                  <a:gd name="T42" fmla="*/ 124 w 776"/>
                  <a:gd name="T43" fmla="*/ 74 h 885"/>
                  <a:gd name="T44" fmla="*/ 113 w 776"/>
                  <a:gd name="T45" fmla="*/ 141 h 885"/>
                  <a:gd name="T46" fmla="*/ 108 w 776"/>
                  <a:gd name="T47" fmla="*/ 182 h 885"/>
                  <a:gd name="T48" fmla="*/ 65 w 776"/>
                  <a:gd name="T49" fmla="*/ 267 h 885"/>
                  <a:gd name="T50" fmla="*/ 56 w 776"/>
                  <a:gd name="T51" fmla="*/ 276 h 885"/>
                  <a:gd name="T52" fmla="*/ 10 w 776"/>
                  <a:gd name="T53" fmla="*/ 364 h 885"/>
                  <a:gd name="T54" fmla="*/ 112 w 776"/>
                  <a:gd name="T55" fmla="*/ 418 h 885"/>
                  <a:gd name="T56" fmla="*/ 106 w 776"/>
                  <a:gd name="T57" fmla="*/ 558 h 885"/>
                  <a:gd name="T58" fmla="*/ 107 w 776"/>
                  <a:gd name="T59" fmla="*/ 565 h 885"/>
                  <a:gd name="T60" fmla="*/ 138 w 776"/>
                  <a:gd name="T61" fmla="*/ 675 h 885"/>
                  <a:gd name="T62" fmla="*/ 343 w 776"/>
                  <a:gd name="T63" fmla="*/ 686 h 885"/>
                  <a:gd name="T64" fmla="*/ 343 w 776"/>
                  <a:gd name="T65" fmla="*/ 863 h 885"/>
                  <a:gd name="T66" fmla="*/ 365 w 776"/>
                  <a:gd name="T67" fmla="*/ 885 h 885"/>
                  <a:gd name="T68" fmla="*/ 366 w 776"/>
                  <a:gd name="T69" fmla="*/ 885 h 885"/>
                  <a:gd name="T70" fmla="*/ 763 w 776"/>
                  <a:gd name="T71" fmla="*/ 816 h 885"/>
                  <a:gd name="T72" fmla="*/ 776 w 776"/>
                  <a:gd name="T73" fmla="*/ 795 h 885"/>
                  <a:gd name="T74" fmla="*/ 776 w 776"/>
                  <a:gd name="T75" fmla="*/ 608 h 885"/>
                  <a:gd name="T76" fmla="*/ 775 w 776"/>
                  <a:gd name="T77" fmla="*/ 61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6" h="885">
                    <a:moveTo>
                      <a:pt x="775" y="610"/>
                    </a:moveTo>
                    <a:cubicBezTo>
                      <a:pt x="768" y="616"/>
                      <a:pt x="747" y="638"/>
                      <a:pt x="732" y="647"/>
                    </a:cubicBezTo>
                    <a:cubicBezTo>
                      <a:pt x="732" y="780"/>
                      <a:pt x="732" y="780"/>
                      <a:pt x="732" y="780"/>
                    </a:cubicBezTo>
                    <a:cubicBezTo>
                      <a:pt x="604" y="829"/>
                      <a:pt x="445" y="839"/>
                      <a:pt x="387" y="841"/>
                    </a:cubicBezTo>
                    <a:cubicBezTo>
                      <a:pt x="387" y="661"/>
                      <a:pt x="387" y="661"/>
                      <a:pt x="387" y="661"/>
                    </a:cubicBezTo>
                    <a:cubicBezTo>
                      <a:pt x="387" y="655"/>
                      <a:pt x="385" y="649"/>
                      <a:pt x="380" y="644"/>
                    </a:cubicBezTo>
                    <a:cubicBezTo>
                      <a:pt x="375" y="640"/>
                      <a:pt x="369" y="638"/>
                      <a:pt x="362" y="639"/>
                    </a:cubicBezTo>
                    <a:cubicBezTo>
                      <a:pt x="248" y="655"/>
                      <a:pt x="174" y="642"/>
                      <a:pt x="160" y="636"/>
                    </a:cubicBezTo>
                    <a:cubicBezTo>
                      <a:pt x="155" y="628"/>
                      <a:pt x="152" y="593"/>
                      <a:pt x="150" y="562"/>
                    </a:cubicBezTo>
                    <a:cubicBezTo>
                      <a:pt x="150" y="555"/>
                      <a:pt x="150" y="555"/>
                      <a:pt x="150" y="555"/>
                    </a:cubicBezTo>
                    <a:cubicBezTo>
                      <a:pt x="146" y="501"/>
                      <a:pt x="159" y="399"/>
                      <a:pt x="159" y="397"/>
                    </a:cubicBezTo>
                    <a:cubicBezTo>
                      <a:pt x="160" y="391"/>
                      <a:pt x="157" y="384"/>
                      <a:pt x="153" y="380"/>
                    </a:cubicBezTo>
                    <a:cubicBezTo>
                      <a:pt x="148" y="375"/>
                      <a:pt x="142" y="372"/>
                      <a:pt x="135" y="373"/>
                    </a:cubicBezTo>
                    <a:cubicBezTo>
                      <a:pt x="81" y="378"/>
                      <a:pt x="58" y="363"/>
                      <a:pt x="52" y="352"/>
                    </a:cubicBezTo>
                    <a:cubicBezTo>
                      <a:pt x="56" y="341"/>
                      <a:pt x="78" y="318"/>
                      <a:pt x="89" y="306"/>
                    </a:cubicBezTo>
                    <a:cubicBezTo>
                      <a:pt x="92" y="303"/>
                      <a:pt x="95" y="299"/>
                      <a:pt x="98" y="296"/>
                    </a:cubicBezTo>
                    <a:cubicBezTo>
                      <a:pt x="120" y="272"/>
                      <a:pt x="138" y="228"/>
                      <a:pt x="150" y="197"/>
                    </a:cubicBezTo>
                    <a:cubicBezTo>
                      <a:pt x="154" y="183"/>
                      <a:pt x="156" y="166"/>
                      <a:pt x="157" y="145"/>
                    </a:cubicBezTo>
                    <a:cubicBezTo>
                      <a:pt x="159" y="125"/>
                      <a:pt x="161" y="103"/>
                      <a:pt x="166" y="88"/>
                    </a:cubicBezTo>
                    <a:cubicBezTo>
                      <a:pt x="174" y="63"/>
                      <a:pt x="177" y="26"/>
                      <a:pt x="178" y="3"/>
                    </a:cubicBezTo>
                    <a:cubicBezTo>
                      <a:pt x="158" y="2"/>
                      <a:pt x="145" y="2"/>
                      <a:pt x="134" y="0"/>
                    </a:cubicBezTo>
                    <a:cubicBezTo>
                      <a:pt x="133" y="22"/>
                      <a:pt x="130" y="55"/>
                      <a:pt x="124" y="74"/>
                    </a:cubicBezTo>
                    <a:cubicBezTo>
                      <a:pt x="117" y="94"/>
                      <a:pt x="115" y="119"/>
                      <a:pt x="113" y="141"/>
                    </a:cubicBezTo>
                    <a:cubicBezTo>
                      <a:pt x="112" y="157"/>
                      <a:pt x="111" y="174"/>
                      <a:pt x="108" y="182"/>
                    </a:cubicBezTo>
                    <a:cubicBezTo>
                      <a:pt x="94" y="222"/>
                      <a:pt x="79" y="252"/>
                      <a:pt x="65" y="267"/>
                    </a:cubicBezTo>
                    <a:cubicBezTo>
                      <a:pt x="63" y="270"/>
                      <a:pt x="60" y="273"/>
                      <a:pt x="56" y="276"/>
                    </a:cubicBezTo>
                    <a:cubicBezTo>
                      <a:pt x="28" y="307"/>
                      <a:pt x="0" y="337"/>
                      <a:pt x="10" y="364"/>
                    </a:cubicBezTo>
                    <a:cubicBezTo>
                      <a:pt x="15" y="377"/>
                      <a:pt x="35" y="417"/>
                      <a:pt x="112" y="418"/>
                    </a:cubicBezTo>
                    <a:cubicBezTo>
                      <a:pt x="109" y="453"/>
                      <a:pt x="103" y="517"/>
                      <a:pt x="106" y="558"/>
                    </a:cubicBezTo>
                    <a:cubicBezTo>
                      <a:pt x="107" y="565"/>
                      <a:pt x="107" y="565"/>
                      <a:pt x="107" y="565"/>
                    </a:cubicBezTo>
                    <a:cubicBezTo>
                      <a:pt x="111" y="627"/>
                      <a:pt x="113" y="661"/>
                      <a:pt x="138" y="675"/>
                    </a:cubicBezTo>
                    <a:cubicBezTo>
                      <a:pt x="161" y="686"/>
                      <a:pt x="239" y="697"/>
                      <a:pt x="343" y="686"/>
                    </a:cubicBezTo>
                    <a:cubicBezTo>
                      <a:pt x="343" y="863"/>
                      <a:pt x="343" y="863"/>
                      <a:pt x="343" y="863"/>
                    </a:cubicBezTo>
                    <a:cubicBezTo>
                      <a:pt x="343" y="875"/>
                      <a:pt x="353" y="885"/>
                      <a:pt x="365" y="885"/>
                    </a:cubicBezTo>
                    <a:cubicBezTo>
                      <a:pt x="366" y="885"/>
                      <a:pt x="366" y="885"/>
                      <a:pt x="366" y="885"/>
                    </a:cubicBezTo>
                    <a:cubicBezTo>
                      <a:pt x="383" y="885"/>
                      <a:pt x="597" y="884"/>
                      <a:pt x="763" y="816"/>
                    </a:cubicBezTo>
                    <a:cubicBezTo>
                      <a:pt x="771" y="812"/>
                      <a:pt x="776" y="804"/>
                      <a:pt x="776" y="795"/>
                    </a:cubicBezTo>
                    <a:cubicBezTo>
                      <a:pt x="776" y="608"/>
                      <a:pt x="776" y="608"/>
                      <a:pt x="776" y="608"/>
                    </a:cubicBezTo>
                    <a:cubicBezTo>
                      <a:pt x="776" y="609"/>
                      <a:pt x="775" y="609"/>
                      <a:pt x="775" y="610"/>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Pts val="1800"/>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43" name="Freeform 30"/>
              <p:cNvSpPr/>
              <p:nvPr/>
            </p:nvSpPr>
            <p:spPr bwMode="auto">
              <a:xfrm>
                <a:off x="4768601" y="5459938"/>
                <a:ext cx="319335" cy="370241"/>
              </a:xfrm>
              <a:custGeom>
                <a:avLst/>
                <a:gdLst>
                  <a:gd name="T0" fmla="*/ 878 w 944"/>
                  <a:gd name="T1" fmla="*/ 353 h 1094"/>
                  <a:gd name="T2" fmla="*/ 867 w 944"/>
                  <a:gd name="T3" fmla="*/ 341 h 1094"/>
                  <a:gd name="T4" fmla="*/ 813 w 944"/>
                  <a:gd name="T5" fmla="*/ 235 h 1094"/>
                  <a:gd name="T6" fmla="*/ 806 w 944"/>
                  <a:gd name="T7" fmla="*/ 184 h 1094"/>
                  <a:gd name="T8" fmla="*/ 793 w 944"/>
                  <a:gd name="T9" fmla="*/ 102 h 1094"/>
                  <a:gd name="T10" fmla="*/ 781 w 944"/>
                  <a:gd name="T11" fmla="*/ 0 h 1094"/>
                  <a:gd name="T12" fmla="*/ 737 w 944"/>
                  <a:gd name="T13" fmla="*/ 3 h 1094"/>
                  <a:gd name="T14" fmla="*/ 752 w 944"/>
                  <a:gd name="T15" fmla="*/ 116 h 1094"/>
                  <a:gd name="T16" fmla="*/ 762 w 944"/>
                  <a:gd name="T17" fmla="*/ 187 h 1094"/>
                  <a:gd name="T18" fmla="*/ 772 w 944"/>
                  <a:gd name="T19" fmla="*/ 250 h 1094"/>
                  <a:gd name="T20" fmla="*/ 834 w 944"/>
                  <a:gd name="T21" fmla="*/ 370 h 1094"/>
                  <a:gd name="T22" fmla="*/ 846 w 944"/>
                  <a:gd name="T23" fmla="*/ 383 h 1094"/>
                  <a:gd name="T24" fmla="*/ 892 w 944"/>
                  <a:gd name="T25" fmla="*/ 442 h 1094"/>
                  <a:gd name="T26" fmla="*/ 784 w 944"/>
                  <a:gd name="T27" fmla="*/ 474 h 1094"/>
                  <a:gd name="T28" fmla="*/ 767 w 944"/>
                  <a:gd name="T29" fmla="*/ 480 h 1094"/>
                  <a:gd name="T30" fmla="*/ 761 w 944"/>
                  <a:gd name="T31" fmla="*/ 498 h 1094"/>
                  <a:gd name="T32" fmla="*/ 771 w 944"/>
                  <a:gd name="T33" fmla="*/ 693 h 1094"/>
                  <a:gd name="T34" fmla="*/ 771 w 944"/>
                  <a:gd name="T35" fmla="*/ 702 h 1094"/>
                  <a:gd name="T36" fmla="*/ 757 w 944"/>
                  <a:gd name="T37" fmla="*/ 797 h 1094"/>
                  <a:gd name="T38" fmla="*/ 504 w 944"/>
                  <a:gd name="T39" fmla="*/ 801 h 1094"/>
                  <a:gd name="T40" fmla="*/ 487 w 944"/>
                  <a:gd name="T41" fmla="*/ 807 h 1094"/>
                  <a:gd name="T42" fmla="*/ 479 w 944"/>
                  <a:gd name="T43" fmla="*/ 823 h 1094"/>
                  <a:gd name="T44" fmla="*/ 479 w 944"/>
                  <a:gd name="T45" fmla="*/ 1050 h 1094"/>
                  <a:gd name="T46" fmla="*/ 44 w 944"/>
                  <a:gd name="T47" fmla="*/ 974 h 1094"/>
                  <a:gd name="T48" fmla="*/ 44 w 944"/>
                  <a:gd name="T49" fmla="*/ 784 h 1094"/>
                  <a:gd name="T50" fmla="*/ 4 w 944"/>
                  <a:gd name="T51" fmla="*/ 753 h 1094"/>
                  <a:gd name="T52" fmla="*/ 0 w 944"/>
                  <a:gd name="T53" fmla="*/ 749 h 1094"/>
                  <a:gd name="T54" fmla="*/ 0 w 944"/>
                  <a:gd name="T55" fmla="*/ 988 h 1094"/>
                  <a:gd name="T56" fmla="*/ 14 w 944"/>
                  <a:gd name="T57" fmla="*/ 1009 h 1094"/>
                  <a:gd name="T58" fmla="*/ 500 w 944"/>
                  <a:gd name="T59" fmla="*/ 1094 h 1094"/>
                  <a:gd name="T60" fmla="*/ 501 w 944"/>
                  <a:gd name="T61" fmla="*/ 1094 h 1094"/>
                  <a:gd name="T62" fmla="*/ 523 w 944"/>
                  <a:gd name="T63" fmla="*/ 1072 h 1094"/>
                  <a:gd name="T64" fmla="*/ 523 w 944"/>
                  <a:gd name="T65" fmla="*/ 848 h 1094"/>
                  <a:gd name="T66" fmla="*/ 778 w 944"/>
                  <a:gd name="T67" fmla="*/ 835 h 1094"/>
                  <a:gd name="T68" fmla="*/ 815 w 944"/>
                  <a:gd name="T69" fmla="*/ 705 h 1094"/>
                  <a:gd name="T70" fmla="*/ 815 w 944"/>
                  <a:gd name="T71" fmla="*/ 696 h 1094"/>
                  <a:gd name="T72" fmla="*/ 807 w 944"/>
                  <a:gd name="T73" fmla="*/ 519 h 1094"/>
                  <a:gd name="T74" fmla="*/ 934 w 944"/>
                  <a:gd name="T75" fmla="*/ 456 h 1094"/>
                  <a:gd name="T76" fmla="*/ 878 w 944"/>
                  <a:gd name="T77" fmla="*/ 353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4" h="1094">
                    <a:moveTo>
                      <a:pt x="878" y="353"/>
                    </a:moveTo>
                    <a:cubicBezTo>
                      <a:pt x="874" y="349"/>
                      <a:pt x="870" y="345"/>
                      <a:pt x="867" y="341"/>
                    </a:cubicBezTo>
                    <a:cubicBezTo>
                      <a:pt x="850" y="322"/>
                      <a:pt x="831" y="284"/>
                      <a:pt x="813" y="235"/>
                    </a:cubicBezTo>
                    <a:cubicBezTo>
                      <a:pt x="810" y="224"/>
                      <a:pt x="808" y="204"/>
                      <a:pt x="806" y="184"/>
                    </a:cubicBezTo>
                    <a:cubicBezTo>
                      <a:pt x="804" y="157"/>
                      <a:pt x="802" y="126"/>
                      <a:pt x="793" y="102"/>
                    </a:cubicBezTo>
                    <a:cubicBezTo>
                      <a:pt x="785" y="75"/>
                      <a:pt x="782" y="26"/>
                      <a:pt x="781" y="0"/>
                    </a:cubicBezTo>
                    <a:cubicBezTo>
                      <a:pt x="770" y="1"/>
                      <a:pt x="756" y="2"/>
                      <a:pt x="737" y="3"/>
                    </a:cubicBezTo>
                    <a:cubicBezTo>
                      <a:pt x="738" y="28"/>
                      <a:pt x="740" y="82"/>
                      <a:pt x="752" y="116"/>
                    </a:cubicBezTo>
                    <a:cubicBezTo>
                      <a:pt x="758" y="135"/>
                      <a:pt x="760" y="163"/>
                      <a:pt x="762" y="187"/>
                    </a:cubicBezTo>
                    <a:cubicBezTo>
                      <a:pt x="764" y="212"/>
                      <a:pt x="766" y="234"/>
                      <a:pt x="772" y="250"/>
                    </a:cubicBezTo>
                    <a:cubicBezTo>
                      <a:pt x="786" y="288"/>
                      <a:pt x="808" y="341"/>
                      <a:pt x="834" y="370"/>
                    </a:cubicBezTo>
                    <a:cubicBezTo>
                      <a:pt x="838" y="374"/>
                      <a:pt x="842" y="378"/>
                      <a:pt x="846" y="383"/>
                    </a:cubicBezTo>
                    <a:cubicBezTo>
                      <a:pt x="860" y="398"/>
                      <a:pt x="890" y="430"/>
                      <a:pt x="892" y="442"/>
                    </a:cubicBezTo>
                    <a:cubicBezTo>
                      <a:pt x="884" y="461"/>
                      <a:pt x="852" y="480"/>
                      <a:pt x="784" y="474"/>
                    </a:cubicBezTo>
                    <a:cubicBezTo>
                      <a:pt x="778" y="473"/>
                      <a:pt x="771" y="475"/>
                      <a:pt x="767" y="480"/>
                    </a:cubicBezTo>
                    <a:cubicBezTo>
                      <a:pt x="762" y="485"/>
                      <a:pt x="760" y="492"/>
                      <a:pt x="761" y="498"/>
                    </a:cubicBezTo>
                    <a:cubicBezTo>
                      <a:pt x="761" y="499"/>
                      <a:pt x="776" y="626"/>
                      <a:pt x="771" y="693"/>
                    </a:cubicBezTo>
                    <a:cubicBezTo>
                      <a:pt x="771" y="702"/>
                      <a:pt x="771" y="702"/>
                      <a:pt x="771" y="702"/>
                    </a:cubicBezTo>
                    <a:cubicBezTo>
                      <a:pt x="768" y="743"/>
                      <a:pt x="765" y="789"/>
                      <a:pt x="757" y="797"/>
                    </a:cubicBezTo>
                    <a:cubicBezTo>
                      <a:pt x="743" y="804"/>
                      <a:pt x="651" y="821"/>
                      <a:pt x="504" y="801"/>
                    </a:cubicBezTo>
                    <a:cubicBezTo>
                      <a:pt x="498" y="801"/>
                      <a:pt x="491" y="803"/>
                      <a:pt x="487" y="807"/>
                    </a:cubicBezTo>
                    <a:cubicBezTo>
                      <a:pt x="482" y="811"/>
                      <a:pt x="479" y="817"/>
                      <a:pt x="479" y="823"/>
                    </a:cubicBezTo>
                    <a:cubicBezTo>
                      <a:pt x="479" y="1050"/>
                      <a:pt x="479" y="1050"/>
                      <a:pt x="479" y="1050"/>
                    </a:cubicBezTo>
                    <a:cubicBezTo>
                      <a:pt x="413" y="1048"/>
                      <a:pt x="208" y="1037"/>
                      <a:pt x="44" y="974"/>
                    </a:cubicBezTo>
                    <a:cubicBezTo>
                      <a:pt x="44" y="784"/>
                      <a:pt x="44" y="784"/>
                      <a:pt x="44" y="784"/>
                    </a:cubicBezTo>
                    <a:cubicBezTo>
                      <a:pt x="30" y="776"/>
                      <a:pt x="11" y="759"/>
                      <a:pt x="4" y="753"/>
                    </a:cubicBezTo>
                    <a:cubicBezTo>
                      <a:pt x="3" y="752"/>
                      <a:pt x="1" y="750"/>
                      <a:pt x="0" y="749"/>
                    </a:cubicBezTo>
                    <a:cubicBezTo>
                      <a:pt x="0" y="988"/>
                      <a:pt x="0" y="988"/>
                      <a:pt x="0" y="988"/>
                    </a:cubicBezTo>
                    <a:cubicBezTo>
                      <a:pt x="0" y="997"/>
                      <a:pt x="5" y="1005"/>
                      <a:pt x="14" y="1009"/>
                    </a:cubicBezTo>
                    <a:cubicBezTo>
                      <a:pt x="217" y="1092"/>
                      <a:pt x="479" y="1094"/>
                      <a:pt x="500" y="1094"/>
                    </a:cubicBezTo>
                    <a:cubicBezTo>
                      <a:pt x="501" y="1094"/>
                      <a:pt x="501" y="1094"/>
                      <a:pt x="501" y="1094"/>
                    </a:cubicBezTo>
                    <a:cubicBezTo>
                      <a:pt x="513" y="1094"/>
                      <a:pt x="523" y="1084"/>
                      <a:pt x="523" y="1072"/>
                    </a:cubicBezTo>
                    <a:cubicBezTo>
                      <a:pt x="523" y="848"/>
                      <a:pt x="523" y="848"/>
                      <a:pt x="523" y="848"/>
                    </a:cubicBezTo>
                    <a:cubicBezTo>
                      <a:pt x="665" y="864"/>
                      <a:pt x="757" y="847"/>
                      <a:pt x="778" y="835"/>
                    </a:cubicBezTo>
                    <a:cubicBezTo>
                      <a:pt x="807" y="820"/>
                      <a:pt x="810" y="779"/>
                      <a:pt x="815" y="705"/>
                    </a:cubicBezTo>
                    <a:cubicBezTo>
                      <a:pt x="815" y="696"/>
                      <a:pt x="815" y="696"/>
                      <a:pt x="815" y="696"/>
                    </a:cubicBezTo>
                    <a:cubicBezTo>
                      <a:pt x="819" y="643"/>
                      <a:pt x="811" y="561"/>
                      <a:pt x="807" y="519"/>
                    </a:cubicBezTo>
                    <a:cubicBezTo>
                      <a:pt x="904" y="519"/>
                      <a:pt x="928" y="471"/>
                      <a:pt x="934" y="456"/>
                    </a:cubicBezTo>
                    <a:cubicBezTo>
                      <a:pt x="944" y="427"/>
                      <a:pt x="918" y="396"/>
                      <a:pt x="878" y="353"/>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Pts val="1800"/>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44" name="Freeform 31"/>
              <p:cNvSpPr/>
              <p:nvPr/>
            </p:nvSpPr>
            <p:spPr bwMode="auto">
              <a:xfrm>
                <a:off x="4652348" y="5357044"/>
                <a:ext cx="419702" cy="347857"/>
              </a:xfrm>
              <a:custGeom>
                <a:avLst/>
                <a:gdLst>
                  <a:gd name="T0" fmla="*/ 1207 w 1241"/>
                  <a:gd name="T1" fmla="*/ 80 h 1028"/>
                  <a:gd name="T2" fmla="*/ 1129 w 1241"/>
                  <a:gd name="T3" fmla="*/ 255 h 1028"/>
                  <a:gd name="T4" fmla="*/ 1126 w 1241"/>
                  <a:gd name="T5" fmla="*/ 258 h 1028"/>
                  <a:gd name="T6" fmla="*/ 767 w 1241"/>
                  <a:gd name="T7" fmla="*/ 341 h 1028"/>
                  <a:gd name="T8" fmla="*/ 645 w 1241"/>
                  <a:gd name="T9" fmla="*/ 612 h 1028"/>
                  <a:gd name="T10" fmla="*/ 558 w 1241"/>
                  <a:gd name="T11" fmla="*/ 620 h 1028"/>
                  <a:gd name="T12" fmla="*/ 553 w 1241"/>
                  <a:gd name="T13" fmla="*/ 616 h 1028"/>
                  <a:gd name="T14" fmla="*/ 386 w 1241"/>
                  <a:gd name="T15" fmla="*/ 471 h 1028"/>
                  <a:gd name="T16" fmla="*/ 386 w 1241"/>
                  <a:gd name="T17" fmla="*/ 786 h 1028"/>
                  <a:gd name="T18" fmla="*/ 386 w 1241"/>
                  <a:gd name="T19" fmla="*/ 788 h 1028"/>
                  <a:gd name="T20" fmla="*/ 386 w 1241"/>
                  <a:gd name="T21" fmla="*/ 1021 h 1028"/>
                  <a:gd name="T22" fmla="*/ 378 w 1241"/>
                  <a:gd name="T23" fmla="*/ 1025 h 1028"/>
                  <a:gd name="T24" fmla="*/ 151 w 1241"/>
                  <a:gd name="T25" fmla="*/ 329 h 1028"/>
                  <a:gd name="T26" fmla="*/ 667 w 1241"/>
                  <a:gd name="T27" fmla="*/ 0 h 1028"/>
                  <a:gd name="T28" fmla="*/ 1207 w 1241"/>
                  <a:gd name="T29" fmla="*/ 80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1" h="1028">
                    <a:moveTo>
                      <a:pt x="1207" y="80"/>
                    </a:moveTo>
                    <a:cubicBezTo>
                      <a:pt x="1241" y="80"/>
                      <a:pt x="1146" y="185"/>
                      <a:pt x="1129" y="255"/>
                    </a:cubicBezTo>
                    <a:cubicBezTo>
                      <a:pt x="1129" y="256"/>
                      <a:pt x="1127" y="258"/>
                      <a:pt x="1126" y="258"/>
                    </a:cubicBezTo>
                    <a:cubicBezTo>
                      <a:pt x="1091" y="270"/>
                      <a:pt x="897" y="246"/>
                      <a:pt x="767" y="341"/>
                    </a:cubicBezTo>
                    <a:cubicBezTo>
                      <a:pt x="697" y="391"/>
                      <a:pt x="645" y="472"/>
                      <a:pt x="645" y="612"/>
                    </a:cubicBezTo>
                    <a:cubicBezTo>
                      <a:pt x="645" y="632"/>
                      <a:pt x="575" y="623"/>
                      <a:pt x="558" y="620"/>
                    </a:cubicBezTo>
                    <a:cubicBezTo>
                      <a:pt x="556" y="620"/>
                      <a:pt x="554" y="618"/>
                      <a:pt x="553" y="616"/>
                    </a:cubicBezTo>
                    <a:cubicBezTo>
                      <a:pt x="550" y="587"/>
                      <a:pt x="517" y="402"/>
                      <a:pt x="386" y="471"/>
                    </a:cubicBezTo>
                    <a:cubicBezTo>
                      <a:pt x="263" y="534"/>
                      <a:pt x="378" y="769"/>
                      <a:pt x="386" y="786"/>
                    </a:cubicBezTo>
                    <a:cubicBezTo>
                      <a:pt x="386" y="787"/>
                      <a:pt x="386" y="788"/>
                      <a:pt x="386" y="788"/>
                    </a:cubicBezTo>
                    <a:cubicBezTo>
                      <a:pt x="386" y="1021"/>
                      <a:pt x="386" y="1021"/>
                      <a:pt x="386" y="1021"/>
                    </a:cubicBezTo>
                    <a:cubicBezTo>
                      <a:pt x="386" y="1025"/>
                      <a:pt x="381" y="1028"/>
                      <a:pt x="378" y="1025"/>
                    </a:cubicBezTo>
                    <a:cubicBezTo>
                      <a:pt x="321" y="972"/>
                      <a:pt x="0" y="652"/>
                      <a:pt x="151" y="329"/>
                    </a:cubicBezTo>
                    <a:cubicBezTo>
                      <a:pt x="224" y="177"/>
                      <a:pt x="371" y="0"/>
                      <a:pt x="667" y="0"/>
                    </a:cubicBezTo>
                    <a:cubicBezTo>
                      <a:pt x="1004" y="0"/>
                      <a:pt x="895" y="86"/>
                      <a:pt x="1207" y="8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Pts val="1800"/>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45" name="Freeform 32"/>
              <p:cNvSpPr/>
              <p:nvPr/>
            </p:nvSpPr>
            <p:spPr bwMode="auto">
              <a:xfrm>
                <a:off x="4421105" y="5444594"/>
                <a:ext cx="294062" cy="282329"/>
              </a:xfrm>
              <a:custGeom>
                <a:avLst/>
                <a:gdLst>
                  <a:gd name="T0" fmla="*/ 832 w 870"/>
                  <a:gd name="T1" fmla="*/ 540 h 834"/>
                  <a:gd name="T2" fmla="*/ 772 w 870"/>
                  <a:gd name="T3" fmla="*/ 112 h 834"/>
                  <a:gd name="T4" fmla="*/ 466 w 870"/>
                  <a:gd name="T5" fmla="*/ 0 h 834"/>
                  <a:gd name="T6" fmla="*/ 27 w 870"/>
                  <a:gd name="T7" fmla="*/ 65 h 834"/>
                  <a:gd name="T8" fmla="*/ 91 w 870"/>
                  <a:gd name="T9" fmla="*/ 206 h 834"/>
                  <a:gd name="T10" fmla="*/ 93 w 870"/>
                  <a:gd name="T11" fmla="*/ 209 h 834"/>
                  <a:gd name="T12" fmla="*/ 385 w 870"/>
                  <a:gd name="T13" fmla="*/ 276 h 834"/>
                  <a:gd name="T14" fmla="*/ 484 w 870"/>
                  <a:gd name="T15" fmla="*/ 497 h 834"/>
                  <a:gd name="T16" fmla="*/ 555 w 870"/>
                  <a:gd name="T17" fmla="*/ 503 h 834"/>
                  <a:gd name="T18" fmla="*/ 558 w 870"/>
                  <a:gd name="T19" fmla="*/ 500 h 834"/>
                  <a:gd name="T20" fmla="*/ 694 w 870"/>
                  <a:gd name="T21" fmla="*/ 382 h 834"/>
                  <a:gd name="T22" fmla="*/ 694 w 870"/>
                  <a:gd name="T23" fmla="*/ 638 h 834"/>
                  <a:gd name="T24" fmla="*/ 694 w 870"/>
                  <a:gd name="T25" fmla="*/ 640 h 834"/>
                  <a:gd name="T26" fmla="*/ 694 w 870"/>
                  <a:gd name="T27" fmla="*/ 829 h 834"/>
                  <a:gd name="T28" fmla="*/ 701 w 870"/>
                  <a:gd name="T29" fmla="*/ 832 h 834"/>
                  <a:gd name="T30" fmla="*/ 870 w 870"/>
                  <a:gd name="T31" fmla="*/ 604 h 834"/>
                  <a:gd name="T32" fmla="*/ 832 w 870"/>
                  <a:gd name="T33" fmla="*/ 54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0" h="834">
                    <a:moveTo>
                      <a:pt x="832" y="540"/>
                    </a:moveTo>
                    <a:cubicBezTo>
                      <a:pt x="751" y="391"/>
                      <a:pt x="731" y="244"/>
                      <a:pt x="772" y="112"/>
                    </a:cubicBezTo>
                    <a:cubicBezTo>
                      <a:pt x="703" y="47"/>
                      <a:pt x="604" y="0"/>
                      <a:pt x="466" y="0"/>
                    </a:cubicBezTo>
                    <a:cubicBezTo>
                      <a:pt x="192" y="0"/>
                      <a:pt x="281" y="70"/>
                      <a:pt x="27" y="65"/>
                    </a:cubicBezTo>
                    <a:cubicBezTo>
                      <a:pt x="0" y="65"/>
                      <a:pt x="77" y="150"/>
                      <a:pt x="91" y="206"/>
                    </a:cubicBezTo>
                    <a:cubicBezTo>
                      <a:pt x="91" y="208"/>
                      <a:pt x="92" y="209"/>
                      <a:pt x="93" y="209"/>
                    </a:cubicBezTo>
                    <a:cubicBezTo>
                      <a:pt x="122" y="219"/>
                      <a:pt x="279" y="200"/>
                      <a:pt x="385" y="276"/>
                    </a:cubicBezTo>
                    <a:cubicBezTo>
                      <a:pt x="442" y="317"/>
                      <a:pt x="484" y="383"/>
                      <a:pt x="484" y="497"/>
                    </a:cubicBezTo>
                    <a:cubicBezTo>
                      <a:pt x="484" y="513"/>
                      <a:pt x="541" y="505"/>
                      <a:pt x="555" y="503"/>
                    </a:cubicBezTo>
                    <a:cubicBezTo>
                      <a:pt x="556" y="503"/>
                      <a:pt x="558" y="502"/>
                      <a:pt x="558" y="500"/>
                    </a:cubicBezTo>
                    <a:cubicBezTo>
                      <a:pt x="561" y="477"/>
                      <a:pt x="588" y="326"/>
                      <a:pt x="694" y="382"/>
                    </a:cubicBezTo>
                    <a:cubicBezTo>
                      <a:pt x="794" y="433"/>
                      <a:pt x="701" y="624"/>
                      <a:pt x="694" y="638"/>
                    </a:cubicBezTo>
                    <a:cubicBezTo>
                      <a:pt x="694" y="639"/>
                      <a:pt x="694" y="639"/>
                      <a:pt x="694" y="640"/>
                    </a:cubicBezTo>
                    <a:cubicBezTo>
                      <a:pt x="694" y="829"/>
                      <a:pt x="694" y="829"/>
                      <a:pt x="694" y="829"/>
                    </a:cubicBezTo>
                    <a:cubicBezTo>
                      <a:pt x="694" y="832"/>
                      <a:pt x="698" y="834"/>
                      <a:pt x="701" y="832"/>
                    </a:cubicBezTo>
                    <a:cubicBezTo>
                      <a:pt x="726" y="808"/>
                      <a:pt x="814" y="721"/>
                      <a:pt x="870" y="604"/>
                    </a:cubicBezTo>
                    <a:cubicBezTo>
                      <a:pt x="857" y="584"/>
                      <a:pt x="844" y="563"/>
                      <a:pt x="832" y="54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Pts val="1800"/>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58" name="bcgIcons_Energy">
              <a:extLst>
                <a:ext uri="{FF2B5EF4-FFF2-40B4-BE49-F238E27FC236}">
                  <a16:creationId xmlns:a16="http://schemas.microsoft.com/office/drawing/2014/main" id="{462F7404-FFB8-4490-9BAB-93EF79E5C4EC}"/>
                </a:ext>
              </a:extLst>
            </p:cNvPr>
            <p:cNvGrpSpPr>
              <a:grpSpLocks noChangeAspect="1"/>
            </p:cNvGrpSpPr>
            <p:nvPr/>
          </p:nvGrpSpPr>
          <p:grpSpPr>
            <a:xfrm>
              <a:off x="5928843" y="901360"/>
              <a:ext cx="779112" cy="779834"/>
              <a:chOff x="1682" y="0"/>
              <a:chExt cx="4316" cy="4320"/>
            </a:xfrm>
          </p:grpSpPr>
          <p:sp>
            <p:nvSpPr>
              <p:cNvPr id="59" name="AutoShape 34">
                <a:extLst>
                  <a:ext uri="{FF2B5EF4-FFF2-40B4-BE49-F238E27FC236}">
                    <a16:creationId xmlns:a16="http://schemas.microsoft.com/office/drawing/2014/main" id="{53EBCFA3-42E5-408A-AB98-5437639B6F8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0" name="Freeform 36">
                <a:extLst>
                  <a:ext uri="{FF2B5EF4-FFF2-40B4-BE49-F238E27FC236}">
                    <a16:creationId xmlns:a16="http://schemas.microsoft.com/office/drawing/2014/main" id="{53AE4B90-A59F-42A8-9254-913198CC23DE}"/>
                  </a:ext>
                </a:extLst>
              </p:cNvPr>
              <p:cNvSpPr>
                <a:spLocks noEditPoints="1"/>
              </p:cNvSpPr>
              <p:nvPr/>
            </p:nvSpPr>
            <p:spPr bwMode="auto">
              <a:xfrm>
                <a:off x="2864" y="501"/>
                <a:ext cx="1956" cy="3307"/>
              </a:xfrm>
              <a:custGeom>
                <a:avLst/>
                <a:gdLst>
                  <a:gd name="T0" fmla="*/ 0 w 1044"/>
                  <a:gd name="T1" fmla="*/ 521 h 1764"/>
                  <a:gd name="T2" fmla="*/ 129 w 1044"/>
                  <a:gd name="T3" fmla="*/ 864 h 1764"/>
                  <a:gd name="T4" fmla="*/ 263 w 1044"/>
                  <a:gd name="T5" fmla="*/ 1262 h 1764"/>
                  <a:gd name="T6" fmla="*/ 200 w 1044"/>
                  <a:gd name="T7" fmla="*/ 1305 h 1764"/>
                  <a:gd name="T8" fmla="*/ 206 w 1044"/>
                  <a:gd name="T9" fmla="*/ 1414 h 1764"/>
                  <a:gd name="T10" fmla="*/ 200 w 1044"/>
                  <a:gd name="T11" fmla="*/ 1503 h 1764"/>
                  <a:gd name="T12" fmla="*/ 200 w 1044"/>
                  <a:gd name="T13" fmla="*/ 1545 h 1764"/>
                  <a:gd name="T14" fmla="*/ 243 w 1044"/>
                  <a:gd name="T15" fmla="*/ 1659 h 1764"/>
                  <a:gd name="T16" fmla="*/ 294 w 1044"/>
                  <a:gd name="T17" fmla="*/ 1698 h 1764"/>
                  <a:gd name="T18" fmla="*/ 497 w 1044"/>
                  <a:gd name="T19" fmla="*/ 1758 h 1764"/>
                  <a:gd name="T20" fmla="*/ 737 w 1044"/>
                  <a:gd name="T21" fmla="*/ 1718 h 1764"/>
                  <a:gd name="T22" fmla="*/ 750 w 1044"/>
                  <a:gd name="T23" fmla="*/ 1659 h 1764"/>
                  <a:gd name="T24" fmla="*/ 847 w 1044"/>
                  <a:gd name="T25" fmla="*/ 1616 h 1764"/>
                  <a:gd name="T26" fmla="*/ 842 w 1044"/>
                  <a:gd name="T27" fmla="*/ 1524 h 1764"/>
                  <a:gd name="T28" fmla="*/ 847 w 1044"/>
                  <a:gd name="T29" fmla="*/ 1435 h 1764"/>
                  <a:gd name="T30" fmla="*/ 847 w 1044"/>
                  <a:gd name="T31" fmla="*/ 1393 h 1764"/>
                  <a:gd name="T32" fmla="*/ 804 w 1044"/>
                  <a:gd name="T33" fmla="*/ 1262 h 1764"/>
                  <a:gd name="T34" fmla="*/ 781 w 1044"/>
                  <a:gd name="T35" fmla="*/ 1130 h 1764"/>
                  <a:gd name="T36" fmla="*/ 917 w 1044"/>
                  <a:gd name="T37" fmla="*/ 862 h 1764"/>
                  <a:gd name="T38" fmla="*/ 522 w 1044"/>
                  <a:gd name="T39" fmla="*/ 0 h 1764"/>
                  <a:gd name="T40" fmla="*/ 244 w 1044"/>
                  <a:gd name="T41" fmla="*/ 1436 h 1764"/>
                  <a:gd name="T42" fmla="*/ 803 w 1044"/>
                  <a:gd name="T43" fmla="*/ 1502 h 1764"/>
                  <a:gd name="T44" fmla="*/ 706 w 1044"/>
                  <a:gd name="T45" fmla="*/ 1684 h 1764"/>
                  <a:gd name="T46" fmla="*/ 520 w 1044"/>
                  <a:gd name="T47" fmla="*/ 1713 h 1764"/>
                  <a:gd name="T48" fmla="*/ 338 w 1044"/>
                  <a:gd name="T49" fmla="*/ 1659 h 1764"/>
                  <a:gd name="T50" fmla="*/ 706 w 1044"/>
                  <a:gd name="T51" fmla="*/ 1684 h 1764"/>
                  <a:gd name="T52" fmla="*/ 244 w 1044"/>
                  <a:gd name="T53" fmla="*/ 1546 h 1764"/>
                  <a:gd name="T54" fmla="*/ 803 w 1044"/>
                  <a:gd name="T55" fmla="*/ 1615 h 1764"/>
                  <a:gd name="T56" fmla="*/ 803 w 1044"/>
                  <a:gd name="T57" fmla="*/ 1392 h 1764"/>
                  <a:gd name="T58" fmla="*/ 244 w 1044"/>
                  <a:gd name="T59" fmla="*/ 1306 h 1764"/>
                  <a:gd name="T60" fmla="*/ 803 w 1044"/>
                  <a:gd name="T61" fmla="*/ 1392 h 1764"/>
                  <a:gd name="T62" fmla="*/ 737 w 1044"/>
                  <a:gd name="T63" fmla="*/ 1130 h 1764"/>
                  <a:gd name="T64" fmla="*/ 307 w 1044"/>
                  <a:gd name="T65" fmla="*/ 1262 h 1764"/>
                  <a:gd name="T66" fmla="*/ 160 w 1044"/>
                  <a:gd name="T67" fmla="*/ 833 h 1764"/>
                  <a:gd name="T68" fmla="*/ 522 w 1044"/>
                  <a:gd name="T69" fmla="*/ 44 h 1764"/>
                  <a:gd name="T70" fmla="*/ 884 w 1044"/>
                  <a:gd name="T71" fmla="*/ 83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4" h="1764">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1" name="Freeform 37">
                <a:extLst>
                  <a:ext uri="{FF2B5EF4-FFF2-40B4-BE49-F238E27FC236}">
                    <a16:creationId xmlns:a16="http://schemas.microsoft.com/office/drawing/2014/main" id="{4D1A971A-9F80-4D43-B789-44A9DEB8CB39}"/>
                  </a:ext>
                </a:extLst>
              </p:cNvPr>
              <p:cNvSpPr/>
              <p:nvPr/>
            </p:nvSpPr>
            <p:spPr bwMode="auto">
              <a:xfrm>
                <a:off x="3023" y="660"/>
                <a:ext cx="1638" cy="2130"/>
              </a:xfrm>
              <a:custGeom>
                <a:avLst/>
                <a:gdLst>
                  <a:gd name="T0" fmla="*/ 437 w 874"/>
                  <a:gd name="T1" fmla="*/ 0 h 1136"/>
                  <a:gd name="T2" fmla="*/ 0 w 874"/>
                  <a:gd name="T3" fmla="*/ 436 h 1136"/>
                  <a:gd name="T4" fmla="*/ 105 w 874"/>
                  <a:gd name="T5" fmla="*/ 720 h 1136"/>
                  <a:gd name="T6" fmla="*/ 263 w 874"/>
                  <a:gd name="T7" fmla="*/ 1045 h 1136"/>
                  <a:gd name="T8" fmla="*/ 263 w 874"/>
                  <a:gd name="T9" fmla="*/ 1136 h 1136"/>
                  <a:gd name="T10" fmla="*/ 415 w 874"/>
                  <a:gd name="T11" fmla="*/ 1136 h 1136"/>
                  <a:gd name="T12" fmla="*/ 415 w 874"/>
                  <a:gd name="T13" fmla="*/ 897 h 1136"/>
                  <a:gd name="T14" fmla="*/ 421 w 874"/>
                  <a:gd name="T15" fmla="*/ 882 h 1136"/>
                  <a:gd name="T16" fmla="*/ 525 w 874"/>
                  <a:gd name="T17" fmla="*/ 771 h 1136"/>
                  <a:gd name="T18" fmla="*/ 370 w 874"/>
                  <a:gd name="T19" fmla="*/ 771 h 1136"/>
                  <a:gd name="T20" fmla="*/ 349 w 874"/>
                  <a:gd name="T21" fmla="*/ 758 h 1136"/>
                  <a:gd name="T22" fmla="*/ 354 w 874"/>
                  <a:gd name="T23" fmla="*/ 734 h 1136"/>
                  <a:gd name="T24" fmla="*/ 481 w 874"/>
                  <a:gd name="T25" fmla="*/ 601 h 1136"/>
                  <a:gd name="T26" fmla="*/ 354 w 874"/>
                  <a:gd name="T27" fmla="*/ 601 h 1136"/>
                  <a:gd name="T28" fmla="*/ 334 w 874"/>
                  <a:gd name="T29" fmla="*/ 588 h 1136"/>
                  <a:gd name="T30" fmla="*/ 338 w 874"/>
                  <a:gd name="T31" fmla="*/ 564 h 1136"/>
                  <a:gd name="T32" fmla="*/ 508 w 874"/>
                  <a:gd name="T33" fmla="*/ 368 h 1136"/>
                  <a:gd name="T34" fmla="*/ 539 w 874"/>
                  <a:gd name="T35" fmla="*/ 366 h 1136"/>
                  <a:gd name="T36" fmla="*/ 541 w 874"/>
                  <a:gd name="T37" fmla="*/ 397 h 1136"/>
                  <a:gd name="T38" fmla="*/ 403 w 874"/>
                  <a:gd name="T39" fmla="*/ 557 h 1136"/>
                  <a:gd name="T40" fmla="*/ 532 w 874"/>
                  <a:gd name="T41" fmla="*/ 557 h 1136"/>
                  <a:gd name="T42" fmla="*/ 553 w 874"/>
                  <a:gd name="T43" fmla="*/ 570 h 1136"/>
                  <a:gd name="T44" fmla="*/ 548 w 874"/>
                  <a:gd name="T45" fmla="*/ 594 h 1136"/>
                  <a:gd name="T46" fmla="*/ 421 w 874"/>
                  <a:gd name="T47" fmla="*/ 727 h 1136"/>
                  <a:gd name="T48" fmla="*/ 576 w 874"/>
                  <a:gd name="T49" fmla="*/ 727 h 1136"/>
                  <a:gd name="T50" fmla="*/ 596 w 874"/>
                  <a:gd name="T51" fmla="*/ 740 h 1136"/>
                  <a:gd name="T52" fmla="*/ 592 w 874"/>
                  <a:gd name="T53" fmla="*/ 764 h 1136"/>
                  <a:gd name="T54" fmla="*/ 459 w 874"/>
                  <a:gd name="T55" fmla="*/ 905 h 1136"/>
                  <a:gd name="T56" fmla="*/ 459 w 874"/>
                  <a:gd name="T57" fmla="*/ 1136 h 1136"/>
                  <a:gd name="T58" fmla="*/ 611 w 874"/>
                  <a:gd name="T59" fmla="*/ 1136 h 1136"/>
                  <a:gd name="T60" fmla="*/ 611 w 874"/>
                  <a:gd name="T61" fmla="*/ 1045 h 1136"/>
                  <a:gd name="T62" fmla="*/ 769 w 874"/>
                  <a:gd name="T63" fmla="*/ 720 h 1136"/>
                  <a:gd name="T64" fmla="*/ 874 w 874"/>
                  <a:gd name="T65" fmla="*/ 436 h 1136"/>
                  <a:gd name="T66" fmla="*/ 437 w 874"/>
                  <a:gd name="T67" fmla="*/ 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4" h="1136">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62" name="bcgIcons_BusinessUnitStrategy">
              <a:extLst>
                <a:ext uri="{FF2B5EF4-FFF2-40B4-BE49-F238E27FC236}">
                  <a16:creationId xmlns:a16="http://schemas.microsoft.com/office/drawing/2014/main" id="{F9798F84-C92A-48D8-904E-DF91E425FCC8}"/>
                </a:ext>
              </a:extLst>
            </p:cNvPr>
            <p:cNvGrpSpPr>
              <a:grpSpLocks noChangeAspect="1"/>
            </p:cNvGrpSpPr>
            <p:nvPr/>
          </p:nvGrpSpPr>
          <p:grpSpPr>
            <a:xfrm>
              <a:off x="7581503" y="1690747"/>
              <a:ext cx="779112" cy="779834"/>
              <a:chOff x="1682" y="0"/>
              <a:chExt cx="4316" cy="4320"/>
            </a:xfrm>
          </p:grpSpPr>
          <p:sp>
            <p:nvSpPr>
              <p:cNvPr id="63" name="AutoShape 28">
                <a:extLst>
                  <a:ext uri="{FF2B5EF4-FFF2-40B4-BE49-F238E27FC236}">
                    <a16:creationId xmlns:a16="http://schemas.microsoft.com/office/drawing/2014/main" id="{EF3466BF-9AE6-40D8-9E28-E2B1BB6BFF22}"/>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4" name="Freeform 63">
                <a:extLst>
                  <a:ext uri="{FF2B5EF4-FFF2-40B4-BE49-F238E27FC236}">
                    <a16:creationId xmlns:a16="http://schemas.microsoft.com/office/drawing/2014/main" id="{D095C43E-A1FE-434F-9A8E-55D32098CC62}"/>
                  </a:ext>
                </a:extLst>
              </p:cNvPr>
              <p:cNvSpPr/>
              <p:nvPr/>
            </p:nvSpPr>
            <p:spPr bwMode="auto">
              <a:xfrm>
                <a:off x="3038" y="452"/>
                <a:ext cx="1904" cy="2374"/>
              </a:xfrm>
              <a:custGeom>
                <a:avLst/>
                <a:gdLst>
                  <a:gd name="T0" fmla="*/ 776 w 1016"/>
                  <a:gd name="T1" fmla="*/ 339 h 1266"/>
                  <a:gd name="T2" fmla="*/ 726 w 1016"/>
                  <a:gd name="T3" fmla="*/ 293 h 1266"/>
                  <a:gd name="T4" fmla="*/ 511 w 1016"/>
                  <a:gd name="T5" fmla="*/ 146 h 1266"/>
                  <a:gd name="T6" fmla="*/ 462 w 1016"/>
                  <a:gd name="T7" fmla="*/ 128 h 1266"/>
                  <a:gd name="T8" fmla="*/ 472 w 1016"/>
                  <a:gd name="T9" fmla="*/ 79 h 1266"/>
                  <a:gd name="T10" fmla="*/ 440 w 1016"/>
                  <a:gd name="T11" fmla="*/ 0 h 1266"/>
                  <a:gd name="T12" fmla="*/ 272 w 1016"/>
                  <a:gd name="T13" fmla="*/ 135 h 1266"/>
                  <a:gd name="T14" fmla="*/ 43 w 1016"/>
                  <a:gd name="T15" fmla="*/ 449 h 1266"/>
                  <a:gd name="T16" fmla="*/ 159 w 1016"/>
                  <a:gd name="T17" fmla="*/ 644 h 1266"/>
                  <a:gd name="T18" fmla="*/ 24 w 1016"/>
                  <a:gd name="T19" fmla="*/ 566 h 1266"/>
                  <a:gd name="T20" fmla="*/ 113 w 1016"/>
                  <a:gd name="T21" fmla="*/ 837 h 1266"/>
                  <a:gd name="T22" fmla="*/ 32 w 1016"/>
                  <a:gd name="T23" fmla="*/ 809 h 1266"/>
                  <a:gd name="T24" fmla="*/ 105 w 1016"/>
                  <a:gd name="T25" fmla="*/ 1017 h 1266"/>
                  <a:gd name="T26" fmla="*/ 43 w 1016"/>
                  <a:gd name="T27" fmla="*/ 1077 h 1266"/>
                  <a:gd name="T28" fmla="*/ 56 w 1016"/>
                  <a:gd name="T29" fmla="*/ 1266 h 1266"/>
                  <a:gd name="T30" fmla="*/ 88 w 1016"/>
                  <a:gd name="T31" fmla="*/ 1058 h 1266"/>
                  <a:gd name="T32" fmla="*/ 206 w 1016"/>
                  <a:gd name="T33" fmla="*/ 1079 h 1266"/>
                  <a:gd name="T34" fmla="*/ 66 w 1016"/>
                  <a:gd name="T35" fmla="*/ 906 h 1266"/>
                  <a:gd name="T36" fmla="*/ 218 w 1016"/>
                  <a:gd name="T37" fmla="*/ 953 h 1266"/>
                  <a:gd name="T38" fmla="*/ 246 w 1016"/>
                  <a:gd name="T39" fmla="*/ 919 h 1266"/>
                  <a:gd name="T40" fmla="*/ 54 w 1016"/>
                  <a:gd name="T41" fmla="*/ 612 h 1266"/>
                  <a:gd name="T42" fmla="*/ 283 w 1016"/>
                  <a:gd name="T43" fmla="*/ 791 h 1266"/>
                  <a:gd name="T44" fmla="*/ 87 w 1016"/>
                  <a:gd name="T45" fmla="*/ 445 h 1266"/>
                  <a:gd name="T46" fmla="*/ 308 w 1016"/>
                  <a:gd name="T47" fmla="*/ 160 h 1266"/>
                  <a:gd name="T48" fmla="*/ 428 w 1016"/>
                  <a:gd name="T49" fmla="*/ 47 h 1266"/>
                  <a:gd name="T50" fmla="*/ 422 w 1016"/>
                  <a:gd name="T51" fmla="*/ 107 h 1266"/>
                  <a:gd name="T52" fmla="*/ 496 w 1016"/>
                  <a:gd name="T53" fmla="*/ 188 h 1266"/>
                  <a:gd name="T54" fmla="*/ 687 w 1016"/>
                  <a:gd name="T55" fmla="*/ 312 h 1266"/>
                  <a:gd name="T56" fmla="*/ 750 w 1016"/>
                  <a:gd name="T57" fmla="*/ 375 h 1266"/>
                  <a:gd name="T58" fmla="*/ 889 w 1016"/>
                  <a:gd name="T59" fmla="*/ 694 h 1266"/>
                  <a:gd name="T60" fmla="*/ 658 w 1016"/>
                  <a:gd name="T61" fmla="*/ 593 h 1266"/>
                  <a:gd name="T62" fmla="*/ 485 w 1016"/>
                  <a:gd name="T63" fmla="*/ 647 h 1266"/>
                  <a:gd name="T64" fmla="*/ 457 w 1016"/>
                  <a:gd name="T65" fmla="*/ 677 h 1266"/>
                  <a:gd name="T66" fmla="*/ 522 w 1016"/>
                  <a:gd name="T67" fmla="*/ 784 h 1266"/>
                  <a:gd name="T68" fmla="*/ 704 w 1016"/>
                  <a:gd name="T69" fmla="*/ 1266 h 1266"/>
                  <a:gd name="T70" fmla="*/ 708 w 1016"/>
                  <a:gd name="T71" fmla="*/ 962 h 1266"/>
                  <a:gd name="T72" fmla="*/ 547 w 1016"/>
                  <a:gd name="T73" fmla="*/ 746 h 1266"/>
                  <a:gd name="T74" fmla="*/ 609 w 1016"/>
                  <a:gd name="T75" fmla="*/ 657 h 1266"/>
                  <a:gd name="T76" fmla="*/ 707 w 1016"/>
                  <a:gd name="T77" fmla="*/ 668 h 1266"/>
                  <a:gd name="T78" fmla="*/ 961 w 1016"/>
                  <a:gd name="T79" fmla="*/ 492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6" h="1266">
                    <a:moveTo>
                      <a:pt x="961" y="492"/>
                    </a:moveTo>
                    <a:cubicBezTo>
                      <a:pt x="950" y="466"/>
                      <a:pt x="887" y="418"/>
                      <a:pt x="776" y="339"/>
                    </a:cubicBezTo>
                    <a:cubicBezTo>
                      <a:pt x="758" y="327"/>
                      <a:pt x="740" y="314"/>
                      <a:pt x="737" y="311"/>
                    </a:cubicBezTo>
                    <a:cubicBezTo>
                      <a:pt x="734" y="308"/>
                      <a:pt x="730" y="301"/>
                      <a:pt x="726" y="293"/>
                    </a:cubicBezTo>
                    <a:cubicBezTo>
                      <a:pt x="719" y="277"/>
                      <a:pt x="709" y="256"/>
                      <a:pt x="687" y="231"/>
                    </a:cubicBezTo>
                    <a:cubicBezTo>
                      <a:pt x="661" y="200"/>
                      <a:pt x="592" y="174"/>
                      <a:pt x="511" y="146"/>
                    </a:cubicBezTo>
                    <a:cubicBezTo>
                      <a:pt x="490" y="139"/>
                      <a:pt x="468" y="131"/>
                      <a:pt x="463" y="129"/>
                    </a:cubicBezTo>
                    <a:cubicBezTo>
                      <a:pt x="463" y="129"/>
                      <a:pt x="463" y="129"/>
                      <a:pt x="462" y="128"/>
                    </a:cubicBezTo>
                    <a:cubicBezTo>
                      <a:pt x="463" y="126"/>
                      <a:pt x="464" y="122"/>
                      <a:pt x="465" y="118"/>
                    </a:cubicBezTo>
                    <a:cubicBezTo>
                      <a:pt x="467" y="109"/>
                      <a:pt x="471" y="96"/>
                      <a:pt x="472" y="79"/>
                    </a:cubicBezTo>
                    <a:cubicBezTo>
                      <a:pt x="477" y="29"/>
                      <a:pt x="463" y="11"/>
                      <a:pt x="457" y="6"/>
                    </a:cubicBezTo>
                    <a:cubicBezTo>
                      <a:pt x="452" y="2"/>
                      <a:pt x="446" y="0"/>
                      <a:pt x="440" y="0"/>
                    </a:cubicBezTo>
                    <a:cubicBezTo>
                      <a:pt x="358" y="7"/>
                      <a:pt x="298" y="97"/>
                      <a:pt x="275" y="130"/>
                    </a:cubicBezTo>
                    <a:cubicBezTo>
                      <a:pt x="272" y="135"/>
                      <a:pt x="272" y="135"/>
                      <a:pt x="272" y="135"/>
                    </a:cubicBezTo>
                    <a:cubicBezTo>
                      <a:pt x="255" y="160"/>
                      <a:pt x="98" y="327"/>
                      <a:pt x="78" y="344"/>
                    </a:cubicBezTo>
                    <a:cubicBezTo>
                      <a:pt x="43" y="372"/>
                      <a:pt x="43" y="448"/>
                      <a:pt x="43" y="449"/>
                    </a:cubicBezTo>
                    <a:cubicBezTo>
                      <a:pt x="43" y="457"/>
                      <a:pt x="43" y="463"/>
                      <a:pt x="148" y="628"/>
                    </a:cubicBezTo>
                    <a:cubicBezTo>
                      <a:pt x="152" y="633"/>
                      <a:pt x="155" y="638"/>
                      <a:pt x="159" y="644"/>
                    </a:cubicBezTo>
                    <a:cubicBezTo>
                      <a:pt x="66" y="561"/>
                      <a:pt x="55" y="559"/>
                      <a:pt x="50" y="558"/>
                    </a:cubicBezTo>
                    <a:cubicBezTo>
                      <a:pt x="40" y="556"/>
                      <a:pt x="31" y="559"/>
                      <a:pt x="24" y="566"/>
                    </a:cubicBezTo>
                    <a:cubicBezTo>
                      <a:pt x="0" y="592"/>
                      <a:pt x="12" y="693"/>
                      <a:pt x="17" y="711"/>
                    </a:cubicBezTo>
                    <a:cubicBezTo>
                      <a:pt x="22" y="728"/>
                      <a:pt x="66" y="782"/>
                      <a:pt x="113" y="837"/>
                    </a:cubicBezTo>
                    <a:cubicBezTo>
                      <a:pt x="90" y="822"/>
                      <a:pt x="71" y="811"/>
                      <a:pt x="64" y="807"/>
                    </a:cubicBezTo>
                    <a:cubicBezTo>
                      <a:pt x="53" y="801"/>
                      <a:pt x="41" y="801"/>
                      <a:pt x="32" y="809"/>
                    </a:cubicBezTo>
                    <a:cubicBezTo>
                      <a:pt x="3" y="831"/>
                      <a:pt x="24" y="918"/>
                      <a:pt x="24" y="919"/>
                    </a:cubicBezTo>
                    <a:cubicBezTo>
                      <a:pt x="28" y="935"/>
                      <a:pt x="63" y="974"/>
                      <a:pt x="105" y="1017"/>
                    </a:cubicBezTo>
                    <a:cubicBezTo>
                      <a:pt x="74" y="1010"/>
                      <a:pt x="66" y="1015"/>
                      <a:pt x="61" y="1017"/>
                    </a:cubicBezTo>
                    <a:cubicBezTo>
                      <a:pt x="47" y="1025"/>
                      <a:pt x="44" y="1044"/>
                      <a:pt x="43" y="1077"/>
                    </a:cubicBezTo>
                    <a:cubicBezTo>
                      <a:pt x="43" y="1098"/>
                      <a:pt x="44" y="1125"/>
                      <a:pt x="47" y="1160"/>
                    </a:cubicBezTo>
                    <a:cubicBezTo>
                      <a:pt x="49" y="1204"/>
                      <a:pt x="54" y="1248"/>
                      <a:pt x="56" y="1266"/>
                    </a:cubicBezTo>
                    <a:cubicBezTo>
                      <a:pt x="100" y="1266"/>
                      <a:pt x="100" y="1266"/>
                      <a:pt x="100" y="1266"/>
                    </a:cubicBezTo>
                    <a:cubicBezTo>
                      <a:pt x="91" y="1185"/>
                      <a:pt x="85" y="1091"/>
                      <a:pt x="88" y="1058"/>
                    </a:cubicBezTo>
                    <a:cubicBezTo>
                      <a:pt x="107" y="1061"/>
                      <a:pt x="147" y="1075"/>
                      <a:pt x="179" y="1088"/>
                    </a:cubicBezTo>
                    <a:cubicBezTo>
                      <a:pt x="189" y="1092"/>
                      <a:pt x="200" y="1088"/>
                      <a:pt x="206" y="1079"/>
                    </a:cubicBezTo>
                    <a:cubicBezTo>
                      <a:pt x="212" y="1070"/>
                      <a:pt x="211" y="1059"/>
                      <a:pt x="203" y="1051"/>
                    </a:cubicBezTo>
                    <a:cubicBezTo>
                      <a:pt x="143" y="994"/>
                      <a:pt x="74" y="922"/>
                      <a:pt x="66" y="906"/>
                    </a:cubicBezTo>
                    <a:cubicBezTo>
                      <a:pt x="63" y="893"/>
                      <a:pt x="60" y="872"/>
                      <a:pt x="60" y="856"/>
                    </a:cubicBezTo>
                    <a:cubicBezTo>
                      <a:pt x="107" y="884"/>
                      <a:pt x="217" y="952"/>
                      <a:pt x="218" y="953"/>
                    </a:cubicBezTo>
                    <a:cubicBezTo>
                      <a:pt x="228" y="958"/>
                      <a:pt x="240" y="956"/>
                      <a:pt x="247" y="948"/>
                    </a:cubicBezTo>
                    <a:cubicBezTo>
                      <a:pt x="254" y="940"/>
                      <a:pt x="254" y="927"/>
                      <a:pt x="246" y="919"/>
                    </a:cubicBezTo>
                    <a:cubicBezTo>
                      <a:pt x="161" y="826"/>
                      <a:pt x="68" y="718"/>
                      <a:pt x="60" y="698"/>
                    </a:cubicBezTo>
                    <a:cubicBezTo>
                      <a:pt x="55" y="680"/>
                      <a:pt x="53" y="637"/>
                      <a:pt x="54" y="612"/>
                    </a:cubicBezTo>
                    <a:cubicBezTo>
                      <a:pt x="92" y="642"/>
                      <a:pt x="177" y="719"/>
                      <a:pt x="254" y="790"/>
                    </a:cubicBezTo>
                    <a:cubicBezTo>
                      <a:pt x="262" y="798"/>
                      <a:pt x="275" y="798"/>
                      <a:pt x="283" y="791"/>
                    </a:cubicBezTo>
                    <a:cubicBezTo>
                      <a:pt x="292" y="784"/>
                      <a:pt x="294" y="771"/>
                      <a:pt x="287" y="762"/>
                    </a:cubicBezTo>
                    <a:cubicBezTo>
                      <a:pt x="216" y="653"/>
                      <a:pt x="102" y="474"/>
                      <a:pt x="87" y="445"/>
                    </a:cubicBezTo>
                    <a:cubicBezTo>
                      <a:pt x="88" y="425"/>
                      <a:pt x="94" y="387"/>
                      <a:pt x="106" y="378"/>
                    </a:cubicBezTo>
                    <a:cubicBezTo>
                      <a:pt x="129" y="358"/>
                      <a:pt x="289" y="188"/>
                      <a:pt x="308" y="160"/>
                    </a:cubicBezTo>
                    <a:cubicBezTo>
                      <a:pt x="309" y="158"/>
                      <a:pt x="311" y="157"/>
                      <a:pt x="312" y="155"/>
                    </a:cubicBezTo>
                    <a:cubicBezTo>
                      <a:pt x="328" y="131"/>
                      <a:pt x="374" y="63"/>
                      <a:pt x="428" y="47"/>
                    </a:cubicBezTo>
                    <a:cubicBezTo>
                      <a:pt x="429" y="53"/>
                      <a:pt x="430" y="62"/>
                      <a:pt x="428" y="75"/>
                    </a:cubicBezTo>
                    <a:cubicBezTo>
                      <a:pt x="427" y="88"/>
                      <a:pt x="425" y="98"/>
                      <a:pt x="422" y="107"/>
                    </a:cubicBezTo>
                    <a:cubicBezTo>
                      <a:pt x="418" y="125"/>
                      <a:pt x="412" y="149"/>
                      <a:pt x="440" y="166"/>
                    </a:cubicBezTo>
                    <a:cubicBezTo>
                      <a:pt x="448" y="171"/>
                      <a:pt x="464" y="177"/>
                      <a:pt x="496" y="188"/>
                    </a:cubicBezTo>
                    <a:cubicBezTo>
                      <a:pt x="544" y="204"/>
                      <a:pt x="633" y="235"/>
                      <a:pt x="653" y="259"/>
                    </a:cubicBezTo>
                    <a:cubicBezTo>
                      <a:pt x="672" y="280"/>
                      <a:pt x="680" y="298"/>
                      <a:pt x="687" y="312"/>
                    </a:cubicBezTo>
                    <a:cubicBezTo>
                      <a:pt x="693" y="324"/>
                      <a:pt x="698" y="335"/>
                      <a:pt x="708" y="344"/>
                    </a:cubicBezTo>
                    <a:cubicBezTo>
                      <a:pt x="712" y="348"/>
                      <a:pt x="724" y="356"/>
                      <a:pt x="750" y="375"/>
                    </a:cubicBezTo>
                    <a:cubicBezTo>
                      <a:pt x="794" y="406"/>
                      <a:pt x="910" y="488"/>
                      <a:pt x="921" y="509"/>
                    </a:cubicBezTo>
                    <a:cubicBezTo>
                      <a:pt x="931" y="533"/>
                      <a:pt x="965" y="658"/>
                      <a:pt x="889" y="694"/>
                    </a:cubicBezTo>
                    <a:cubicBezTo>
                      <a:pt x="842" y="716"/>
                      <a:pt x="779" y="668"/>
                      <a:pt x="733" y="633"/>
                    </a:cubicBezTo>
                    <a:cubicBezTo>
                      <a:pt x="701" y="608"/>
                      <a:pt x="679" y="591"/>
                      <a:pt x="658" y="593"/>
                    </a:cubicBezTo>
                    <a:cubicBezTo>
                      <a:pt x="643" y="595"/>
                      <a:pt x="620" y="604"/>
                      <a:pt x="592" y="616"/>
                    </a:cubicBezTo>
                    <a:cubicBezTo>
                      <a:pt x="561" y="629"/>
                      <a:pt x="502" y="653"/>
                      <a:pt x="485" y="647"/>
                    </a:cubicBezTo>
                    <a:cubicBezTo>
                      <a:pt x="476" y="644"/>
                      <a:pt x="467" y="646"/>
                      <a:pt x="461" y="652"/>
                    </a:cubicBezTo>
                    <a:cubicBezTo>
                      <a:pt x="455" y="659"/>
                      <a:pt x="453" y="668"/>
                      <a:pt x="457" y="677"/>
                    </a:cubicBezTo>
                    <a:cubicBezTo>
                      <a:pt x="458" y="679"/>
                      <a:pt x="489" y="746"/>
                      <a:pt x="514" y="775"/>
                    </a:cubicBezTo>
                    <a:cubicBezTo>
                      <a:pt x="515" y="777"/>
                      <a:pt x="518" y="780"/>
                      <a:pt x="522" y="784"/>
                    </a:cubicBezTo>
                    <a:cubicBezTo>
                      <a:pt x="701" y="983"/>
                      <a:pt x="767" y="1153"/>
                      <a:pt x="706" y="1262"/>
                    </a:cubicBezTo>
                    <a:cubicBezTo>
                      <a:pt x="705" y="1263"/>
                      <a:pt x="704" y="1265"/>
                      <a:pt x="704" y="1266"/>
                    </a:cubicBezTo>
                    <a:cubicBezTo>
                      <a:pt x="753" y="1266"/>
                      <a:pt x="753" y="1266"/>
                      <a:pt x="753" y="1266"/>
                    </a:cubicBezTo>
                    <a:cubicBezTo>
                      <a:pt x="789" y="1184"/>
                      <a:pt x="774" y="1082"/>
                      <a:pt x="708" y="962"/>
                    </a:cubicBezTo>
                    <a:cubicBezTo>
                      <a:pt x="653" y="864"/>
                      <a:pt x="579" y="782"/>
                      <a:pt x="554" y="754"/>
                    </a:cubicBezTo>
                    <a:cubicBezTo>
                      <a:pt x="551" y="751"/>
                      <a:pt x="548" y="748"/>
                      <a:pt x="547" y="746"/>
                    </a:cubicBezTo>
                    <a:cubicBezTo>
                      <a:pt x="537" y="734"/>
                      <a:pt x="523" y="710"/>
                      <a:pt x="512" y="690"/>
                    </a:cubicBezTo>
                    <a:cubicBezTo>
                      <a:pt x="539" y="685"/>
                      <a:pt x="571" y="672"/>
                      <a:pt x="609" y="657"/>
                    </a:cubicBezTo>
                    <a:cubicBezTo>
                      <a:pt x="629" y="649"/>
                      <a:pt x="652" y="639"/>
                      <a:pt x="662" y="637"/>
                    </a:cubicBezTo>
                    <a:cubicBezTo>
                      <a:pt x="670" y="640"/>
                      <a:pt x="691" y="656"/>
                      <a:pt x="707" y="668"/>
                    </a:cubicBezTo>
                    <a:cubicBezTo>
                      <a:pt x="758" y="708"/>
                      <a:pt x="836" y="768"/>
                      <a:pt x="908" y="734"/>
                    </a:cubicBezTo>
                    <a:cubicBezTo>
                      <a:pt x="1016" y="683"/>
                      <a:pt x="977" y="530"/>
                      <a:pt x="961" y="492"/>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5" name="Freeform 64">
                <a:extLst>
                  <a:ext uri="{FF2B5EF4-FFF2-40B4-BE49-F238E27FC236}">
                    <a16:creationId xmlns:a16="http://schemas.microsoft.com/office/drawing/2014/main" id="{F762AB51-4AD8-4597-8B7D-A471610EA4DB}"/>
                  </a:ext>
                </a:extLst>
              </p:cNvPr>
              <p:cNvSpPr>
                <a:spLocks noEditPoints="1"/>
              </p:cNvSpPr>
              <p:nvPr/>
            </p:nvSpPr>
            <p:spPr bwMode="auto">
              <a:xfrm>
                <a:off x="2808" y="2908"/>
                <a:ext cx="2068" cy="964"/>
              </a:xfrm>
              <a:custGeom>
                <a:avLst/>
                <a:gdLst>
                  <a:gd name="T0" fmla="*/ 889 w 1104"/>
                  <a:gd name="T1" fmla="*/ 233 h 514"/>
                  <a:gd name="T2" fmla="*/ 1092 w 1104"/>
                  <a:gd name="T3" fmla="*/ 478 h 514"/>
                  <a:gd name="T4" fmla="*/ 1075 w 1104"/>
                  <a:gd name="T5" fmla="*/ 514 h 514"/>
                  <a:gd name="T6" fmla="*/ 29 w 1104"/>
                  <a:gd name="T7" fmla="*/ 514 h 514"/>
                  <a:gd name="T8" fmla="*/ 12 w 1104"/>
                  <a:gd name="T9" fmla="*/ 478 h 514"/>
                  <a:gd name="T10" fmla="*/ 215 w 1104"/>
                  <a:gd name="T11" fmla="*/ 233 h 514"/>
                  <a:gd name="T12" fmla="*/ 232 w 1104"/>
                  <a:gd name="T13" fmla="*/ 225 h 514"/>
                  <a:gd name="T14" fmla="*/ 872 w 1104"/>
                  <a:gd name="T15" fmla="*/ 225 h 514"/>
                  <a:gd name="T16" fmla="*/ 889 w 1104"/>
                  <a:gd name="T17" fmla="*/ 233 h 514"/>
                  <a:gd name="T18" fmla="*/ 961 w 1104"/>
                  <a:gd name="T19" fmla="*/ 0 h 514"/>
                  <a:gd name="T20" fmla="*/ 143 w 1104"/>
                  <a:gd name="T21" fmla="*/ 0 h 514"/>
                  <a:gd name="T22" fmla="*/ 133 w 1104"/>
                  <a:gd name="T23" fmla="*/ 10 h 514"/>
                  <a:gd name="T24" fmla="*/ 133 w 1104"/>
                  <a:gd name="T25" fmla="*/ 172 h 514"/>
                  <a:gd name="T26" fmla="*/ 143 w 1104"/>
                  <a:gd name="T27" fmla="*/ 182 h 514"/>
                  <a:gd name="T28" fmla="*/ 961 w 1104"/>
                  <a:gd name="T29" fmla="*/ 182 h 514"/>
                  <a:gd name="T30" fmla="*/ 971 w 1104"/>
                  <a:gd name="T31" fmla="*/ 172 h 514"/>
                  <a:gd name="T32" fmla="*/ 971 w 1104"/>
                  <a:gd name="T33" fmla="*/ 10 h 514"/>
                  <a:gd name="T34" fmla="*/ 961 w 1104"/>
                  <a:gd name="T35"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4" h="514">
                    <a:moveTo>
                      <a:pt x="889" y="233"/>
                    </a:moveTo>
                    <a:cubicBezTo>
                      <a:pt x="1092" y="478"/>
                      <a:pt x="1092" y="478"/>
                      <a:pt x="1092" y="478"/>
                    </a:cubicBezTo>
                    <a:cubicBezTo>
                      <a:pt x="1104" y="492"/>
                      <a:pt x="1094" y="514"/>
                      <a:pt x="1075" y="514"/>
                    </a:cubicBezTo>
                    <a:cubicBezTo>
                      <a:pt x="29" y="514"/>
                      <a:pt x="29" y="514"/>
                      <a:pt x="29" y="514"/>
                    </a:cubicBezTo>
                    <a:cubicBezTo>
                      <a:pt x="10" y="514"/>
                      <a:pt x="0" y="492"/>
                      <a:pt x="12" y="478"/>
                    </a:cubicBezTo>
                    <a:cubicBezTo>
                      <a:pt x="215" y="233"/>
                      <a:pt x="215" y="233"/>
                      <a:pt x="215" y="233"/>
                    </a:cubicBezTo>
                    <a:cubicBezTo>
                      <a:pt x="219" y="228"/>
                      <a:pt x="226" y="225"/>
                      <a:pt x="232" y="225"/>
                    </a:cubicBezTo>
                    <a:cubicBezTo>
                      <a:pt x="872" y="225"/>
                      <a:pt x="872" y="225"/>
                      <a:pt x="872" y="225"/>
                    </a:cubicBezTo>
                    <a:cubicBezTo>
                      <a:pt x="878" y="225"/>
                      <a:pt x="885" y="228"/>
                      <a:pt x="889" y="233"/>
                    </a:cubicBezTo>
                    <a:close/>
                    <a:moveTo>
                      <a:pt x="961" y="0"/>
                    </a:moveTo>
                    <a:cubicBezTo>
                      <a:pt x="143" y="0"/>
                      <a:pt x="143" y="0"/>
                      <a:pt x="143" y="0"/>
                    </a:cubicBezTo>
                    <a:cubicBezTo>
                      <a:pt x="138" y="0"/>
                      <a:pt x="133" y="4"/>
                      <a:pt x="133" y="10"/>
                    </a:cubicBezTo>
                    <a:cubicBezTo>
                      <a:pt x="133" y="172"/>
                      <a:pt x="133" y="172"/>
                      <a:pt x="133" y="172"/>
                    </a:cubicBezTo>
                    <a:cubicBezTo>
                      <a:pt x="133" y="177"/>
                      <a:pt x="138" y="182"/>
                      <a:pt x="143" y="182"/>
                    </a:cubicBezTo>
                    <a:cubicBezTo>
                      <a:pt x="961" y="182"/>
                      <a:pt x="961" y="182"/>
                      <a:pt x="961" y="182"/>
                    </a:cubicBezTo>
                    <a:cubicBezTo>
                      <a:pt x="966" y="182"/>
                      <a:pt x="971" y="177"/>
                      <a:pt x="971" y="172"/>
                    </a:cubicBezTo>
                    <a:cubicBezTo>
                      <a:pt x="971" y="10"/>
                      <a:pt x="971" y="10"/>
                      <a:pt x="971" y="10"/>
                    </a:cubicBezTo>
                    <a:cubicBezTo>
                      <a:pt x="971" y="4"/>
                      <a:pt x="966" y="0"/>
                      <a:pt x="961" y="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86" name="AutoShape 55">
              <a:extLst>
                <a:ext uri="{FF2B5EF4-FFF2-40B4-BE49-F238E27FC236}">
                  <a16:creationId xmlns:a16="http://schemas.microsoft.com/office/drawing/2014/main" id="{79DCFC60-50AC-49B5-B7FC-F2CEBD5377D2}"/>
                </a:ext>
              </a:extLst>
            </p:cNvPr>
            <p:cNvSpPr>
              <a:spLocks noChangeAspect="1" noChangeArrowheads="1" noTextEdit="1"/>
            </p:cNvSpPr>
            <p:nvPr/>
          </p:nvSpPr>
          <p:spPr bwMode="auto">
            <a:xfrm>
              <a:off x="5581824" y="3421484"/>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57" name="Oval 11"/>
            <p:cNvSpPr>
              <a:spLocks noChangeAspect="1"/>
            </p:cNvSpPr>
            <p:nvPr/>
          </p:nvSpPr>
          <p:spPr>
            <a:xfrm>
              <a:off x="6710356" y="4814436"/>
              <a:ext cx="1189182" cy="1188720"/>
            </a:xfrm>
            <a:prstGeom prst="ellipse">
              <a:avLst/>
            </a:prstGeom>
            <a:solidFill>
              <a:srgbClr val="FFFFFF"/>
            </a:solidFill>
            <a:ln w="38100">
              <a:gradFill flip="none" rotWithShape="1">
                <a:gsLst>
                  <a:gs pos="0">
                    <a:srgbClr val="878787"/>
                  </a:gs>
                  <a:gs pos="100000">
                    <a:srgbClr val="E3E3E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grpSp>
          <p:nvGrpSpPr>
            <p:cNvPr id="85" name="Group 69"/>
            <p:cNvGrpSpPr/>
            <p:nvPr/>
          </p:nvGrpSpPr>
          <p:grpSpPr>
            <a:xfrm>
              <a:off x="6931013" y="4992280"/>
              <a:ext cx="779112" cy="779834"/>
              <a:chOff x="9110627" y="3991430"/>
              <a:chExt cx="1644396" cy="1645920"/>
            </a:xfrm>
          </p:grpSpPr>
          <p:sp>
            <p:nvSpPr>
              <p:cNvPr id="87" name="AutoShape 137"/>
              <p:cNvSpPr>
                <a:spLocks noChangeAspect="1" noChangeArrowheads="1" noTextEdit="1"/>
              </p:cNvSpPr>
              <p:nvPr/>
            </p:nvSpPr>
            <p:spPr bwMode="auto">
              <a:xfrm>
                <a:off x="9110627" y="399143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88" name="Group 71"/>
              <p:cNvGrpSpPr/>
              <p:nvPr/>
            </p:nvGrpSpPr>
            <p:grpSpPr>
              <a:xfrm>
                <a:off x="9378851" y="4143449"/>
                <a:ext cx="1106424" cy="1305306"/>
                <a:chOff x="9378851" y="4143449"/>
                <a:chExt cx="1106424" cy="1305306"/>
              </a:xfrm>
            </p:grpSpPr>
            <p:sp>
              <p:nvSpPr>
                <p:cNvPr id="89" name="Freeform 139"/>
                <p:cNvSpPr/>
                <p:nvPr/>
              </p:nvSpPr>
              <p:spPr bwMode="auto">
                <a:xfrm>
                  <a:off x="9807095" y="4143449"/>
                  <a:ext cx="249936" cy="250317"/>
                </a:xfrm>
                <a:custGeom>
                  <a:avLst/>
                  <a:gdLst>
                    <a:gd name="T0" fmla="*/ 326 w 656"/>
                    <a:gd name="T1" fmla="*/ 0 h 657"/>
                    <a:gd name="T2" fmla="*/ 429 w 656"/>
                    <a:gd name="T3" fmla="*/ 220 h 657"/>
                    <a:gd name="T4" fmla="*/ 656 w 656"/>
                    <a:gd name="T5" fmla="*/ 255 h 657"/>
                    <a:gd name="T6" fmla="*/ 493 w 656"/>
                    <a:gd name="T7" fmla="*/ 417 h 657"/>
                    <a:gd name="T8" fmla="*/ 534 w 656"/>
                    <a:gd name="T9" fmla="*/ 657 h 657"/>
                    <a:gd name="T10" fmla="*/ 326 w 656"/>
                    <a:gd name="T11" fmla="*/ 540 h 657"/>
                    <a:gd name="T12" fmla="*/ 126 w 656"/>
                    <a:gd name="T13" fmla="*/ 657 h 657"/>
                    <a:gd name="T14" fmla="*/ 163 w 656"/>
                    <a:gd name="T15" fmla="*/ 417 h 657"/>
                    <a:gd name="T16" fmla="*/ 0 w 656"/>
                    <a:gd name="T17" fmla="*/ 255 h 657"/>
                    <a:gd name="T18" fmla="*/ 227 w 656"/>
                    <a:gd name="T19" fmla="*/ 220 h 657"/>
                    <a:gd name="T20" fmla="*/ 326 w 656"/>
                    <a:gd name="T21" fmla="*/ 0 h 657"/>
                    <a:gd name="T22" fmla="*/ 326 w 656"/>
                    <a:gd name="T23" fmla="*/ 0 h 657"/>
                    <a:gd name="T24" fmla="*/ 326 w 656"/>
                    <a:gd name="T25" fmla="*/ 0 h 657"/>
                    <a:gd name="T26" fmla="*/ 326 w 656"/>
                    <a:gd name="T27" fmla="*/ 0 h 657"/>
                    <a:gd name="T28" fmla="*/ 326 w 656"/>
                    <a:gd name="T2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6" h="657">
                      <a:moveTo>
                        <a:pt x="326" y="0"/>
                      </a:moveTo>
                      <a:lnTo>
                        <a:pt x="429" y="220"/>
                      </a:lnTo>
                      <a:lnTo>
                        <a:pt x="656" y="255"/>
                      </a:lnTo>
                      <a:lnTo>
                        <a:pt x="493" y="417"/>
                      </a:lnTo>
                      <a:lnTo>
                        <a:pt x="534" y="657"/>
                      </a:lnTo>
                      <a:lnTo>
                        <a:pt x="326" y="540"/>
                      </a:lnTo>
                      <a:lnTo>
                        <a:pt x="126" y="657"/>
                      </a:lnTo>
                      <a:lnTo>
                        <a:pt x="163" y="417"/>
                      </a:lnTo>
                      <a:lnTo>
                        <a:pt x="0" y="255"/>
                      </a:lnTo>
                      <a:lnTo>
                        <a:pt x="227" y="220"/>
                      </a:lnTo>
                      <a:lnTo>
                        <a:pt x="326" y="0"/>
                      </a:lnTo>
                      <a:lnTo>
                        <a:pt x="326" y="0"/>
                      </a:lnTo>
                      <a:lnTo>
                        <a:pt x="326" y="0"/>
                      </a:lnTo>
                      <a:lnTo>
                        <a:pt x="326" y="0"/>
                      </a:lnTo>
                      <a:lnTo>
                        <a:pt x="326"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0" name="Freeform 140"/>
                <p:cNvSpPr/>
                <p:nvPr/>
              </p:nvSpPr>
              <p:spPr bwMode="auto">
                <a:xfrm>
                  <a:off x="9521726" y="4268798"/>
                  <a:ext cx="196215" cy="187833"/>
                </a:xfrm>
                <a:custGeom>
                  <a:avLst/>
                  <a:gdLst>
                    <a:gd name="T0" fmla="*/ 255 w 515"/>
                    <a:gd name="T1" fmla="*/ 0 h 493"/>
                    <a:gd name="T2" fmla="*/ 337 w 515"/>
                    <a:gd name="T3" fmla="*/ 166 h 493"/>
                    <a:gd name="T4" fmla="*/ 515 w 515"/>
                    <a:gd name="T5" fmla="*/ 185 h 493"/>
                    <a:gd name="T6" fmla="*/ 386 w 515"/>
                    <a:gd name="T7" fmla="*/ 313 h 493"/>
                    <a:gd name="T8" fmla="*/ 412 w 515"/>
                    <a:gd name="T9" fmla="*/ 493 h 493"/>
                    <a:gd name="T10" fmla="*/ 255 w 515"/>
                    <a:gd name="T11" fmla="*/ 403 h 493"/>
                    <a:gd name="T12" fmla="*/ 101 w 515"/>
                    <a:gd name="T13" fmla="*/ 493 h 493"/>
                    <a:gd name="T14" fmla="*/ 129 w 515"/>
                    <a:gd name="T15" fmla="*/ 313 h 493"/>
                    <a:gd name="T16" fmla="*/ 0 w 515"/>
                    <a:gd name="T17" fmla="*/ 185 h 493"/>
                    <a:gd name="T18" fmla="*/ 176 w 515"/>
                    <a:gd name="T19" fmla="*/ 166 h 493"/>
                    <a:gd name="T20" fmla="*/ 255 w 515"/>
                    <a:gd name="T21" fmla="*/ 0 h 493"/>
                    <a:gd name="T22" fmla="*/ 255 w 515"/>
                    <a:gd name="T23" fmla="*/ 0 h 493"/>
                    <a:gd name="T24" fmla="*/ 255 w 515"/>
                    <a:gd name="T25" fmla="*/ 0 h 493"/>
                    <a:gd name="T26" fmla="*/ 255 w 515"/>
                    <a:gd name="T27" fmla="*/ 0 h 493"/>
                    <a:gd name="T28" fmla="*/ 255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2">
                      <a:moveTo>
                        <a:pt x="255" y="0"/>
                      </a:moveTo>
                      <a:lnTo>
                        <a:pt x="337" y="166"/>
                      </a:lnTo>
                      <a:lnTo>
                        <a:pt x="515" y="185"/>
                      </a:lnTo>
                      <a:lnTo>
                        <a:pt x="386" y="313"/>
                      </a:lnTo>
                      <a:lnTo>
                        <a:pt x="412" y="493"/>
                      </a:lnTo>
                      <a:lnTo>
                        <a:pt x="255" y="403"/>
                      </a:lnTo>
                      <a:lnTo>
                        <a:pt x="101" y="493"/>
                      </a:lnTo>
                      <a:lnTo>
                        <a:pt x="129" y="313"/>
                      </a:lnTo>
                      <a:lnTo>
                        <a:pt x="0" y="185"/>
                      </a:lnTo>
                      <a:lnTo>
                        <a:pt x="176" y="166"/>
                      </a:lnTo>
                      <a:lnTo>
                        <a:pt x="255" y="0"/>
                      </a:lnTo>
                      <a:lnTo>
                        <a:pt x="255" y="0"/>
                      </a:lnTo>
                      <a:lnTo>
                        <a:pt x="255" y="0"/>
                      </a:lnTo>
                      <a:lnTo>
                        <a:pt x="255" y="0"/>
                      </a:lnTo>
                      <a:lnTo>
                        <a:pt x="255"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1" name="Freeform 141"/>
                <p:cNvSpPr/>
                <p:nvPr/>
              </p:nvSpPr>
              <p:spPr bwMode="auto">
                <a:xfrm>
                  <a:off x="9378851" y="4465013"/>
                  <a:ext cx="133731" cy="124968"/>
                </a:xfrm>
                <a:custGeom>
                  <a:avLst/>
                  <a:gdLst>
                    <a:gd name="T0" fmla="*/ 176 w 351"/>
                    <a:gd name="T1" fmla="*/ 0 h 328"/>
                    <a:gd name="T2" fmla="*/ 231 w 351"/>
                    <a:gd name="T3" fmla="*/ 111 h 328"/>
                    <a:gd name="T4" fmla="*/ 351 w 351"/>
                    <a:gd name="T5" fmla="*/ 130 h 328"/>
                    <a:gd name="T6" fmla="*/ 266 w 351"/>
                    <a:gd name="T7" fmla="*/ 212 h 328"/>
                    <a:gd name="T8" fmla="*/ 285 w 351"/>
                    <a:gd name="T9" fmla="*/ 328 h 328"/>
                    <a:gd name="T10" fmla="*/ 176 w 351"/>
                    <a:gd name="T11" fmla="*/ 272 h 328"/>
                    <a:gd name="T12" fmla="*/ 70 w 351"/>
                    <a:gd name="T13" fmla="*/ 328 h 328"/>
                    <a:gd name="T14" fmla="*/ 87 w 351"/>
                    <a:gd name="T15" fmla="*/ 212 h 328"/>
                    <a:gd name="T16" fmla="*/ 0 w 351"/>
                    <a:gd name="T17" fmla="*/ 130 h 328"/>
                    <a:gd name="T18" fmla="*/ 120 w 351"/>
                    <a:gd name="T19" fmla="*/ 111 h 328"/>
                    <a:gd name="T20" fmla="*/ 176 w 351"/>
                    <a:gd name="T21" fmla="*/ 0 h 328"/>
                    <a:gd name="T22" fmla="*/ 176 w 351"/>
                    <a:gd name="T23" fmla="*/ 0 h 328"/>
                    <a:gd name="T24" fmla="*/ 176 w 351"/>
                    <a:gd name="T25" fmla="*/ 0 h 328"/>
                    <a:gd name="T26" fmla="*/ 176 w 351"/>
                    <a:gd name="T27" fmla="*/ 0 h 328"/>
                    <a:gd name="T28" fmla="*/ 176 w 351"/>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328">
                      <a:moveTo>
                        <a:pt x="176" y="0"/>
                      </a:moveTo>
                      <a:lnTo>
                        <a:pt x="231" y="111"/>
                      </a:lnTo>
                      <a:lnTo>
                        <a:pt x="351" y="130"/>
                      </a:lnTo>
                      <a:lnTo>
                        <a:pt x="266" y="212"/>
                      </a:lnTo>
                      <a:lnTo>
                        <a:pt x="285" y="328"/>
                      </a:lnTo>
                      <a:lnTo>
                        <a:pt x="176" y="272"/>
                      </a:lnTo>
                      <a:lnTo>
                        <a:pt x="70" y="328"/>
                      </a:lnTo>
                      <a:lnTo>
                        <a:pt x="87" y="212"/>
                      </a:lnTo>
                      <a:lnTo>
                        <a:pt x="0" y="130"/>
                      </a:lnTo>
                      <a:lnTo>
                        <a:pt x="120" y="111"/>
                      </a:lnTo>
                      <a:lnTo>
                        <a:pt x="176" y="0"/>
                      </a:lnTo>
                      <a:lnTo>
                        <a:pt x="176" y="0"/>
                      </a:lnTo>
                      <a:lnTo>
                        <a:pt x="176" y="0"/>
                      </a:lnTo>
                      <a:lnTo>
                        <a:pt x="176" y="0"/>
                      </a:lnTo>
                      <a:lnTo>
                        <a:pt x="176"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2" name="Freeform 142"/>
                <p:cNvSpPr/>
                <p:nvPr/>
              </p:nvSpPr>
              <p:spPr bwMode="auto">
                <a:xfrm>
                  <a:off x="10351925" y="4465013"/>
                  <a:ext cx="133350" cy="124968"/>
                </a:xfrm>
                <a:custGeom>
                  <a:avLst/>
                  <a:gdLst>
                    <a:gd name="T0" fmla="*/ 174 w 350"/>
                    <a:gd name="T1" fmla="*/ 0 h 328"/>
                    <a:gd name="T2" fmla="*/ 234 w 350"/>
                    <a:gd name="T3" fmla="*/ 111 h 328"/>
                    <a:gd name="T4" fmla="*/ 350 w 350"/>
                    <a:gd name="T5" fmla="*/ 130 h 328"/>
                    <a:gd name="T6" fmla="*/ 264 w 350"/>
                    <a:gd name="T7" fmla="*/ 212 h 328"/>
                    <a:gd name="T8" fmla="*/ 288 w 350"/>
                    <a:gd name="T9" fmla="*/ 328 h 328"/>
                    <a:gd name="T10" fmla="*/ 174 w 350"/>
                    <a:gd name="T11" fmla="*/ 272 h 328"/>
                    <a:gd name="T12" fmla="*/ 69 w 350"/>
                    <a:gd name="T13" fmla="*/ 328 h 328"/>
                    <a:gd name="T14" fmla="*/ 90 w 350"/>
                    <a:gd name="T15" fmla="*/ 212 h 328"/>
                    <a:gd name="T16" fmla="*/ 0 w 350"/>
                    <a:gd name="T17" fmla="*/ 130 h 328"/>
                    <a:gd name="T18" fmla="*/ 123 w 350"/>
                    <a:gd name="T19" fmla="*/ 111 h 328"/>
                    <a:gd name="T20" fmla="*/ 174 w 350"/>
                    <a:gd name="T21" fmla="*/ 0 h 328"/>
                    <a:gd name="T22" fmla="*/ 174 w 350"/>
                    <a:gd name="T23" fmla="*/ 0 h 328"/>
                    <a:gd name="T24" fmla="*/ 174 w 350"/>
                    <a:gd name="T25" fmla="*/ 0 h 328"/>
                    <a:gd name="T26" fmla="*/ 174 w 350"/>
                    <a:gd name="T27" fmla="*/ 0 h 328"/>
                    <a:gd name="T28" fmla="*/ 174 w 350"/>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328">
                      <a:moveTo>
                        <a:pt x="174" y="0"/>
                      </a:moveTo>
                      <a:lnTo>
                        <a:pt x="234" y="111"/>
                      </a:lnTo>
                      <a:lnTo>
                        <a:pt x="350" y="130"/>
                      </a:lnTo>
                      <a:lnTo>
                        <a:pt x="264" y="212"/>
                      </a:lnTo>
                      <a:lnTo>
                        <a:pt x="288" y="328"/>
                      </a:lnTo>
                      <a:lnTo>
                        <a:pt x="174" y="272"/>
                      </a:lnTo>
                      <a:lnTo>
                        <a:pt x="69" y="328"/>
                      </a:lnTo>
                      <a:lnTo>
                        <a:pt x="90" y="212"/>
                      </a:lnTo>
                      <a:lnTo>
                        <a:pt x="0" y="130"/>
                      </a:lnTo>
                      <a:lnTo>
                        <a:pt x="123" y="111"/>
                      </a:lnTo>
                      <a:lnTo>
                        <a:pt x="174" y="0"/>
                      </a:lnTo>
                      <a:lnTo>
                        <a:pt x="174" y="0"/>
                      </a:lnTo>
                      <a:lnTo>
                        <a:pt x="174" y="0"/>
                      </a:lnTo>
                      <a:lnTo>
                        <a:pt x="174" y="0"/>
                      </a:lnTo>
                      <a:lnTo>
                        <a:pt x="174"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3" name="Freeform 143"/>
                <p:cNvSpPr/>
                <p:nvPr/>
              </p:nvSpPr>
              <p:spPr bwMode="auto">
                <a:xfrm>
                  <a:off x="10146185" y="4268798"/>
                  <a:ext cx="196215" cy="187833"/>
                </a:xfrm>
                <a:custGeom>
                  <a:avLst/>
                  <a:gdLst>
                    <a:gd name="T0" fmla="*/ 257 w 515"/>
                    <a:gd name="T1" fmla="*/ 0 h 493"/>
                    <a:gd name="T2" fmla="*/ 337 w 515"/>
                    <a:gd name="T3" fmla="*/ 166 h 493"/>
                    <a:gd name="T4" fmla="*/ 515 w 515"/>
                    <a:gd name="T5" fmla="*/ 185 h 493"/>
                    <a:gd name="T6" fmla="*/ 388 w 515"/>
                    <a:gd name="T7" fmla="*/ 313 h 493"/>
                    <a:gd name="T8" fmla="*/ 418 w 515"/>
                    <a:gd name="T9" fmla="*/ 493 h 493"/>
                    <a:gd name="T10" fmla="*/ 257 w 515"/>
                    <a:gd name="T11" fmla="*/ 403 h 493"/>
                    <a:gd name="T12" fmla="*/ 98 w 515"/>
                    <a:gd name="T13" fmla="*/ 493 h 493"/>
                    <a:gd name="T14" fmla="*/ 124 w 515"/>
                    <a:gd name="T15" fmla="*/ 313 h 493"/>
                    <a:gd name="T16" fmla="*/ 0 w 515"/>
                    <a:gd name="T17" fmla="*/ 185 h 493"/>
                    <a:gd name="T18" fmla="*/ 178 w 515"/>
                    <a:gd name="T19" fmla="*/ 166 h 493"/>
                    <a:gd name="T20" fmla="*/ 257 w 515"/>
                    <a:gd name="T21" fmla="*/ 0 h 493"/>
                    <a:gd name="T22" fmla="*/ 257 w 515"/>
                    <a:gd name="T23" fmla="*/ 0 h 493"/>
                    <a:gd name="T24" fmla="*/ 257 w 515"/>
                    <a:gd name="T25" fmla="*/ 0 h 493"/>
                    <a:gd name="T26" fmla="*/ 257 w 515"/>
                    <a:gd name="T27" fmla="*/ 0 h 493"/>
                    <a:gd name="T28" fmla="*/ 257 w 515"/>
                    <a:gd name="T2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492">
                      <a:moveTo>
                        <a:pt x="257" y="0"/>
                      </a:moveTo>
                      <a:lnTo>
                        <a:pt x="337" y="166"/>
                      </a:lnTo>
                      <a:lnTo>
                        <a:pt x="515" y="185"/>
                      </a:lnTo>
                      <a:lnTo>
                        <a:pt x="388" y="313"/>
                      </a:lnTo>
                      <a:lnTo>
                        <a:pt x="418" y="493"/>
                      </a:lnTo>
                      <a:lnTo>
                        <a:pt x="257" y="403"/>
                      </a:lnTo>
                      <a:lnTo>
                        <a:pt x="98" y="493"/>
                      </a:lnTo>
                      <a:lnTo>
                        <a:pt x="124" y="313"/>
                      </a:lnTo>
                      <a:lnTo>
                        <a:pt x="0" y="185"/>
                      </a:lnTo>
                      <a:lnTo>
                        <a:pt x="178" y="166"/>
                      </a:lnTo>
                      <a:lnTo>
                        <a:pt x="257" y="0"/>
                      </a:lnTo>
                      <a:lnTo>
                        <a:pt x="257" y="0"/>
                      </a:lnTo>
                      <a:lnTo>
                        <a:pt x="257" y="0"/>
                      </a:lnTo>
                      <a:lnTo>
                        <a:pt x="257" y="0"/>
                      </a:lnTo>
                      <a:lnTo>
                        <a:pt x="257"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4" name="Freeform 144"/>
                <p:cNvSpPr/>
                <p:nvPr/>
              </p:nvSpPr>
              <p:spPr bwMode="auto">
                <a:xfrm>
                  <a:off x="9655838" y="4465013"/>
                  <a:ext cx="553212" cy="422910"/>
                </a:xfrm>
                <a:custGeom>
                  <a:avLst/>
                  <a:gdLst>
                    <a:gd name="T0" fmla="*/ 773 w 775"/>
                    <a:gd name="T1" fmla="*/ 396 h 592"/>
                    <a:gd name="T2" fmla="*/ 387 w 775"/>
                    <a:gd name="T3" fmla="*/ 0 h 592"/>
                    <a:gd name="T4" fmla="*/ 1 w 775"/>
                    <a:gd name="T5" fmla="*/ 396 h 592"/>
                    <a:gd name="T6" fmla="*/ 16 w 775"/>
                    <a:gd name="T7" fmla="*/ 534 h 592"/>
                    <a:gd name="T8" fmla="*/ 16 w 775"/>
                    <a:gd name="T9" fmla="*/ 535 h 592"/>
                    <a:gd name="T10" fmla="*/ 54 w 775"/>
                    <a:gd name="T11" fmla="*/ 584 h 592"/>
                    <a:gd name="T12" fmla="*/ 80 w 775"/>
                    <a:gd name="T13" fmla="*/ 586 h 592"/>
                    <a:gd name="T14" fmla="*/ 175 w 775"/>
                    <a:gd name="T15" fmla="*/ 318 h 592"/>
                    <a:gd name="T16" fmla="*/ 684 w 775"/>
                    <a:gd name="T17" fmla="*/ 300 h 592"/>
                    <a:gd name="T18" fmla="*/ 688 w 775"/>
                    <a:gd name="T19" fmla="*/ 592 h 592"/>
                    <a:gd name="T20" fmla="*/ 716 w 775"/>
                    <a:gd name="T21" fmla="*/ 592 h 592"/>
                    <a:gd name="T22" fmla="*/ 760 w 775"/>
                    <a:gd name="T23" fmla="*/ 530 h 592"/>
                    <a:gd name="T24" fmla="*/ 760 w 775"/>
                    <a:gd name="T25" fmla="*/ 530 h 592"/>
                    <a:gd name="T26" fmla="*/ 773 w 775"/>
                    <a:gd name="T27" fmla="*/ 39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5" h="592">
                      <a:moveTo>
                        <a:pt x="773" y="396"/>
                      </a:moveTo>
                      <a:cubicBezTo>
                        <a:pt x="773" y="177"/>
                        <a:pt x="606" y="0"/>
                        <a:pt x="387" y="0"/>
                      </a:cubicBezTo>
                      <a:cubicBezTo>
                        <a:pt x="168" y="0"/>
                        <a:pt x="1" y="177"/>
                        <a:pt x="1" y="396"/>
                      </a:cubicBezTo>
                      <a:cubicBezTo>
                        <a:pt x="1" y="445"/>
                        <a:pt x="0" y="491"/>
                        <a:pt x="16" y="534"/>
                      </a:cubicBezTo>
                      <a:cubicBezTo>
                        <a:pt x="16" y="535"/>
                        <a:pt x="16" y="535"/>
                        <a:pt x="16" y="535"/>
                      </a:cubicBezTo>
                      <a:cubicBezTo>
                        <a:pt x="54" y="570"/>
                        <a:pt x="54" y="584"/>
                        <a:pt x="54" y="584"/>
                      </a:cubicBezTo>
                      <a:cubicBezTo>
                        <a:pt x="80" y="586"/>
                        <a:pt x="80" y="586"/>
                        <a:pt x="80" y="586"/>
                      </a:cubicBezTo>
                      <a:cubicBezTo>
                        <a:pt x="80" y="586"/>
                        <a:pt x="59" y="354"/>
                        <a:pt x="175" y="318"/>
                      </a:cubicBezTo>
                      <a:cubicBezTo>
                        <a:pt x="175" y="318"/>
                        <a:pt x="640" y="522"/>
                        <a:pt x="684" y="300"/>
                      </a:cubicBezTo>
                      <a:cubicBezTo>
                        <a:pt x="688" y="577"/>
                        <a:pt x="688" y="592"/>
                        <a:pt x="688" y="592"/>
                      </a:cubicBezTo>
                      <a:cubicBezTo>
                        <a:pt x="716" y="592"/>
                        <a:pt x="716" y="592"/>
                        <a:pt x="716" y="592"/>
                      </a:cubicBezTo>
                      <a:cubicBezTo>
                        <a:pt x="752" y="550"/>
                        <a:pt x="759" y="530"/>
                        <a:pt x="760" y="530"/>
                      </a:cubicBezTo>
                      <a:cubicBezTo>
                        <a:pt x="760" y="530"/>
                        <a:pt x="760" y="530"/>
                        <a:pt x="760" y="530"/>
                      </a:cubicBezTo>
                      <a:cubicBezTo>
                        <a:pt x="775" y="489"/>
                        <a:pt x="773" y="443"/>
                        <a:pt x="773" y="396"/>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5" name="Freeform 145"/>
                <p:cNvSpPr/>
                <p:nvPr/>
              </p:nvSpPr>
              <p:spPr bwMode="auto">
                <a:xfrm>
                  <a:off x="9403997" y="5207201"/>
                  <a:ext cx="1056132" cy="241554"/>
                </a:xfrm>
                <a:custGeom>
                  <a:avLst/>
                  <a:gdLst>
                    <a:gd name="T0" fmla="*/ 1459 w 1480"/>
                    <a:gd name="T1" fmla="*/ 338 h 338"/>
                    <a:gd name="T2" fmla="*/ 1476 w 1480"/>
                    <a:gd name="T3" fmla="*/ 314 h 338"/>
                    <a:gd name="T4" fmla="*/ 1297 w 1480"/>
                    <a:gd name="T5" fmla="*/ 54 h 338"/>
                    <a:gd name="T6" fmla="*/ 979 w 1480"/>
                    <a:gd name="T7" fmla="*/ 0 h 338"/>
                    <a:gd name="T8" fmla="*/ 979 w 1480"/>
                    <a:gd name="T9" fmla="*/ 0 h 338"/>
                    <a:gd name="T10" fmla="*/ 736 w 1480"/>
                    <a:gd name="T11" fmla="*/ 114 h 338"/>
                    <a:gd name="T12" fmla="*/ 744 w 1480"/>
                    <a:gd name="T13" fmla="*/ 114 h 338"/>
                    <a:gd name="T14" fmla="*/ 501 w 1480"/>
                    <a:gd name="T15" fmla="*/ 0 h 338"/>
                    <a:gd name="T16" fmla="*/ 501 w 1480"/>
                    <a:gd name="T17" fmla="*/ 0 h 338"/>
                    <a:gd name="T18" fmla="*/ 183 w 1480"/>
                    <a:gd name="T19" fmla="*/ 54 h 338"/>
                    <a:gd name="T20" fmla="*/ 4 w 1480"/>
                    <a:gd name="T21" fmla="*/ 314 h 338"/>
                    <a:gd name="T22" fmla="*/ 21 w 1480"/>
                    <a:gd name="T23" fmla="*/ 338 h 338"/>
                    <a:gd name="T24" fmla="*/ 1459 w 1480"/>
                    <a:gd name="T25"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0" h="338">
                      <a:moveTo>
                        <a:pt x="1459" y="338"/>
                      </a:moveTo>
                      <a:cubicBezTo>
                        <a:pt x="1471" y="338"/>
                        <a:pt x="1480" y="325"/>
                        <a:pt x="1476" y="314"/>
                      </a:cubicBezTo>
                      <a:cubicBezTo>
                        <a:pt x="1453" y="253"/>
                        <a:pt x="1387" y="95"/>
                        <a:pt x="1297" y="54"/>
                      </a:cubicBezTo>
                      <a:cubicBezTo>
                        <a:pt x="1186" y="2"/>
                        <a:pt x="979" y="0"/>
                        <a:pt x="979" y="0"/>
                      </a:cubicBezTo>
                      <a:cubicBezTo>
                        <a:pt x="979" y="0"/>
                        <a:pt x="979" y="0"/>
                        <a:pt x="979" y="0"/>
                      </a:cubicBezTo>
                      <a:cubicBezTo>
                        <a:pt x="979" y="0"/>
                        <a:pt x="898" y="114"/>
                        <a:pt x="736" y="114"/>
                      </a:cubicBezTo>
                      <a:cubicBezTo>
                        <a:pt x="744" y="114"/>
                        <a:pt x="744" y="114"/>
                        <a:pt x="744" y="114"/>
                      </a:cubicBezTo>
                      <a:cubicBezTo>
                        <a:pt x="582" y="114"/>
                        <a:pt x="501" y="0"/>
                        <a:pt x="501" y="0"/>
                      </a:cubicBezTo>
                      <a:cubicBezTo>
                        <a:pt x="501" y="0"/>
                        <a:pt x="501" y="0"/>
                        <a:pt x="501" y="0"/>
                      </a:cubicBezTo>
                      <a:cubicBezTo>
                        <a:pt x="501" y="0"/>
                        <a:pt x="294" y="2"/>
                        <a:pt x="183" y="54"/>
                      </a:cubicBezTo>
                      <a:cubicBezTo>
                        <a:pt x="93" y="95"/>
                        <a:pt x="27" y="253"/>
                        <a:pt x="4" y="314"/>
                      </a:cubicBezTo>
                      <a:cubicBezTo>
                        <a:pt x="0" y="325"/>
                        <a:pt x="9" y="338"/>
                        <a:pt x="21" y="338"/>
                      </a:cubicBezTo>
                      <a:lnTo>
                        <a:pt x="1459" y="338"/>
                      </a:ln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96" name="Freeform 146"/>
                <p:cNvSpPr/>
                <p:nvPr/>
              </p:nvSpPr>
              <p:spPr bwMode="auto">
                <a:xfrm>
                  <a:off x="9650123" y="4885256"/>
                  <a:ext cx="563880" cy="333375"/>
                </a:xfrm>
                <a:custGeom>
                  <a:avLst/>
                  <a:gdLst>
                    <a:gd name="T0" fmla="*/ 0 w 790"/>
                    <a:gd name="T1" fmla="*/ 0 h 467"/>
                    <a:gd name="T2" fmla="*/ 1 w 790"/>
                    <a:gd name="T3" fmla="*/ 7 h 467"/>
                    <a:gd name="T4" fmla="*/ 58 w 790"/>
                    <a:gd name="T5" fmla="*/ 97 h 467"/>
                    <a:gd name="T6" fmla="*/ 183 w 790"/>
                    <a:gd name="T7" fmla="*/ 352 h 467"/>
                    <a:gd name="T8" fmla="*/ 190 w 790"/>
                    <a:gd name="T9" fmla="*/ 358 h 467"/>
                    <a:gd name="T10" fmla="*/ 190 w 790"/>
                    <a:gd name="T11" fmla="*/ 424 h 467"/>
                    <a:gd name="T12" fmla="*/ 191 w 790"/>
                    <a:gd name="T13" fmla="*/ 425 h 467"/>
                    <a:gd name="T14" fmla="*/ 234 w 790"/>
                    <a:gd name="T15" fmla="*/ 467 h 467"/>
                    <a:gd name="T16" fmla="*/ 234 w 790"/>
                    <a:gd name="T17" fmla="*/ 390 h 467"/>
                    <a:gd name="T18" fmla="*/ 395 w 790"/>
                    <a:gd name="T19" fmla="*/ 455 h 467"/>
                    <a:gd name="T20" fmla="*/ 556 w 790"/>
                    <a:gd name="T21" fmla="*/ 390 h 467"/>
                    <a:gd name="T22" fmla="*/ 556 w 790"/>
                    <a:gd name="T23" fmla="*/ 466 h 467"/>
                    <a:gd name="T24" fmla="*/ 599 w 790"/>
                    <a:gd name="T25" fmla="*/ 425 h 467"/>
                    <a:gd name="T26" fmla="*/ 600 w 790"/>
                    <a:gd name="T27" fmla="*/ 424 h 467"/>
                    <a:gd name="T28" fmla="*/ 600 w 790"/>
                    <a:gd name="T29" fmla="*/ 358 h 467"/>
                    <a:gd name="T30" fmla="*/ 606 w 790"/>
                    <a:gd name="T31" fmla="*/ 352 h 467"/>
                    <a:gd name="T32" fmla="*/ 732 w 790"/>
                    <a:gd name="T33" fmla="*/ 97 h 467"/>
                    <a:gd name="T34" fmla="*/ 790 w 790"/>
                    <a:gd name="T35" fmla="*/ 5 h 467"/>
                    <a:gd name="T36" fmla="*/ 790 w 790"/>
                    <a:gd name="T37" fmla="*/ 0 h 467"/>
                    <a:gd name="T38" fmla="*/ 739 w 790"/>
                    <a:gd name="T39" fmla="*/ 24 h 467"/>
                    <a:gd name="T40" fmla="*/ 704 w 790"/>
                    <a:gd name="T41" fmla="*/ 62 h 467"/>
                    <a:gd name="T42" fmla="*/ 694 w 790"/>
                    <a:gd name="T43" fmla="*/ 73 h 467"/>
                    <a:gd name="T44" fmla="*/ 577 w 790"/>
                    <a:gd name="T45" fmla="*/ 319 h 467"/>
                    <a:gd name="T46" fmla="*/ 395 w 790"/>
                    <a:gd name="T47" fmla="*/ 411 h 467"/>
                    <a:gd name="T48" fmla="*/ 213 w 790"/>
                    <a:gd name="T49" fmla="*/ 319 h 467"/>
                    <a:gd name="T50" fmla="*/ 96 w 790"/>
                    <a:gd name="T51" fmla="*/ 73 h 467"/>
                    <a:gd name="T52" fmla="*/ 85 w 790"/>
                    <a:gd name="T53" fmla="*/ 62 h 467"/>
                    <a:gd name="T54" fmla="*/ 51 w 790"/>
                    <a:gd name="T55" fmla="*/ 24 h 467"/>
                    <a:gd name="T56" fmla="*/ 0 w 790"/>
                    <a:gd name="T5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0" h="467">
                      <a:moveTo>
                        <a:pt x="0" y="0"/>
                      </a:moveTo>
                      <a:cubicBezTo>
                        <a:pt x="0" y="2"/>
                        <a:pt x="0" y="5"/>
                        <a:pt x="1" y="7"/>
                      </a:cubicBezTo>
                      <a:cubicBezTo>
                        <a:pt x="4" y="30"/>
                        <a:pt x="17" y="72"/>
                        <a:pt x="58" y="97"/>
                      </a:cubicBezTo>
                      <a:cubicBezTo>
                        <a:pt x="78" y="147"/>
                        <a:pt x="148" y="321"/>
                        <a:pt x="183" y="352"/>
                      </a:cubicBezTo>
                      <a:cubicBezTo>
                        <a:pt x="185" y="354"/>
                        <a:pt x="188" y="356"/>
                        <a:pt x="190" y="358"/>
                      </a:cubicBezTo>
                      <a:cubicBezTo>
                        <a:pt x="190" y="424"/>
                        <a:pt x="190" y="424"/>
                        <a:pt x="190" y="424"/>
                      </a:cubicBezTo>
                      <a:cubicBezTo>
                        <a:pt x="191" y="425"/>
                        <a:pt x="191" y="425"/>
                        <a:pt x="191" y="425"/>
                      </a:cubicBezTo>
                      <a:cubicBezTo>
                        <a:pt x="193" y="427"/>
                        <a:pt x="207" y="446"/>
                        <a:pt x="234" y="467"/>
                      </a:cubicBezTo>
                      <a:cubicBezTo>
                        <a:pt x="234" y="390"/>
                        <a:pt x="234" y="390"/>
                        <a:pt x="234" y="390"/>
                      </a:cubicBezTo>
                      <a:cubicBezTo>
                        <a:pt x="283" y="422"/>
                        <a:pt x="348" y="455"/>
                        <a:pt x="395" y="455"/>
                      </a:cubicBezTo>
                      <a:cubicBezTo>
                        <a:pt x="442" y="455"/>
                        <a:pt x="507" y="422"/>
                        <a:pt x="556" y="390"/>
                      </a:cubicBezTo>
                      <a:cubicBezTo>
                        <a:pt x="556" y="466"/>
                        <a:pt x="556" y="466"/>
                        <a:pt x="556" y="466"/>
                      </a:cubicBezTo>
                      <a:cubicBezTo>
                        <a:pt x="584" y="445"/>
                        <a:pt x="598" y="425"/>
                        <a:pt x="599" y="425"/>
                      </a:cubicBezTo>
                      <a:cubicBezTo>
                        <a:pt x="600" y="424"/>
                        <a:pt x="600" y="424"/>
                        <a:pt x="600" y="424"/>
                      </a:cubicBezTo>
                      <a:cubicBezTo>
                        <a:pt x="600" y="358"/>
                        <a:pt x="600" y="358"/>
                        <a:pt x="600" y="358"/>
                      </a:cubicBezTo>
                      <a:cubicBezTo>
                        <a:pt x="602" y="356"/>
                        <a:pt x="604" y="354"/>
                        <a:pt x="606" y="352"/>
                      </a:cubicBezTo>
                      <a:cubicBezTo>
                        <a:pt x="642" y="321"/>
                        <a:pt x="712" y="147"/>
                        <a:pt x="732" y="97"/>
                      </a:cubicBezTo>
                      <a:cubicBezTo>
                        <a:pt x="775" y="71"/>
                        <a:pt x="787" y="24"/>
                        <a:pt x="790" y="5"/>
                      </a:cubicBezTo>
                      <a:cubicBezTo>
                        <a:pt x="790" y="3"/>
                        <a:pt x="790" y="2"/>
                        <a:pt x="790" y="0"/>
                      </a:cubicBezTo>
                      <a:cubicBezTo>
                        <a:pt x="739" y="24"/>
                        <a:pt x="739" y="24"/>
                        <a:pt x="739" y="24"/>
                      </a:cubicBezTo>
                      <a:cubicBezTo>
                        <a:pt x="733" y="38"/>
                        <a:pt x="722" y="53"/>
                        <a:pt x="704" y="62"/>
                      </a:cubicBezTo>
                      <a:cubicBezTo>
                        <a:pt x="700" y="64"/>
                        <a:pt x="696" y="68"/>
                        <a:pt x="694" y="73"/>
                      </a:cubicBezTo>
                      <a:cubicBezTo>
                        <a:pt x="659" y="164"/>
                        <a:pt x="599" y="300"/>
                        <a:pt x="577" y="319"/>
                      </a:cubicBezTo>
                      <a:cubicBezTo>
                        <a:pt x="542" y="350"/>
                        <a:pt x="446" y="411"/>
                        <a:pt x="395" y="411"/>
                      </a:cubicBezTo>
                      <a:cubicBezTo>
                        <a:pt x="344" y="411"/>
                        <a:pt x="248" y="350"/>
                        <a:pt x="213" y="319"/>
                      </a:cubicBezTo>
                      <a:cubicBezTo>
                        <a:pt x="191" y="300"/>
                        <a:pt x="131" y="164"/>
                        <a:pt x="96" y="73"/>
                      </a:cubicBezTo>
                      <a:cubicBezTo>
                        <a:pt x="94" y="68"/>
                        <a:pt x="90" y="64"/>
                        <a:pt x="85" y="62"/>
                      </a:cubicBezTo>
                      <a:cubicBezTo>
                        <a:pt x="67" y="53"/>
                        <a:pt x="57" y="38"/>
                        <a:pt x="51" y="24"/>
                      </a:cubicBezTo>
                      <a:lnTo>
                        <a:pt x="0" y="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97" name="TextBox 8"/>
            <p:cNvSpPr txBox="1"/>
            <p:nvPr/>
          </p:nvSpPr>
          <p:spPr>
            <a:xfrm>
              <a:off x="6746538" y="6095664"/>
              <a:ext cx="3134491" cy="5388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ea typeface="+mn-ea"/>
                </a:rPr>
                <a:t>Other initiatives/</a:t>
              </a:r>
              <a:br>
                <a:rPr kumimoji="0" lang="en-US" sz="1600" b="0" i="0" u="none" strike="noStrike" kern="1200" cap="none" spc="0" normalizeH="0" baseline="0" noProof="0" dirty="0">
                  <a:ln>
                    <a:noFill/>
                  </a:ln>
                  <a:solidFill>
                    <a:srgbClr val="000000"/>
                  </a:solidFill>
                  <a:effectLst/>
                  <a:uLnTx/>
                  <a:uFillTx/>
                  <a:ea typeface="+mn-ea"/>
                </a:rPr>
              </a:br>
              <a:r>
                <a:rPr kumimoji="0" lang="en-US" sz="1600" b="0" i="0" u="none" strike="noStrike" kern="1200" cap="none" spc="0" normalizeH="0" baseline="0" noProof="0" dirty="0">
                  <a:ln>
                    <a:noFill/>
                  </a:ln>
                  <a:solidFill>
                    <a:srgbClr val="000000"/>
                  </a:solidFill>
                  <a:effectLst/>
                  <a:uLnTx/>
                  <a:uFillTx/>
                  <a:ea typeface="+mn-ea"/>
                </a:rPr>
                <a:t>nonprofit organizations</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grpSp>
      <p:sp>
        <p:nvSpPr>
          <p:cNvPr id="98" name="Title 10"/>
          <p:cNvSpPr>
            <a:spLocks noGrp="1"/>
          </p:cNvSpPr>
          <p:nvPr>
            <p:ph type="title"/>
          </p:nvPr>
        </p:nvSpPr>
        <p:spPr>
          <a:xfrm>
            <a:off x="425602" y="2296248"/>
            <a:ext cx="2557160" cy="3286800"/>
          </a:xfrm>
        </p:spPr>
        <p:txBody>
          <a:bodyPr/>
          <a:lstStyle/>
          <a:p>
            <a:pPr lvl="0">
              <a:defRPr b="0" i="0"/>
            </a:pPr>
            <a:r>
              <a:rPr lang="en-US" sz="2200" dirty="0"/>
              <a:t/>
            </a:r>
            <a:br>
              <a:rPr lang="en-US" sz="2200" dirty="0"/>
            </a:br>
            <a:r>
              <a:rPr lang="en-US" sz="2200" dirty="0"/>
              <a:t/>
            </a:r>
            <a:br>
              <a:rPr lang="en-US" sz="2200" dirty="0"/>
            </a:br>
            <a:r>
              <a:rPr lang="en-US" sz="2200" dirty="0"/>
              <a:t/>
            </a:r>
            <a:br>
              <a:rPr lang="en-US" sz="2200" dirty="0"/>
            </a:br>
            <a:r>
              <a:rPr lang="en-US" sz="2200" dirty="0"/>
              <a:t>We know that personal networks are the biggest sources of procuring a job in Germany.</a:t>
            </a:r>
            <a:br>
              <a:rPr lang="en-US" sz="2200" dirty="0"/>
            </a:br>
            <a:r>
              <a:rPr lang="en-US" sz="2200" dirty="0"/>
              <a:t>People with no network have a harder time finding a job.</a:t>
            </a:r>
            <a:br>
              <a:rPr lang="en-US" sz="2200" dirty="0"/>
            </a:br>
            <a:r>
              <a:rPr lang="en-US" sz="2000" dirty="0"/>
              <a:t/>
            </a:r>
            <a:br>
              <a:rPr lang="en-US" sz="2000" dirty="0"/>
            </a:br>
            <a:r>
              <a:rPr lang="en-US" sz="2000" dirty="0"/>
              <a:t/>
            </a:r>
            <a:br>
              <a:rPr lang="en-US" sz="2000" dirty="0"/>
            </a:br>
            <a:r>
              <a:rPr lang="en-US" sz="1400" dirty="0">
                <a:latin typeface="+mn-lt"/>
              </a:rPr>
              <a:t>Heinrich Alt,</a:t>
            </a:r>
            <a:br>
              <a:rPr lang="en-US" sz="1400" dirty="0">
                <a:latin typeface="+mn-lt"/>
              </a:rPr>
            </a:br>
            <a:r>
              <a:rPr lang="en-US" sz="1400" dirty="0">
                <a:latin typeface="+mn-lt"/>
              </a:rPr>
              <a:t>former CEO of the</a:t>
            </a:r>
            <a:br>
              <a:rPr lang="en-US" sz="1400" dirty="0">
                <a:latin typeface="+mn-lt"/>
              </a:rPr>
            </a:br>
            <a:r>
              <a:rPr lang="en-US" sz="1400" dirty="0">
                <a:latin typeface="+mn-lt"/>
              </a:rPr>
              <a:t>Federal Employment Agency</a:t>
            </a:r>
            <a:br>
              <a:rPr lang="en-US" sz="1400" dirty="0">
                <a:latin typeface="+mn-lt"/>
              </a:rPr>
            </a:br>
            <a:r>
              <a:rPr lang="en-US" sz="1400" dirty="0">
                <a:latin typeface="+mn-lt"/>
              </a:rPr>
              <a:t/>
            </a:r>
            <a:br>
              <a:rPr lang="en-US" sz="1400" dirty="0">
                <a:latin typeface="+mn-lt"/>
              </a:rPr>
            </a:br>
            <a:r>
              <a:rPr lang="en-US" sz="2200" dirty="0">
                <a:latin typeface="+mn-lt"/>
              </a:rPr>
              <a:t/>
            </a:r>
            <a:br>
              <a:rPr lang="en-US" sz="2200" dirty="0">
                <a:latin typeface="+mn-lt"/>
              </a:rPr>
            </a:br>
            <a:r>
              <a:rPr lang="en-US" sz="2200" dirty="0">
                <a:latin typeface="+mn-lt"/>
              </a:rPr>
              <a:t/>
            </a:r>
            <a:br>
              <a:rPr lang="en-US" sz="2200" dirty="0">
                <a:latin typeface="+mn-lt"/>
              </a:rPr>
            </a:br>
            <a:endParaRPr lang="en-US" dirty="0">
              <a:latin typeface="+mn-lt"/>
            </a:endParaRPr>
          </a:p>
        </p:txBody>
      </p:sp>
      <p:sp>
        <p:nvSpPr>
          <p:cNvPr id="111" name="Rechteck 110"/>
          <p:cNvSpPr/>
          <p:nvPr/>
        </p:nvSpPr>
        <p:spPr>
          <a:xfrm>
            <a:off x="325200" y="574998"/>
            <a:ext cx="679994" cy="1107996"/>
          </a:xfrm>
          <a:prstGeom prst="rect">
            <a:avLst/>
          </a:prstGeom>
        </p:spPr>
        <p:txBody>
          <a:bodyPr wrap="none">
            <a:spAutoFit/>
          </a:bodyPr>
          <a:lstStyle/>
          <a:p>
            <a:pPr>
              <a:defRPr b="0" i="0"/>
            </a:pPr>
            <a:r>
              <a:rPr lang="en-US" sz="6600" b="1" dirty="0">
                <a:solidFill>
                  <a:schemeClr val="bg1"/>
                </a:solidFill>
              </a:rPr>
              <a:t>“</a:t>
            </a:r>
          </a:p>
        </p:txBody>
      </p:sp>
      <p:cxnSp>
        <p:nvCxnSpPr>
          <p:cNvPr id="112" name="Straight Connector 4"/>
          <p:cNvCxnSpPr/>
          <p:nvPr/>
        </p:nvCxnSpPr>
        <p:spPr>
          <a:xfrm flipH="1">
            <a:off x="412750" y="4854154"/>
            <a:ext cx="1317815" cy="0"/>
          </a:xfrm>
          <a:prstGeom prst="line">
            <a:avLst/>
          </a:prstGeom>
          <a:ln w="19050" cap="rnd" cmpd="sng" algn="ctr">
            <a:solidFill>
              <a:srgbClr val="FFFFFF"/>
            </a:solidFill>
            <a:prstDash val="sysDot"/>
            <a:round/>
            <a:headEnd type="none" w="med" len="med"/>
            <a:tailEnd type="none" w="med" len="med"/>
          </a:ln>
        </p:spPr>
      </p:cxnSp>
      <p:sp>
        <p:nvSpPr>
          <p:cNvPr id="17"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sp>
        <p:nvSpPr>
          <p:cNvPr id="18" name="NavigationText"/>
          <p:cNvSpPr/>
          <p:nvPr/>
        </p:nvSpPr>
        <p:spPr>
          <a:xfrm>
            <a:off x="7338061" y="256093"/>
            <a:ext cx="1747000"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Bundled commitment</a:t>
            </a:r>
          </a:p>
        </p:txBody>
      </p:sp>
      <p:sp>
        <p:nvSpPr>
          <p:cNvPr id="103" name="NavigationIcon"/>
          <p:cNvSpPr>
            <a:spLocks noChangeAspect="1"/>
          </p:cNvSpPr>
          <p:nvPr/>
        </p:nvSpPr>
        <p:spPr bwMode="auto">
          <a:xfrm>
            <a:off x="9358824" y="139490"/>
            <a:ext cx="457200" cy="352533"/>
          </a:xfrm>
          <a:custGeom>
            <a:avLst/>
            <a:gdLst>
              <a:gd name="connsiteX0" fmla="*/ 144639 w 1313534"/>
              <a:gd name="connsiteY0" fmla="*/ 401638 h 1012826"/>
              <a:gd name="connsiteX1" fmla="*/ 401239 w 1313534"/>
              <a:gd name="connsiteY1" fmla="*/ 401638 h 1012826"/>
              <a:gd name="connsiteX2" fmla="*/ 413390 w 1313534"/>
              <a:gd name="connsiteY2" fmla="*/ 433054 h 1012826"/>
              <a:gd name="connsiteX3" fmla="*/ 157504 w 1313534"/>
              <a:gd name="connsiteY3" fmla="*/ 433054 h 1012826"/>
              <a:gd name="connsiteX4" fmla="*/ 35280 w 1313534"/>
              <a:gd name="connsiteY4" fmla="*/ 981410 h 1012826"/>
              <a:gd name="connsiteX5" fmla="*/ 1278254 w 1313534"/>
              <a:gd name="connsiteY5" fmla="*/ 981410 h 1012826"/>
              <a:gd name="connsiteX6" fmla="*/ 1156744 w 1313534"/>
              <a:gd name="connsiteY6" fmla="*/ 433054 h 1012826"/>
              <a:gd name="connsiteX7" fmla="*/ 900859 w 1313534"/>
              <a:gd name="connsiteY7" fmla="*/ 433054 h 1012826"/>
              <a:gd name="connsiteX8" fmla="*/ 913010 w 1313534"/>
              <a:gd name="connsiteY8" fmla="*/ 401638 h 1012826"/>
              <a:gd name="connsiteX9" fmla="*/ 1169610 w 1313534"/>
              <a:gd name="connsiteY9" fmla="*/ 401638 h 1012826"/>
              <a:gd name="connsiteX10" fmla="*/ 1184620 w 1313534"/>
              <a:gd name="connsiteY10" fmla="*/ 414490 h 1012826"/>
              <a:gd name="connsiteX11" fmla="*/ 1313277 w 1313534"/>
              <a:gd name="connsiteY11" fmla="*/ 994262 h 1012826"/>
              <a:gd name="connsiteX12" fmla="*/ 1310418 w 1313534"/>
              <a:gd name="connsiteY12" fmla="*/ 1007114 h 1012826"/>
              <a:gd name="connsiteX13" fmla="*/ 1297553 w 1313534"/>
              <a:gd name="connsiteY13" fmla="*/ 1012826 h 1012826"/>
              <a:gd name="connsiteX14" fmla="*/ 15981 w 1313534"/>
              <a:gd name="connsiteY14" fmla="*/ 1012826 h 1012826"/>
              <a:gd name="connsiteX15" fmla="*/ 3116 w 1313534"/>
              <a:gd name="connsiteY15" fmla="*/ 1007114 h 1012826"/>
              <a:gd name="connsiteX16" fmla="*/ 257 w 1313534"/>
              <a:gd name="connsiteY16" fmla="*/ 994262 h 1012826"/>
              <a:gd name="connsiteX17" fmla="*/ 129629 w 1313534"/>
              <a:gd name="connsiteY17" fmla="*/ 414490 h 1012826"/>
              <a:gd name="connsiteX18" fmla="*/ 144639 w 1313534"/>
              <a:gd name="connsiteY18" fmla="*/ 401638 h 1012826"/>
              <a:gd name="connsiteX19" fmla="*/ 658275 w 1313534"/>
              <a:gd name="connsiteY19" fmla="*/ 185738 h 1012826"/>
              <a:gd name="connsiteX20" fmla="*/ 586917 w 1313534"/>
              <a:gd name="connsiteY20" fmla="*/ 257694 h 1012826"/>
              <a:gd name="connsiteX21" fmla="*/ 658275 w 1313534"/>
              <a:gd name="connsiteY21" fmla="*/ 331788 h 1012826"/>
              <a:gd name="connsiteX22" fmla="*/ 728205 w 1313534"/>
              <a:gd name="connsiteY22" fmla="*/ 257694 h 1012826"/>
              <a:gd name="connsiteX23" fmla="*/ 658275 w 1313534"/>
              <a:gd name="connsiteY23" fmla="*/ 185738 h 1012826"/>
              <a:gd name="connsiteX24" fmla="*/ 657483 w 1313534"/>
              <a:gd name="connsiteY24" fmla="*/ 57150 h 1012826"/>
              <a:gd name="connsiteX25" fmla="*/ 858380 w 1313534"/>
              <a:gd name="connsiteY25" fmla="*/ 264735 h 1012826"/>
              <a:gd name="connsiteX26" fmla="*/ 663917 w 1313534"/>
              <a:gd name="connsiteY26" fmla="*/ 714858 h 1012826"/>
              <a:gd name="connsiteX27" fmla="*/ 651048 w 1313534"/>
              <a:gd name="connsiteY27" fmla="*/ 714858 h 1012826"/>
              <a:gd name="connsiteX28" fmla="*/ 455155 w 1313534"/>
              <a:gd name="connsiteY28" fmla="*/ 264735 h 1012826"/>
              <a:gd name="connsiteX29" fmla="*/ 657483 w 1313534"/>
              <a:gd name="connsiteY29" fmla="*/ 57150 h 1012826"/>
              <a:gd name="connsiteX30" fmla="*/ 657839 w 1313534"/>
              <a:gd name="connsiteY30" fmla="*/ 31750 h 1012826"/>
              <a:gd name="connsiteX31" fmla="*/ 431342 w 1313534"/>
              <a:gd name="connsiteY31" fmla="*/ 264189 h 1012826"/>
              <a:gd name="connsiteX32" fmla="*/ 534945 w 1313534"/>
              <a:gd name="connsiteY32" fmla="*/ 547965 h 1012826"/>
              <a:gd name="connsiteX33" fmla="*/ 637118 w 1313534"/>
              <a:gd name="connsiteY33" fmla="*/ 738337 h 1012826"/>
              <a:gd name="connsiteX34" fmla="*/ 657839 w 1313534"/>
              <a:gd name="connsiteY34" fmla="*/ 774700 h 1012826"/>
              <a:gd name="connsiteX35" fmla="*/ 679274 w 1313534"/>
              <a:gd name="connsiteY35" fmla="*/ 738337 h 1012826"/>
              <a:gd name="connsiteX36" fmla="*/ 780019 w 1313534"/>
              <a:gd name="connsiteY36" fmla="*/ 547965 h 1012826"/>
              <a:gd name="connsiteX37" fmla="*/ 882192 w 1313534"/>
              <a:gd name="connsiteY37" fmla="*/ 264189 h 1012826"/>
              <a:gd name="connsiteX38" fmla="*/ 657839 w 1313534"/>
              <a:gd name="connsiteY38" fmla="*/ 31750 h 1012826"/>
              <a:gd name="connsiteX39" fmla="*/ 658276 w 1313534"/>
              <a:gd name="connsiteY39" fmla="*/ 0 h 1012826"/>
              <a:gd name="connsiteX40" fmla="*/ 913943 w 1313534"/>
              <a:gd name="connsiteY40" fmla="*/ 264059 h 1012826"/>
              <a:gd name="connsiteX41" fmla="*/ 808963 w 1313534"/>
              <a:gd name="connsiteY41" fmla="*/ 562374 h 1012826"/>
              <a:gd name="connsiteX42" fmla="*/ 706838 w 1313534"/>
              <a:gd name="connsiteY42" fmla="*/ 754352 h 1012826"/>
              <a:gd name="connsiteX43" fmla="*/ 685414 w 1313534"/>
              <a:gd name="connsiteY43" fmla="*/ 790749 h 1012826"/>
              <a:gd name="connsiteX44" fmla="*/ 658276 w 1313534"/>
              <a:gd name="connsiteY44" fmla="*/ 806450 h 1012826"/>
              <a:gd name="connsiteX45" fmla="*/ 631138 w 1313534"/>
              <a:gd name="connsiteY45" fmla="*/ 790749 h 1012826"/>
              <a:gd name="connsiteX46" fmla="*/ 610428 w 1313534"/>
              <a:gd name="connsiteY46" fmla="*/ 754352 h 1012826"/>
              <a:gd name="connsiteX47" fmla="*/ 507589 w 1313534"/>
              <a:gd name="connsiteY47" fmla="*/ 562374 h 1012826"/>
              <a:gd name="connsiteX48" fmla="*/ 401180 w 1313534"/>
              <a:gd name="connsiteY48" fmla="*/ 264059 h 1012826"/>
              <a:gd name="connsiteX49" fmla="*/ 658276 w 1313534"/>
              <a:gd name="connsiteY49" fmla="*/ 0 h 10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3534" h="1012826">
                <a:moveTo>
                  <a:pt x="144639" y="401638"/>
                </a:moveTo>
                <a:cubicBezTo>
                  <a:pt x="401239" y="401638"/>
                  <a:pt x="401239" y="401638"/>
                  <a:pt x="401239" y="401638"/>
                </a:cubicBezTo>
                <a:cubicBezTo>
                  <a:pt x="404813" y="411634"/>
                  <a:pt x="409101" y="422344"/>
                  <a:pt x="413390" y="433054"/>
                </a:cubicBezTo>
                <a:cubicBezTo>
                  <a:pt x="157504" y="433054"/>
                  <a:pt x="157504" y="433054"/>
                  <a:pt x="157504" y="433054"/>
                </a:cubicBezTo>
                <a:cubicBezTo>
                  <a:pt x="35280" y="981410"/>
                  <a:pt x="35280" y="981410"/>
                  <a:pt x="35280" y="981410"/>
                </a:cubicBezTo>
                <a:cubicBezTo>
                  <a:pt x="1278254" y="981410"/>
                  <a:pt x="1278254" y="981410"/>
                  <a:pt x="1278254" y="981410"/>
                </a:cubicBezTo>
                <a:cubicBezTo>
                  <a:pt x="1156744" y="433054"/>
                  <a:pt x="1156744" y="433054"/>
                  <a:pt x="1156744" y="433054"/>
                </a:cubicBezTo>
                <a:cubicBezTo>
                  <a:pt x="900859" y="433054"/>
                  <a:pt x="900859" y="433054"/>
                  <a:pt x="900859" y="433054"/>
                </a:cubicBezTo>
                <a:cubicBezTo>
                  <a:pt x="905148" y="422344"/>
                  <a:pt x="909436" y="411634"/>
                  <a:pt x="913010" y="401638"/>
                </a:cubicBezTo>
                <a:cubicBezTo>
                  <a:pt x="1169610" y="401638"/>
                  <a:pt x="1169610" y="401638"/>
                  <a:pt x="1169610" y="401638"/>
                </a:cubicBezTo>
                <a:cubicBezTo>
                  <a:pt x="1176758" y="401638"/>
                  <a:pt x="1183190" y="407350"/>
                  <a:pt x="1184620" y="414490"/>
                </a:cubicBezTo>
                <a:cubicBezTo>
                  <a:pt x="1313277" y="994262"/>
                  <a:pt x="1313277" y="994262"/>
                  <a:pt x="1313277" y="994262"/>
                </a:cubicBezTo>
                <a:cubicBezTo>
                  <a:pt x="1313992" y="998546"/>
                  <a:pt x="1313277" y="1003544"/>
                  <a:pt x="1310418" y="1007114"/>
                </a:cubicBezTo>
                <a:cubicBezTo>
                  <a:pt x="1306845" y="1010684"/>
                  <a:pt x="1302556" y="1012826"/>
                  <a:pt x="1297553" y="1012826"/>
                </a:cubicBezTo>
                <a:cubicBezTo>
                  <a:pt x="15981" y="1012826"/>
                  <a:pt x="15981" y="1012826"/>
                  <a:pt x="15981" y="1012826"/>
                </a:cubicBezTo>
                <a:cubicBezTo>
                  <a:pt x="10978" y="1012826"/>
                  <a:pt x="6689" y="1010684"/>
                  <a:pt x="3116" y="1007114"/>
                </a:cubicBezTo>
                <a:cubicBezTo>
                  <a:pt x="257" y="1003544"/>
                  <a:pt x="-458" y="998546"/>
                  <a:pt x="257" y="994262"/>
                </a:cubicBezTo>
                <a:cubicBezTo>
                  <a:pt x="129629" y="414490"/>
                  <a:pt x="129629" y="414490"/>
                  <a:pt x="129629" y="414490"/>
                </a:cubicBezTo>
                <a:cubicBezTo>
                  <a:pt x="131058" y="407350"/>
                  <a:pt x="137491" y="401638"/>
                  <a:pt x="144639" y="401638"/>
                </a:cubicBezTo>
                <a:close/>
                <a:moveTo>
                  <a:pt x="658275" y="185738"/>
                </a:moveTo>
                <a:cubicBezTo>
                  <a:pt x="618315" y="185738"/>
                  <a:pt x="586917" y="218510"/>
                  <a:pt x="586917" y="257694"/>
                </a:cubicBezTo>
                <a:cubicBezTo>
                  <a:pt x="586917" y="299016"/>
                  <a:pt x="618315" y="331788"/>
                  <a:pt x="658275" y="331788"/>
                </a:cubicBezTo>
                <a:cubicBezTo>
                  <a:pt x="696094" y="331788"/>
                  <a:pt x="728205" y="299016"/>
                  <a:pt x="728205" y="257694"/>
                </a:cubicBezTo>
                <a:cubicBezTo>
                  <a:pt x="728205" y="218510"/>
                  <a:pt x="696094" y="185738"/>
                  <a:pt x="658275" y="185738"/>
                </a:cubicBezTo>
                <a:close/>
                <a:moveTo>
                  <a:pt x="657483" y="57150"/>
                </a:moveTo>
                <a:cubicBezTo>
                  <a:pt x="769728" y="57150"/>
                  <a:pt x="858380" y="151312"/>
                  <a:pt x="858380" y="264735"/>
                </a:cubicBezTo>
                <a:cubicBezTo>
                  <a:pt x="858380" y="366744"/>
                  <a:pt x="697519" y="654937"/>
                  <a:pt x="663917" y="714858"/>
                </a:cubicBezTo>
                <a:cubicBezTo>
                  <a:pt x="661057" y="719138"/>
                  <a:pt x="653908" y="719138"/>
                  <a:pt x="651048" y="714858"/>
                </a:cubicBezTo>
                <a:cubicBezTo>
                  <a:pt x="617446" y="654937"/>
                  <a:pt x="455155" y="366744"/>
                  <a:pt x="455155" y="264735"/>
                </a:cubicBezTo>
                <a:cubicBezTo>
                  <a:pt x="455155" y="151312"/>
                  <a:pt x="545237" y="57150"/>
                  <a:pt x="657483" y="57150"/>
                </a:cubicBezTo>
                <a:close/>
                <a:moveTo>
                  <a:pt x="657839" y="31750"/>
                </a:moveTo>
                <a:cubicBezTo>
                  <a:pt x="532801" y="31750"/>
                  <a:pt x="431342" y="136562"/>
                  <a:pt x="431342" y="264189"/>
                </a:cubicBezTo>
                <a:cubicBezTo>
                  <a:pt x="431342" y="314813"/>
                  <a:pt x="466353" y="411068"/>
                  <a:pt x="534945" y="547965"/>
                </a:cubicBezTo>
                <a:cubicBezTo>
                  <a:pt x="584960" y="647785"/>
                  <a:pt x="634975" y="734772"/>
                  <a:pt x="637118" y="738337"/>
                </a:cubicBezTo>
                <a:cubicBezTo>
                  <a:pt x="637118" y="738337"/>
                  <a:pt x="637118" y="738337"/>
                  <a:pt x="657839" y="774700"/>
                </a:cubicBezTo>
                <a:cubicBezTo>
                  <a:pt x="657839" y="774700"/>
                  <a:pt x="657839" y="774700"/>
                  <a:pt x="679274" y="738337"/>
                </a:cubicBezTo>
                <a:cubicBezTo>
                  <a:pt x="679274" y="737624"/>
                  <a:pt x="730004" y="649211"/>
                  <a:pt x="780019" y="547965"/>
                </a:cubicBezTo>
                <a:cubicBezTo>
                  <a:pt x="847896" y="410355"/>
                  <a:pt x="882192" y="314813"/>
                  <a:pt x="882192" y="264189"/>
                </a:cubicBezTo>
                <a:cubicBezTo>
                  <a:pt x="882192" y="136562"/>
                  <a:pt x="782162" y="31750"/>
                  <a:pt x="657839" y="31750"/>
                </a:cubicBezTo>
                <a:close/>
                <a:moveTo>
                  <a:pt x="658276" y="0"/>
                </a:moveTo>
                <a:cubicBezTo>
                  <a:pt x="799678" y="0"/>
                  <a:pt x="913943" y="119183"/>
                  <a:pt x="913943" y="264059"/>
                </a:cubicBezTo>
                <a:cubicBezTo>
                  <a:pt x="913943" y="320439"/>
                  <a:pt x="879664" y="418212"/>
                  <a:pt x="808963" y="562374"/>
                </a:cubicBezTo>
                <a:cubicBezTo>
                  <a:pt x="758258" y="664429"/>
                  <a:pt x="706838" y="753638"/>
                  <a:pt x="706838" y="754352"/>
                </a:cubicBezTo>
                <a:cubicBezTo>
                  <a:pt x="706838" y="754352"/>
                  <a:pt x="706838" y="754352"/>
                  <a:pt x="685414" y="790749"/>
                </a:cubicBezTo>
                <a:cubicBezTo>
                  <a:pt x="679701" y="800027"/>
                  <a:pt x="669702" y="806450"/>
                  <a:pt x="658276" y="806450"/>
                </a:cubicBezTo>
                <a:cubicBezTo>
                  <a:pt x="646849" y="806450"/>
                  <a:pt x="636851" y="800027"/>
                  <a:pt x="631138" y="790749"/>
                </a:cubicBezTo>
                <a:cubicBezTo>
                  <a:pt x="631138" y="790749"/>
                  <a:pt x="631138" y="790749"/>
                  <a:pt x="610428" y="754352"/>
                </a:cubicBezTo>
                <a:cubicBezTo>
                  <a:pt x="608285" y="750784"/>
                  <a:pt x="557580" y="663002"/>
                  <a:pt x="507589" y="562374"/>
                </a:cubicBezTo>
                <a:cubicBezTo>
                  <a:pt x="435460" y="418212"/>
                  <a:pt x="401180" y="320439"/>
                  <a:pt x="401180" y="264059"/>
                </a:cubicBezTo>
                <a:cubicBezTo>
                  <a:pt x="401180" y="119183"/>
                  <a:pt x="516159" y="0"/>
                  <a:pt x="658276"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1773062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5" name="think-cell Folie" r:id="rId5" imgW="0" imgH="0" progId="TCLayout.ActiveDocument.1">
                  <p:embed/>
                </p:oleObj>
              </mc:Choice>
              <mc:Fallback>
                <p:oleObj name="think-cell Folie" r:id="rId5" imgW="0" imgH="0"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 Placeholder 10"/>
          <p:cNvSpPr txBox="1"/>
          <p:nvPr/>
        </p:nvSpPr>
        <p:spPr>
          <a:xfrm>
            <a:off x="812800" y="3557594"/>
            <a:ext cx="7599243" cy="1425050"/>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just"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500" b="0" u="none" strike="noStrike" kern="1200" cap="none" spc="0" normalizeH="0" baseline="0" noProof="0" dirty="0">
                <a:ln>
                  <a:noFill/>
                </a:ln>
                <a:solidFill>
                  <a:schemeClr val="bg1"/>
                </a:solidFill>
                <a:effectLst/>
                <a:uLnTx/>
                <a:uFillTx/>
                <a:ea typeface="+mn-ea"/>
                <a:cs typeface="+mn-cs"/>
              </a:rPr>
              <a:t>Since 2014, we have had 50 program participants start internships and then be taken on for apprenticeships. The success rate for subsequent acceptance is 80%—that's why we're so convinced </a:t>
            </a:r>
            <a:r>
              <a:rPr lang="en-US" sz="1500" dirty="0">
                <a:solidFill>
                  <a:schemeClr val="bg1"/>
                </a:solidFill>
              </a:rPr>
              <a:t>of</a:t>
            </a:r>
            <a:r>
              <a:rPr kumimoji="0" lang="en-US" sz="1500" b="0" u="none" strike="noStrike" kern="1200" cap="none" spc="0" normalizeH="0" baseline="0" noProof="0" dirty="0">
                <a:ln>
                  <a:noFill/>
                </a:ln>
                <a:solidFill>
                  <a:schemeClr val="bg1"/>
                </a:solidFill>
                <a:effectLst/>
                <a:uLnTx/>
                <a:uFillTx/>
                <a:ea typeface="+mn-ea"/>
                <a:cs typeface="+mn-cs"/>
              </a:rPr>
              <a:t> the program and concept.</a:t>
            </a:r>
          </a:p>
          <a:p>
            <a:pPr marL="0" marR="0" lvl="0" indent="0"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FFD500"/>
                </a:solidFill>
                <a:effectLst/>
                <a:uLnTx/>
                <a:uFillTx/>
                <a:ea typeface="+mn-ea"/>
                <a:cs typeface="+mn-cs"/>
              </a:rPr>
              <a:t>Peter </a:t>
            </a:r>
            <a:r>
              <a:rPr kumimoji="0" lang="en-US" sz="1200" b="0" i="0" u="none" strike="noStrike" kern="1200" cap="none" spc="0" normalizeH="0" baseline="0" noProof="0" dirty="0" err="1">
                <a:ln>
                  <a:noFill/>
                </a:ln>
                <a:solidFill>
                  <a:srgbClr val="FFD500"/>
                </a:solidFill>
                <a:effectLst/>
                <a:uLnTx/>
                <a:uFillTx/>
                <a:ea typeface="+mn-ea"/>
                <a:cs typeface="+mn-cs"/>
              </a:rPr>
              <a:t>Bartholomäus</a:t>
            </a:r>
            <a:r>
              <a:rPr kumimoji="0" lang="en-US" sz="1200" b="0" i="0" u="none" strike="noStrike" kern="1200" cap="none" spc="0" normalizeH="0" baseline="0" noProof="0" dirty="0">
                <a:ln>
                  <a:noFill/>
                </a:ln>
                <a:solidFill>
                  <a:srgbClr val="FFD500"/>
                </a:solidFill>
                <a:effectLst/>
                <a:uLnTx/>
                <a:uFillTx/>
                <a:ea typeface="+mn-ea"/>
                <a:cs typeface="+mn-cs"/>
              </a:rPr>
              <a:t>, Management </a:t>
            </a:r>
            <a:r>
              <a:rPr kumimoji="0" lang="en-US" sz="1200" b="0" i="0" u="none" strike="noStrike" kern="1200" cap="none" spc="0" normalizeH="0" baseline="0" noProof="0" dirty="0" err="1">
                <a:ln>
                  <a:noFill/>
                </a:ln>
                <a:solidFill>
                  <a:srgbClr val="FFD500"/>
                </a:solidFill>
                <a:effectLst/>
                <a:uLnTx/>
                <a:uFillTx/>
                <a:ea typeface="+mn-ea"/>
                <a:cs typeface="+mn-cs"/>
              </a:rPr>
              <a:t>InfraServ</a:t>
            </a:r>
            <a:r>
              <a:rPr kumimoji="0" lang="en-US" sz="1200" b="0" i="0" u="none" strike="noStrike" kern="1200" cap="none" spc="0" normalizeH="0" baseline="0" noProof="0" dirty="0">
                <a:ln>
                  <a:noFill/>
                </a:ln>
                <a:solidFill>
                  <a:srgbClr val="FFD500"/>
                </a:solidFill>
                <a:effectLst/>
                <a:uLnTx/>
                <a:uFillTx/>
                <a:ea typeface="+mn-ea"/>
                <a:cs typeface="+mn-cs"/>
              </a:rPr>
              <a:t> Wiesbaden  </a:t>
            </a:r>
          </a:p>
        </p:txBody>
      </p:sp>
      <p:sp>
        <p:nvSpPr>
          <p:cNvPr id="6" name="Text Placeholder 10"/>
          <p:cNvSpPr txBox="1"/>
          <p:nvPr/>
        </p:nvSpPr>
        <p:spPr>
          <a:xfrm>
            <a:off x="812800" y="371387"/>
            <a:ext cx="7599243" cy="1425050"/>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just"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500" b="0" u="none" strike="noStrike" kern="1200" cap="none" spc="0" normalizeH="0" baseline="0" noProof="0" dirty="0">
                <a:ln>
                  <a:noFill/>
                </a:ln>
                <a:solidFill>
                  <a:schemeClr val="bg1"/>
                </a:solidFill>
                <a:effectLst/>
                <a:uLnTx/>
                <a:uFillTx/>
                <a:ea typeface="+mn-ea"/>
                <a:cs typeface="+mn-cs"/>
              </a:rPr>
              <a:t>Trust thrives on professionalism and good </a:t>
            </a:r>
            <a:r>
              <a:rPr kumimoji="0" lang="en-US" sz="1500" b="0" u="none" strike="noStrike" kern="1200" cap="none" spc="0" normalizeH="0" baseline="0" noProof="0" dirty="0" err="1">
                <a:ln>
                  <a:noFill/>
                </a:ln>
                <a:solidFill>
                  <a:schemeClr val="bg1"/>
                </a:solidFill>
                <a:effectLst/>
                <a:uLnTx/>
                <a:uFillTx/>
                <a:ea typeface="+mn-ea"/>
                <a:cs typeface="+mn-cs"/>
              </a:rPr>
              <a:t>collabouration</a:t>
            </a:r>
            <a:r>
              <a:rPr kumimoji="0" lang="en-US" sz="1500" b="0" u="none" strike="noStrike" kern="1200" cap="none" spc="0" normalizeH="0" baseline="0" noProof="0" dirty="0">
                <a:ln>
                  <a:noFill/>
                </a:ln>
                <a:solidFill>
                  <a:schemeClr val="bg1"/>
                </a:solidFill>
                <a:effectLst/>
                <a:uLnTx/>
                <a:uFillTx/>
                <a:ea typeface="+mn-ea"/>
                <a:cs typeface="+mn-cs"/>
              </a:rPr>
              <a:t>. JOBLINGE works closely with our company; positive feedback came quickly, and we were motivated in saying,</a:t>
            </a:r>
            <a:r>
              <a:rPr kumimoji="0" lang="en-US" sz="1500" b="0" u="none" strike="noStrike" kern="1200" cap="none" spc="0" normalizeH="0" noProof="0" dirty="0">
                <a:ln>
                  <a:noFill/>
                </a:ln>
                <a:solidFill>
                  <a:schemeClr val="bg1"/>
                </a:solidFill>
                <a:effectLst/>
                <a:uLnTx/>
                <a:uFillTx/>
                <a:ea typeface="+mn-ea"/>
                <a:cs typeface="+mn-cs"/>
              </a:rPr>
              <a:t> "</a:t>
            </a:r>
            <a:r>
              <a:rPr kumimoji="0" lang="en-US" sz="1500" b="0" u="none" strike="noStrike" kern="1200" cap="none" spc="0" normalizeH="0" baseline="0" noProof="0" dirty="0">
                <a:ln>
                  <a:noFill/>
                </a:ln>
                <a:solidFill>
                  <a:schemeClr val="bg1"/>
                </a:solidFill>
                <a:effectLst/>
                <a:uLnTx/>
                <a:uFillTx/>
                <a:ea typeface="+mn-ea"/>
                <a:cs typeface="+mn-cs"/>
              </a:rPr>
              <a:t>Let's do more and explore new paths." I see us together as bridge builders.</a:t>
            </a:r>
          </a:p>
          <a:p>
            <a:pPr marL="0" marR="0" lvl="0" indent="0" algn="just"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FFD500"/>
                </a:solidFill>
                <a:effectLst/>
                <a:uLnTx/>
                <a:uFillTx/>
                <a:ea typeface="+mn-ea"/>
                <a:cs typeface="+mn-cs"/>
              </a:rPr>
              <a:t>Dirk </a:t>
            </a:r>
            <a:r>
              <a:rPr kumimoji="0" lang="en-US" sz="1200" b="0" i="0" u="none" strike="noStrike" kern="1200" cap="none" spc="0" normalizeH="0" baseline="0" noProof="0" dirty="0" err="1">
                <a:ln>
                  <a:noFill/>
                </a:ln>
                <a:solidFill>
                  <a:srgbClr val="FFD500"/>
                </a:solidFill>
                <a:effectLst/>
                <a:uLnTx/>
                <a:uFillTx/>
                <a:ea typeface="+mn-ea"/>
                <a:cs typeface="+mn-cs"/>
              </a:rPr>
              <a:t>Heyden</a:t>
            </a:r>
            <a:r>
              <a:rPr kumimoji="0" lang="en-US" sz="1200" b="0" i="0" u="none" strike="noStrike" kern="1200" cap="none" spc="0" normalizeH="0" baseline="0" noProof="0" dirty="0">
                <a:ln>
                  <a:noFill/>
                </a:ln>
                <a:solidFill>
                  <a:srgbClr val="FFD500"/>
                </a:solidFill>
                <a:effectLst/>
                <a:uLnTx/>
                <a:uFillTx/>
                <a:ea typeface="+mn-ea"/>
                <a:cs typeface="+mn-cs"/>
              </a:rPr>
              <a:t>, Director of the Hamburg job center</a:t>
            </a:r>
          </a:p>
        </p:txBody>
      </p:sp>
      <p:sp>
        <p:nvSpPr>
          <p:cNvPr id="7" name="Text Placeholder 10"/>
          <p:cNvSpPr txBox="1"/>
          <p:nvPr/>
        </p:nvSpPr>
        <p:spPr>
          <a:xfrm>
            <a:off x="2315496" y="1954981"/>
            <a:ext cx="7354282" cy="1425050"/>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just"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500" b="0" u="none" strike="noStrike" kern="1200" cap="none" spc="0" normalizeH="0" baseline="0" noProof="0" dirty="0">
                <a:ln>
                  <a:noFill/>
                </a:ln>
                <a:solidFill>
                  <a:schemeClr val="bg1"/>
                </a:solidFill>
                <a:effectLst/>
                <a:uLnTx/>
                <a:uFillTx/>
                <a:ea typeface="+mn-ea"/>
                <a:cs typeface="+mn-cs"/>
              </a:rPr>
              <a:t>Our junior players take advantage of JOBLINGE's offer. Having a plan B is never a bad idea. And with JOBLINGE, our players are also not alone in that field—they </a:t>
            </a:r>
            <a:r>
              <a:rPr lang="en-US" sz="1500" dirty="0">
                <a:solidFill>
                  <a:schemeClr val="bg1"/>
                </a:solidFill>
              </a:rPr>
              <a:t>receive</a:t>
            </a:r>
            <a:r>
              <a:rPr kumimoji="0" lang="en-US" sz="1500" b="0" u="none" strike="noStrike" kern="1200" cap="none" spc="0" normalizeH="0" baseline="0" noProof="0" dirty="0">
                <a:ln>
                  <a:noFill/>
                </a:ln>
                <a:solidFill>
                  <a:schemeClr val="bg1"/>
                </a:solidFill>
                <a:effectLst/>
                <a:uLnTx/>
                <a:uFillTx/>
                <a:ea typeface="+mn-ea"/>
                <a:cs typeface="+mn-cs"/>
              </a:rPr>
              <a:t> support from experts and a big team.</a:t>
            </a:r>
          </a:p>
          <a:p>
            <a:pPr marL="0" marR="0" lvl="0" indent="0"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FFD500"/>
                </a:solidFill>
                <a:effectLst/>
                <a:uLnTx/>
                <a:uFillTx/>
                <a:ea typeface="+mn-ea"/>
                <a:cs typeface="+mn-cs"/>
              </a:rPr>
              <a:t>Armin </a:t>
            </a:r>
            <a:r>
              <a:rPr kumimoji="0" lang="en-US" sz="1200" b="0" i="0" u="none" strike="noStrike" kern="1200" cap="none" spc="0" normalizeH="0" baseline="0" noProof="0" dirty="0" err="1">
                <a:ln>
                  <a:noFill/>
                </a:ln>
                <a:solidFill>
                  <a:srgbClr val="FFD500"/>
                </a:solidFill>
                <a:effectLst/>
                <a:uLnTx/>
                <a:uFillTx/>
                <a:ea typeface="+mn-ea"/>
                <a:cs typeface="+mn-cs"/>
              </a:rPr>
              <a:t>Kraaz</a:t>
            </a:r>
            <a:r>
              <a:rPr kumimoji="0" lang="en-US" sz="1200" b="0" i="0" u="none" strike="noStrike" kern="1200" cap="none" spc="0" normalizeH="0" baseline="0" noProof="0" dirty="0">
                <a:ln>
                  <a:noFill/>
                </a:ln>
                <a:solidFill>
                  <a:srgbClr val="FFD500"/>
                </a:solidFill>
                <a:effectLst/>
                <a:uLnTx/>
                <a:uFillTx/>
                <a:ea typeface="+mn-ea"/>
                <a:cs typeface="+mn-cs"/>
              </a:rPr>
              <a:t>, head of development center </a:t>
            </a:r>
            <a:r>
              <a:rPr kumimoji="0" lang="en-US" sz="1200" b="0" i="0" u="none" strike="noStrike" kern="1200" cap="none" spc="0" normalizeH="0" baseline="0" noProof="0" dirty="0" err="1">
                <a:ln>
                  <a:noFill/>
                </a:ln>
                <a:solidFill>
                  <a:srgbClr val="FFD500"/>
                </a:solidFill>
                <a:effectLst/>
                <a:uLnTx/>
                <a:uFillTx/>
                <a:ea typeface="+mn-ea"/>
                <a:cs typeface="+mn-cs"/>
              </a:rPr>
              <a:t>Eintracht</a:t>
            </a:r>
            <a:r>
              <a:rPr kumimoji="0" lang="en-US" sz="1200" b="0" i="0" u="none" strike="noStrike" kern="1200" cap="none" spc="0" normalizeH="0" baseline="0" noProof="0" dirty="0">
                <a:ln>
                  <a:noFill/>
                </a:ln>
                <a:solidFill>
                  <a:srgbClr val="FFD500"/>
                </a:solidFill>
                <a:effectLst/>
                <a:uLnTx/>
                <a:uFillTx/>
                <a:ea typeface="+mn-ea"/>
                <a:cs typeface="+mn-cs"/>
              </a:rPr>
              <a:t> Frankfurt</a:t>
            </a:r>
          </a:p>
        </p:txBody>
      </p:sp>
      <p:sp>
        <p:nvSpPr>
          <p:cNvPr id="11" name="Text Placeholder 10"/>
          <p:cNvSpPr txBox="1"/>
          <p:nvPr/>
        </p:nvSpPr>
        <p:spPr>
          <a:xfrm>
            <a:off x="3098801" y="5565903"/>
            <a:ext cx="6081888" cy="776121"/>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just"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3200" b="0" i="0" u="none" strike="noStrike" kern="1200" cap="none" spc="0" normalizeH="0" baseline="0" noProof="0" dirty="0">
                <a:ln>
                  <a:noFill/>
                </a:ln>
                <a:solidFill>
                  <a:schemeClr val="bg1"/>
                </a:solidFill>
                <a:effectLst/>
                <a:uLnTx/>
                <a:uFillTx/>
                <a:latin typeface="+mj-lt"/>
                <a:ea typeface="+mn-ea"/>
                <a:cs typeface="+mn-cs"/>
              </a:rPr>
              <a:t>Cooperation, not charity</a:t>
            </a:r>
          </a:p>
        </p:txBody>
      </p:sp>
      <p:sp>
        <p:nvSpPr>
          <p:cNvPr id="9" name="Rechteck 8"/>
          <p:cNvSpPr/>
          <p:nvPr/>
        </p:nvSpPr>
        <p:spPr>
          <a:xfrm>
            <a:off x="168338" y="0"/>
            <a:ext cx="561372" cy="1107996"/>
          </a:xfrm>
          <a:prstGeom prst="rect">
            <a:avLst/>
          </a:prstGeom>
        </p:spPr>
        <p:txBody>
          <a:bodyPr wrap="none">
            <a:spAutoFit/>
          </a:bodyPr>
          <a:lstStyle/>
          <a:p>
            <a:pPr>
              <a:defRPr b="0" i="0"/>
            </a:pPr>
            <a:r>
              <a:rPr lang="en-US" sz="6600" b="1" dirty="0">
                <a:solidFill>
                  <a:schemeClr val="bg1"/>
                </a:solidFill>
              </a:rPr>
              <a:t>“</a:t>
            </a:r>
          </a:p>
        </p:txBody>
      </p:sp>
      <p:sp>
        <p:nvSpPr>
          <p:cNvPr id="10" name="Rechteck 9"/>
          <p:cNvSpPr/>
          <p:nvPr/>
        </p:nvSpPr>
        <p:spPr>
          <a:xfrm>
            <a:off x="1635502" y="1559510"/>
            <a:ext cx="561372" cy="1107996"/>
          </a:xfrm>
          <a:prstGeom prst="rect">
            <a:avLst/>
          </a:prstGeom>
        </p:spPr>
        <p:txBody>
          <a:bodyPr wrap="none">
            <a:spAutoFit/>
          </a:bodyPr>
          <a:lstStyle/>
          <a:p>
            <a:pPr>
              <a:defRPr b="0" i="0"/>
            </a:pPr>
            <a:r>
              <a:rPr lang="en-US" sz="6600" b="1" dirty="0">
                <a:solidFill>
                  <a:schemeClr val="bg1"/>
                </a:solidFill>
              </a:rPr>
              <a:t>“</a:t>
            </a:r>
          </a:p>
        </p:txBody>
      </p:sp>
      <p:sp>
        <p:nvSpPr>
          <p:cNvPr id="12" name="Rechteck 11"/>
          <p:cNvSpPr/>
          <p:nvPr/>
        </p:nvSpPr>
        <p:spPr>
          <a:xfrm>
            <a:off x="168338" y="3162123"/>
            <a:ext cx="561372" cy="1107996"/>
          </a:xfrm>
          <a:prstGeom prst="rect">
            <a:avLst/>
          </a:prstGeom>
        </p:spPr>
        <p:txBody>
          <a:bodyPr wrap="none">
            <a:spAutoFit/>
          </a:bodyPr>
          <a:lstStyle/>
          <a:p>
            <a:pPr>
              <a:defRPr b="0" i="0"/>
            </a:pPr>
            <a:r>
              <a:rPr lang="en-US" sz="6600" b="1" dirty="0">
                <a:solidFill>
                  <a:schemeClr val="bg1"/>
                </a:solidFill>
              </a:rPr>
              <a:t>“</a:t>
            </a:r>
          </a:p>
        </p:txBody>
      </p:sp>
    </p:spTree>
    <p:extLst>
      <p:ext uri="{BB962C8B-B14F-4D97-AF65-F5344CB8AC3E}">
        <p14:creationId xmlns:p14="http://schemas.microsoft.com/office/powerpoint/2010/main" val="1472678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5" name="think-cell Folie" r:id="rId5" imgW="0" imgH="0" progId="TCLayout.ActiveDocument.1">
                  <p:embed/>
                </p:oleObj>
              </mc:Choice>
              <mc:Fallback>
                <p:oleObj name="think-cell Folie" r:id="rId5" imgW="0" imgH="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2" name="Grafik 11"/>
          <p:cNvPicPr>
            <a:picLocks noChangeAspect="1"/>
          </p:cNvPicPr>
          <p:nvPr/>
        </p:nvPicPr>
        <p:blipFill>
          <a:blip r:embed="rId7">
            <a:extLst>
              <a:ext uri="{28A0092B-C50C-407E-A947-70E740481C1C}">
                <a14:useLocalDpi xmlns:a14="http://schemas.microsoft.com/office/drawing/2010/main"/>
              </a:ext>
            </a:extLst>
          </a:blip>
          <a:srcRect l="9766" t="12643" b="41546"/>
          <a:stretch>
            <a:fillRect/>
          </a:stretch>
        </p:blipFill>
        <p:spPr>
          <a:xfrm>
            <a:off x="0" y="110"/>
            <a:ext cx="9906000" cy="3349488"/>
          </a:xfrm>
          <a:prstGeom prst="rect">
            <a:avLst/>
          </a:prstGeom>
        </p:spPr>
      </p:pic>
      <p:sp>
        <p:nvSpPr>
          <p:cNvPr id="9" name="Title 1"/>
          <p:cNvSpPr txBox="1"/>
          <p:nvPr/>
        </p:nvSpPr>
        <p:spPr>
          <a:xfrm>
            <a:off x="4922587" y="1735355"/>
            <a:ext cx="4305667"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tx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r" defTabSz="914400" rtl="0" eaLnBrk="1" fontAlgn="auto" latinLnBrk="0" hangingPunct="1">
              <a:lnSpc>
                <a:spcPct val="90000"/>
              </a:lnSpc>
              <a:spcBef>
                <a:spcPct val="0"/>
              </a:spcBef>
              <a:spcAft>
                <a:spcPct val="0"/>
              </a:spcAft>
              <a:buClrTx/>
              <a:buSzTx/>
              <a:buFontTx/>
              <a:buNone/>
              <a:defRPr b="0" i="0"/>
            </a:pPr>
            <a:r>
              <a:rPr kumimoji="0" lang="en-US" sz="1800" b="0" i="0" u="none" strike="noStrike" kern="1200" cap="none" spc="0" normalizeH="0" baseline="0" noProof="0" dirty="0">
                <a:ln>
                  <a:noFill/>
                </a:ln>
                <a:solidFill>
                  <a:srgbClr val="FFFFFF"/>
                </a:solidFill>
                <a:effectLst/>
                <a:uLnTx/>
                <a:uFillTx/>
                <a:latin typeface="+mn-lt"/>
                <a:ea typeface="+mj-ea"/>
                <a:cs typeface="Calibri" panose="020F0502020204030204" pitchFamily="34" charset="0"/>
                <a:sym typeface="Trebuchet MS" panose="020B0603020202020204" pitchFamily="34" charset="0"/>
              </a:rPr>
              <a:t>A world in which JOBLINGE is no longer needed, because young people can build their futures without having to overcome the hurdles of their past</a:t>
            </a:r>
          </a:p>
        </p:txBody>
      </p:sp>
      <p:sp>
        <p:nvSpPr>
          <p:cNvPr id="8" name="Title 1"/>
          <p:cNvSpPr txBox="1"/>
          <p:nvPr/>
        </p:nvSpPr>
        <p:spPr>
          <a:xfrm>
            <a:off x="6624638" y="744285"/>
            <a:ext cx="2666375" cy="867930"/>
          </a:xfrm>
          <a:prstGeom prst="rect">
            <a:avLst/>
          </a:prstGeom>
        </p:spPr>
        <p:txBody>
          <a:bodyPr wrap="square" lIns="0" rIns="0">
            <a:spAutoFit/>
          </a:bodyPr>
          <a:lstStyle>
            <a:defPPr>
              <a:defRPr lang="en-US"/>
            </a:defPPr>
            <a:lvl1pPr algn="r">
              <a:lnSpc>
                <a:spcPct val="90000"/>
              </a:lnSpc>
              <a:spcBef>
                <a:spcPct val="0"/>
              </a:spcBef>
              <a:buSzPts val="2800"/>
              <a:buNone/>
              <a:defRPr sz="2800">
                <a:solidFill>
                  <a:schemeClr val="bg1"/>
                </a:solidFill>
                <a:latin typeface="+mj-lt"/>
                <a:ea typeface="+mj-ea"/>
                <a:cs typeface="Calibri" panose="020F0502020204030204" pitchFamily="34" charset="0"/>
              </a:defRPr>
            </a:lvl1pPr>
          </a:lstStyle>
          <a:p>
            <a:r>
              <a:rPr lang="en-US" dirty="0"/>
              <a:t>Our </a:t>
            </a:r>
            <a:br>
              <a:rPr lang="en-US" dirty="0"/>
            </a:br>
            <a:r>
              <a:rPr lang="en-US" dirty="0"/>
              <a:t>vision</a:t>
            </a:r>
          </a:p>
        </p:txBody>
      </p:sp>
      <p:sp>
        <p:nvSpPr>
          <p:cNvPr id="11" name="Title 1"/>
          <p:cNvSpPr txBox="1"/>
          <p:nvPr/>
        </p:nvSpPr>
        <p:spPr>
          <a:xfrm>
            <a:off x="707888" y="3659411"/>
            <a:ext cx="1813244" cy="775597"/>
          </a:xfrm>
          <a:prstGeom prst="rect">
            <a:avLst/>
          </a:prstGeom>
        </p:spPr>
        <p:txBody>
          <a:bodyPr vert="horz" wrap="square" lIns="0" tIns="0" rIns="0" bIns="0" rtlCol="0" anchor="t">
            <a:spAutoFit/>
          </a:bodyPr>
          <a:lstStyle>
            <a:defPPr>
              <a:defRPr lang="en-US"/>
            </a:defPPr>
            <a:lvl1pPr marR="0" lvl="0" indent="0" fontAlgn="auto">
              <a:lnSpc>
                <a:spcPct val="90000"/>
              </a:lnSpc>
              <a:spcBef>
                <a:spcPct val="0"/>
              </a:spcBef>
              <a:spcAft>
                <a:spcPts val="0"/>
              </a:spcAft>
              <a:buClrTx/>
              <a:buSzPts val="2800"/>
              <a:buFontTx/>
              <a:buNone/>
              <a:tabLst/>
              <a:defRPr kumimoji="0" sz="2800" i="0" u="none" strike="noStrike" cap="none" spc="0" normalizeH="0" baseline="0">
                <a:ln>
                  <a:noFill/>
                </a:ln>
                <a:solidFill>
                  <a:schemeClr val="tx2"/>
                </a:solidFill>
                <a:effectLst/>
                <a:uLnTx/>
                <a:uFillTx/>
                <a:latin typeface="+mj-lt"/>
                <a:ea typeface="+mj-ea"/>
                <a:cs typeface="Calibri" panose="020F0502020204030204" pitchFamily="34" charset="0"/>
              </a:defRPr>
            </a:lvl1pPr>
          </a:lstStyle>
          <a:p>
            <a:r>
              <a:rPr lang="en-US" dirty="0">
                <a:solidFill>
                  <a:srgbClr val="0088C2"/>
                </a:solidFill>
                <a:sym typeface="Trebuchet MS" panose="020B0603020202020204" pitchFamily="34" charset="0"/>
              </a:rPr>
              <a:t>Our mission</a:t>
            </a:r>
          </a:p>
        </p:txBody>
      </p:sp>
      <p:sp>
        <p:nvSpPr>
          <p:cNvPr id="10" name="Title 1"/>
          <p:cNvSpPr txBox="1"/>
          <p:nvPr/>
        </p:nvSpPr>
        <p:spPr>
          <a:xfrm>
            <a:off x="707888" y="4647794"/>
            <a:ext cx="8257459" cy="172354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tx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chemeClr val="tx1"/>
                </a:solidFill>
                <a:effectLst/>
                <a:uLnTx/>
                <a:uFillTx/>
                <a:latin typeface="+mn-lt"/>
                <a:sym typeface="Trebuchet MS" panose="020B0603020202020204" pitchFamily="34" charset="0"/>
              </a:rPr>
              <a:t>JOBLINGE boldly confronts these hurdles by</a:t>
            </a:r>
          </a:p>
          <a:p>
            <a:pPr marL="463550" marR="0" lvl="1" indent="-285750" algn="l" defTabSz="914400" rtl="0" eaLnBrk="1" fontAlgn="auto" latinLnBrk="0" hangingPunct="1">
              <a:lnSpc>
                <a:spcPct val="100000"/>
              </a:lnSpc>
              <a:spcBef>
                <a:spcPct val="0"/>
              </a:spcBef>
              <a:spcAft>
                <a:spcPct val="0"/>
              </a:spcAft>
              <a:buClr>
                <a:schemeClr val="tx2"/>
              </a:buClr>
              <a:buSzTx/>
              <a:buFont typeface="Arial" panose="020B0604020202020204" pitchFamily="34" charset="0"/>
              <a:buChar char="•"/>
              <a:defRPr b="0" i="0"/>
            </a:pPr>
            <a:r>
              <a:rPr kumimoji="0" lang="en-US" sz="1600" b="0" i="0" u="none" strike="noStrike" kern="1200" cap="none" spc="0" normalizeH="0" baseline="0" noProof="0" dirty="0">
                <a:ln>
                  <a:noFill/>
                </a:ln>
                <a:effectLst/>
                <a:uLnTx/>
                <a:uFillTx/>
              </a:rPr>
              <a:t>enabling young people—no matter what their background—to recognize their potential and earn their own apprenticeship or job,</a:t>
            </a:r>
          </a:p>
          <a:p>
            <a:pPr marL="463550" marR="0" lvl="1" indent="-285750" algn="l" defTabSz="914400" rtl="0" eaLnBrk="1" fontAlgn="auto" latinLnBrk="0" hangingPunct="1">
              <a:lnSpc>
                <a:spcPct val="100000"/>
              </a:lnSpc>
              <a:spcBef>
                <a:spcPct val="0"/>
              </a:spcBef>
              <a:spcAft>
                <a:spcPct val="0"/>
              </a:spcAft>
              <a:buClr>
                <a:schemeClr val="tx2"/>
              </a:buClr>
              <a:buSzTx/>
              <a:buFont typeface="Arial" panose="020B0604020202020204" pitchFamily="34" charset="0"/>
              <a:buChar char="•"/>
              <a:defRPr b="0" i="0"/>
            </a:pPr>
            <a:r>
              <a:rPr lang="en-US" sz="1600" dirty="0">
                <a:ea typeface="+mj-ea"/>
                <a:cs typeface="Calibri" panose="020F0502020204030204" pitchFamily="34" charset="0"/>
              </a:rPr>
              <a:t>forging new paths to success for participants and measuring itself on the initiative's impact, and</a:t>
            </a:r>
          </a:p>
          <a:p>
            <a:pPr marL="463550" marR="0" lvl="1" indent="-285750" algn="l" defTabSz="914400" rtl="0" eaLnBrk="1" fontAlgn="auto" latinLnBrk="0" hangingPunct="1">
              <a:lnSpc>
                <a:spcPct val="100000"/>
              </a:lnSpc>
              <a:spcBef>
                <a:spcPct val="0"/>
              </a:spcBef>
              <a:spcAft>
                <a:spcPct val="0"/>
              </a:spcAft>
              <a:buClr>
                <a:schemeClr val="tx2"/>
              </a:buClr>
              <a:buSzTx/>
              <a:buFont typeface="Arial" panose="020B0604020202020204" pitchFamily="34" charset="0"/>
              <a:buChar char="•"/>
              <a:defRPr b="0" i="0"/>
            </a:pPr>
            <a:r>
              <a:rPr kumimoji="0" lang="en-US" sz="1600" b="0" i="0" u="none" strike="noStrike" kern="1200" cap="none" spc="0" normalizeH="0" baseline="0" noProof="0" dirty="0">
                <a:ln>
                  <a:noFill/>
                </a:ln>
                <a:effectLst/>
                <a:uLnTx/>
                <a:uFillTx/>
              </a:rPr>
              <a:t>mobilizing and bundling the greatest strengths of government, business, and civil society to these ends </a:t>
            </a:r>
          </a:p>
        </p:txBody>
      </p:sp>
    </p:spTree>
    <p:extLst>
      <p:ext uri="{BB962C8B-B14F-4D97-AF65-F5344CB8AC3E}">
        <p14:creationId xmlns:p14="http://schemas.microsoft.com/office/powerpoint/2010/main" val="3242984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9" name="think-cell Folie" r:id="rId6" imgW="0" imgH="0" progId="TCLayout.ActiveDocument.1">
                  <p:embed/>
                </p:oleObj>
              </mc:Choice>
              <mc:Fallback>
                <p:oleObj name="think-cell Folie" r:id="rId6" imgW="0" imgH="0" progId="TCLayout.ActiveDocument.1">
                  <p:embed/>
                  <p:pic>
                    <p:nvPicPr>
                      <p:cNvPr id="16" name="Objekt 15"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8" name="Oval 7"/>
          <p:cNvSpPr>
            <a:spLocks noChangeAspect="1"/>
          </p:cNvSpPr>
          <p:nvPr/>
        </p:nvSpPr>
        <p:spPr>
          <a:xfrm>
            <a:off x="-876299" y="2341288"/>
            <a:ext cx="5372966" cy="5372966"/>
          </a:xfrm>
          <a:prstGeom prst="ellipse">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latin typeface="Trebuchet MS" panose="020B0603020202020204"/>
            </a:endParaRPr>
          </a:p>
        </p:txBody>
      </p:sp>
      <p:sp>
        <p:nvSpPr>
          <p:cNvPr id="22" name="Oval 2"/>
          <p:cNvSpPr>
            <a:spLocks noChangeAspect="1"/>
          </p:cNvSpPr>
          <p:nvPr/>
        </p:nvSpPr>
        <p:spPr>
          <a:xfrm>
            <a:off x="3918650" y="4296693"/>
            <a:ext cx="2196002" cy="2196000"/>
          </a:xfrm>
          <a:prstGeom prst="ellipse">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sp>
        <p:nvSpPr>
          <p:cNvPr id="3" name="Oval 2"/>
          <p:cNvSpPr>
            <a:spLocks noChangeAspect="1"/>
          </p:cNvSpPr>
          <p:nvPr/>
        </p:nvSpPr>
        <p:spPr>
          <a:xfrm>
            <a:off x="3514327" y="2488226"/>
            <a:ext cx="2268002" cy="2268000"/>
          </a:xfrm>
          <a:prstGeom prst="ellipse">
            <a:avLst/>
          </a:prstGeom>
          <a:solidFill>
            <a:srgbClr val="E3E3E3"/>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sp>
        <p:nvSpPr>
          <p:cNvPr id="5" name="Oval 4"/>
          <p:cNvSpPr/>
          <p:nvPr/>
        </p:nvSpPr>
        <p:spPr>
          <a:xfrm>
            <a:off x="1870302" y="1246799"/>
            <a:ext cx="2250451" cy="2250450"/>
          </a:xfrm>
          <a:prstGeom prst="ellipse">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000000">
                  <a:lumMod val="50000"/>
                  <a:lumOff val="50000"/>
                </a:srgbClr>
              </a:solidFill>
            </a:endParaRPr>
          </a:p>
        </p:txBody>
      </p:sp>
      <p:sp>
        <p:nvSpPr>
          <p:cNvPr id="6" name="TextBox 5"/>
          <p:cNvSpPr txBox="1"/>
          <p:nvPr/>
        </p:nvSpPr>
        <p:spPr>
          <a:xfrm>
            <a:off x="1924880" y="1798137"/>
            <a:ext cx="2198068" cy="27459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ct val="0"/>
              </a:spcBef>
              <a:spcAft>
                <a:spcPts val="488"/>
              </a:spcAft>
              <a:buClrTx/>
              <a:buSzTx/>
              <a:buFontTx/>
              <a:buNone/>
              <a:defRPr b="0" i="0"/>
            </a:pPr>
            <a:r>
              <a:rPr kumimoji="0" lang="en-US" sz="2000" b="1" i="0" u="none" strike="noStrike" kern="1200" cap="none" spc="0" normalizeH="0" baseline="0" noProof="0" dirty="0">
                <a:ln>
                  <a:noFill/>
                </a:ln>
                <a:effectLst/>
                <a:uLnTx/>
                <a:uFillTx/>
                <a:ea typeface="+mn-ea"/>
                <a:cs typeface="+mn-cs"/>
              </a:rPr>
              <a:t>Visibility</a:t>
            </a:r>
            <a:endParaRPr kumimoji="0" lang="en-US" sz="2600" b="1" i="0" u="none" strike="noStrike" kern="1200" cap="none" spc="0" normalizeH="0" baseline="0" noProof="0" dirty="0">
              <a:ln>
                <a:noFill/>
              </a:ln>
              <a:effectLst/>
              <a:uLnTx/>
              <a:uFillTx/>
              <a:ea typeface="+mn-ea"/>
              <a:cs typeface="+mn-cs"/>
            </a:endParaRPr>
          </a:p>
        </p:txBody>
      </p:sp>
      <p:sp>
        <p:nvSpPr>
          <p:cNvPr id="7" name="TextBox 6"/>
          <p:cNvSpPr txBox="1"/>
          <p:nvPr/>
        </p:nvSpPr>
        <p:spPr>
          <a:xfrm>
            <a:off x="4179036" y="2880614"/>
            <a:ext cx="1675231" cy="30510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chemeClr val="bg1"/>
                </a:solidFill>
                <a:effectLst/>
                <a:uLnTx/>
                <a:uFillTx/>
                <a:ea typeface="+mn-ea"/>
                <a:cs typeface="+mn-cs"/>
              </a:rPr>
              <a:t> </a:t>
            </a:r>
          </a:p>
        </p:txBody>
      </p:sp>
      <p:sp>
        <p:nvSpPr>
          <p:cNvPr id="9" name="TextBox 8"/>
          <p:cNvSpPr txBox="1"/>
          <p:nvPr/>
        </p:nvSpPr>
        <p:spPr>
          <a:xfrm>
            <a:off x="180130" y="3913508"/>
            <a:ext cx="3590869" cy="110799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3600" b="0" i="0" u="none" strike="noStrike" kern="1200" cap="none" spc="0" normalizeH="0" baseline="0" noProof="0" dirty="0">
                <a:ln>
                  <a:noFill/>
                </a:ln>
                <a:effectLst/>
                <a:uLnTx/>
                <a:uFillTx/>
                <a:ea typeface="+mn-ea"/>
                <a:cs typeface="+mn-cs"/>
              </a:rPr>
              <a:t>Goal focus and measurability</a:t>
            </a:r>
          </a:p>
        </p:txBody>
      </p:sp>
      <p:sp>
        <p:nvSpPr>
          <p:cNvPr id="10" name="TextBox 9"/>
          <p:cNvSpPr txBox="1"/>
          <p:nvPr/>
        </p:nvSpPr>
        <p:spPr>
          <a:xfrm>
            <a:off x="3538452" y="2992900"/>
            <a:ext cx="2198068" cy="54918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ct val="0"/>
              </a:spcBef>
              <a:spcAft>
                <a:spcPts val="488"/>
              </a:spcAft>
              <a:buClrTx/>
              <a:buSzTx/>
              <a:buFontTx/>
              <a:buNone/>
              <a:defRPr b="0" i="0"/>
            </a:pPr>
            <a:r>
              <a:rPr kumimoji="0" lang="en-US" sz="2000" b="1" i="0" u="none" strike="noStrike" kern="1200" cap="none" spc="0" normalizeH="0" baseline="0" noProof="0" dirty="0">
                <a:ln>
                  <a:noFill/>
                </a:ln>
                <a:effectLst/>
                <a:uLnTx/>
                <a:uFillTx/>
                <a:ea typeface="+mn-ea"/>
                <a:cs typeface="+mn-cs"/>
              </a:rPr>
              <a:t>Impact orientation</a:t>
            </a:r>
          </a:p>
        </p:txBody>
      </p:sp>
      <p:sp>
        <p:nvSpPr>
          <p:cNvPr id="15" name="Titel 1"/>
          <p:cNvSpPr txBox="1"/>
          <p:nvPr/>
        </p:nvSpPr>
        <p:spPr>
          <a:xfrm>
            <a:off x="630000" y="1005355"/>
            <a:ext cx="8594682"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l" defTabSz="914400" rtl="0" fontAlgn="auto" latinLnBrk="0" hangingPunct="1">
              <a:lnSpc>
                <a:spcPct val="90000"/>
              </a:lnSpc>
              <a:spcBef>
                <a:spcPct val="0"/>
              </a:spcBef>
              <a:spcAft>
                <a:spcPct val="0"/>
              </a:spcAft>
              <a:buClrTx/>
              <a:buSzTx/>
              <a:buFontTx/>
              <a:buNone/>
              <a:defRPr/>
            </a:pPr>
            <a:endParaRPr kumimoji="0" lang="en-US" sz="2400" b="0" i="0" u="none" strike="noStrike" kern="1200" cap="none" spc="0" normalizeH="0" baseline="0" noProof="0" dirty="0">
              <a:ln>
                <a:noFill/>
              </a:ln>
              <a:solidFill>
                <a:srgbClr val="0093D3"/>
              </a:solidFill>
              <a:effectLst/>
              <a:uLnTx/>
              <a:uFillTx/>
              <a:latin typeface="Trebuchet MS" panose="020B0603020202020204" pitchFamily="34" charset="0"/>
              <a:ea typeface="+mj-ea"/>
              <a:cs typeface="Calibri" panose="020F0502020204030204" pitchFamily="34" charset="0"/>
              <a:sym typeface="Trebuchet MS" panose="020B0603020202020204" pitchFamily="34" charset="0"/>
            </a:endParaRPr>
          </a:p>
        </p:txBody>
      </p:sp>
      <p:sp>
        <p:nvSpPr>
          <p:cNvPr id="23" name="TextBox 9"/>
          <p:cNvSpPr txBox="1"/>
          <p:nvPr/>
        </p:nvSpPr>
        <p:spPr>
          <a:xfrm>
            <a:off x="3956156" y="4819437"/>
            <a:ext cx="2198068" cy="549189"/>
          </a:xfrm>
          <a:prstGeom prst="rect">
            <a:avLst/>
          </a:prstGeom>
          <a:noFill/>
        </p:spPr>
        <p:txBody>
          <a:bodyPr wrap="square" lIns="0" tIns="0" rIns="0" bIns="0" rtlCol="0" anchor="t">
            <a:spAutoFit/>
          </a:bodyPr>
          <a:lstStyle/>
          <a:p>
            <a:pPr lvl="0" algn="ctr">
              <a:lnSpc>
                <a:spcPct val="90000"/>
              </a:lnSpc>
              <a:spcAft>
                <a:spcPts val="488"/>
              </a:spcAft>
              <a:defRPr b="0" i="0"/>
            </a:pPr>
            <a:r>
              <a:rPr lang="en-US" sz="2000" b="1" dirty="0"/>
              <a:t>Best-possible</a:t>
            </a:r>
            <a:br>
              <a:rPr lang="en-US" sz="2000" b="1" dirty="0"/>
            </a:br>
            <a:r>
              <a:rPr lang="en-US" sz="2000" b="1" dirty="0"/>
              <a:t>use of resources</a:t>
            </a:r>
            <a:r>
              <a:rPr lang="en-US" sz="2000" b="0" dirty="0"/>
              <a:t> </a:t>
            </a:r>
          </a:p>
        </p:txBody>
      </p:sp>
      <p:sp>
        <p:nvSpPr>
          <p:cNvPr id="27" name="Title 26"/>
          <p:cNvSpPr>
            <a:spLocks noGrp="1"/>
          </p:cNvSpPr>
          <p:nvPr>
            <p:ph type="title"/>
          </p:nvPr>
        </p:nvSpPr>
        <p:spPr>
          <a:xfrm>
            <a:off x="630000" y="622800"/>
            <a:ext cx="8655847" cy="329513"/>
          </a:xfrm>
        </p:spPr>
        <p:txBody>
          <a:bodyPr/>
          <a:lstStyle/>
          <a:p>
            <a:pPr>
              <a:defRPr b="0" i="0"/>
            </a:pPr>
            <a:r>
              <a:rPr lang="en-US" dirty="0"/>
              <a:t>Our approach: Entrepreneurial thinking for our societal goal</a:t>
            </a:r>
          </a:p>
        </p:txBody>
      </p:sp>
      <p:sp>
        <p:nvSpPr>
          <p:cNvPr id="25" name="TextBox 8"/>
          <p:cNvSpPr txBox="1"/>
          <p:nvPr/>
        </p:nvSpPr>
        <p:spPr>
          <a:xfrm>
            <a:off x="180130" y="5114101"/>
            <a:ext cx="3594460" cy="1495014"/>
          </a:xfrm>
          <a:prstGeom prst="rect">
            <a:avLst/>
          </a:prstGeom>
          <a:noFill/>
        </p:spPr>
        <p:txBody>
          <a:bodyPr wrap="square" lIns="0" tIns="0" rIns="0" bIns="0" rtlCol="0" anchor="t">
            <a:spAutoFit/>
          </a:bodyPr>
          <a:lstStyle/>
          <a:p>
            <a:pPr>
              <a:buSzTx/>
              <a:buFont typeface="Trebuchet MS" panose="020B0603020202020204" pitchFamily="34" charset="0"/>
              <a:buChar char="​"/>
              <a:defRPr b="0" i="0"/>
            </a:pPr>
            <a:r>
              <a:rPr lang="en-US" sz="1600" dirty="0"/>
              <a:t>Placement (in apprenticeship or work)</a:t>
            </a:r>
            <a:endParaRPr kumimoji="0" lang="en-US" sz="1600" b="0" i="0" u="none" strike="noStrike" kern="1200" cap="none" spc="0" normalizeH="0" baseline="0" noProof="0" dirty="0">
              <a:ln>
                <a:noFill/>
              </a:ln>
              <a:effectLst/>
              <a:uLnTx/>
              <a:uFillTx/>
            </a:endParaRPr>
          </a:p>
          <a:p>
            <a:pPr>
              <a:buSzTx/>
              <a:buFont typeface="Trebuchet MS" panose="020B0603020202020204" pitchFamily="34" charset="0"/>
              <a:buChar char="​"/>
            </a:pPr>
            <a:endParaRPr lang="en-US" sz="1600" dirty="0"/>
          </a:p>
          <a:p>
            <a:pPr>
              <a:buSzTx/>
              <a:buFont typeface="Trebuchet MS" panose="020B0603020202020204" pitchFamily="34" charset="0"/>
              <a:buChar char="​"/>
              <a:defRPr b="0" i="0"/>
            </a:pPr>
            <a:r>
              <a:rPr lang="en-US" sz="1600" dirty="0"/>
              <a:t>Sustainability (after six months in apprenticeship and after three years/completion of training)</a:t>
            </a:r>
          </a:p>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lang="en-US" dirty="0"/>
              <a:t> </a:t>
            </a:r>
            <a:endParaRPr kumimoji="0" lang="en-US" b="0" i="0" u="none" strike="noStrike" kern="1200" cap="none" spc="0" normalizeH="0" baseline="0" noProof="0" dirty="0">
              <a:ln>
                <a:noFill/>
              </a:ln>
              <a:effectLst/>
              <a:uLnTx/>
              <a:uFillTx/>
            </a:endParaRPr>
          </a:p>
        </p:txBody>
      </p:sp>
      <p:sp>
        <p:nvSpPr>
          <p:cNvPr id="29" name="TextBox 9"/>
          <p:cNvSpPr txBox="1"/>
          <p:nvPr/>
        </p:nvSpPr>
        <p:spPr>
          <a:xfrm>
            <a:off x="3918779" y="5733094"/>
            <a:ext cx="2198068" cy="329513"/>
          </a:xfrm>
          <a:prstGeom prst="rect">
            <a:avLst/>
          </a:prstGeom>
          <a:noFill/>
        </p:spPr>
        <p:txBody>
          <a:bodyPr wrap="square" lIns="0" tIns="0" rIns="0" bIns="0" rtlCol="0" anchor="t">
            <a:spAutoFit/>
          </a:bodyPr>
          <a:lstStyle/>
          <a:p>
            <a:pPr lvl="0" algn="ctr">
              <a:lnSpc>
                <a:spcPct val="90000"/>
              </a:lnSpc>
              <a:spcAft>
                <a:spcPts val="488"/>
              </a:spcAft>
              <a:defRPr b="0" i="0"/>
            </a:pPr>
            <a:r>
              <a:rPr lang="en-US" sz="1200" b="1" dirty="0"/>
              <a:t>Grants, donations, volunteering</a:t>
            </a:r>
          </a:p>
        </p:txBody>
      </p:sp>
      <p:sp>
        <p:nvSpPr>
          <p:cNvPr id="30" name="TextBox 9"/>
          <p:cNvSpPr txBox="1"/>
          <p:nvPr/>
        </p:nvSpPr>
        <p:spPr>
          <a:xfrm>
            <a:off x="3965029" y="3696923"/>
            <a:ext cx="1344914" cy="329513"/>
          </a:xfrm>
          <a:prstGeom prst="rect">
            <a:avLst/>
          </a:prstGeom>
          <a:noFill/>
        </p:spPr>
        <p:txBody>
          <a:bodyPr wrap="square" lIns="0" tIns="0" rIns="0" bIns="0" rtlCol="0" anchor="t">
            <a:spAutoFit/>
          </a:bodyPr>
          <a:lstStyle/>
          <a:p>
            <a:pPr lvl="0" algn="ctr">
              <a:lnSpc>
                <a:spcPct val="90000"/>
              </a:lnSpc>
              <a:spcAft>
                <a:spcPts val="488"/>
              </a:spcAft>
              <a:defRPr b="0" i="0"/>
            </a:pPr>
            <a:r>
              <a:rPr lang="en-US" sz="1200" b="1" dirty="0"/>
              <a:t>For the youth and all involved</a:t>
            </a:r>
          </a:p>
        </p:txBody>
      </p:sp>
      <p:sp>
        <p:nvSpPr>
          <p:cNvPr id="31" name="TextBox 9"/>
          <p:cNvSpPr txBox="1"/>
          <p:nvPr/>
        </p:nvSpPr>
        <p:spPr>
          <a:xfrm>
            <a:off x="1900319" y="2341288"/>
            <a:ext cx="2192486" cy="494270"/>
          </a:xfrm>
          <a:prstGeom prst="rect">
            <a:avLst/>
          </a:prstGeom>
          <a:noFill/>
        </p:spPr>
        <p:txBody>
          <a:bodyPr wrap="square" lIns="0" tIns="0" rIns="0" bIns="0" rtlCol="0" anchor="t">
            <a:spAutoFit/>
          </a:bodyPr>
          <a:lstStyle/>
          <a:p>
            <a:pPr lvl="0" algn="ctr">
              <a:lnSpc>
                <a:spcPct val="90000"/>
              </a:lnSpc>
              <a:spcAft>
                <a:spcPts val="488"/>
              </a:spcAft>
              <a:defRPr b="0" i="0"/>
            </a:pPr>
            <a:r>
              <a:rPr lang="en-US" sz="1200" b="1" dirty="0"/>
              <a:t>E.g., annual report, supervisory board meeting, and general assembly</a:t>
            </a:r>
          </a:p>
        </p:txBody>
      </p:sp>
      <p:sp>
        <p:nvSpPr>
          <p:cNvPr id="32" name="Oval 2"/>
          <p:cNvSpPr/>
          <p:nvPr/>
        </p:nvSpPr>
        <p:spPr>
          <a:xfrm>
            <a:off x="7581840" y="2478462"/>
            <a:ext cx="1814338" cy="1814336"/>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4000" b="0" i="0" u="none" strike="noStrike" kern="0" cap="none" spc="0" normalizeH="0" baseline="0" noProof="0" dirty="0">
              <a:ln>
                <a:noFill/>
              </a:ln>
              <a:solidFill>
                <a:srgbClr val="59B5DA"/>
              </a:solidFill>
              <a:effectLst/>
              <a:uLnTx/>
              <a:uFillTx/>
              <a:ea typeface="+mn-ea"/>
              <a:cs typeface="+mn-cs"/>
            </a:endParaRPr>
          </a:p>
        </p:txBody>
      </p:sp>
      <p:grpSp>
        <p:nvGrpSpPr>
          <p:cNvPr id="45" name="Group 34"/>
          <p:cNvGrpSpPr/>
          <p:nvPr/>
        </p:nvGrpSpPr>
        <p:grpSpPr>
          <a:xfrm>
            <a:off x="9205520" y="57633"/>
            <a:ext cx="418142" cy="380974"/>
            <a:chOff x="5540375" y="2873375"/>
            <a:chExt cx="1112973" cy="1103313"/>
          </a:xfrm>
        </p:grpSpPr>
        <p:sp>
          <p:nvSpPr>
            <p:cNvPr id="46" name="Freeform 5"/>
            <p:cNvSpPr/>
            <p:nvPr/>
          </p:nvSpPr>
          <p:spPr bwMode="auto">
            <a:xfrm>
              <a:off x="5889625" y="2873375"/>
              <a:ext cx="709613" cy="584200"/>
            </a:xfrm>
            <a:custGeom>
              <a:avLst/>
              <a:gdLst>
                <a:gd name="T0" fmla="*/ 560 w 992"/>
                <a:gd name="T1" fmla="*/ 819 h 819"/>
                <a:gd name="T2" fmla="*/ 553 w 992"/>
                <a:gd name="T3" fmla="*/ 681 h 819"/>
                <a:gd name="T4" fmla="*/ 554 w 992"/>
                <a:gd name="T5" fmla="*/ 525 h 819"/>
                <a:gd name="T6" fmla="*/ 577 w 992"/>
                <a:gd name="T7" fmla="*/ 392 h 819"/>
                <a:gd name="T8" fmla="*/ 679 w 992"/>
                <a:gd name="T9" fmla="*/ 228 h 819"/>
                <a:gd name="T10" fmla="*/ 744 w 992"/>
                <a:gd name="T11" fmla="*/ 181 h 819"/>
                <a:gd name="T12" fmla="*/ 754 w 992"/>
                <a:gd name="T13" fmla="*/ 194 h 819"/>
                <a:gd name="T14" fmla="*/ 622 w 992"/>
                <a:gd name="T15" fmla="*/ 478 h 819"/>
                <a:gd name="T16" fmla="*/ 632 w 992"/>
                <a:gd name="T17" fmla="*/ 487 h 819"/>
                <a:gd name="T18" fmla="*/ 992 w 992"/>
                <a:gd name="T19" fmla="*/ 9 h 819"/>
                <a:gd name="T20" fmla="*/ 982 w 992"/>
                <a:gd name="T21" fmla="*/ 0 h 819"/>
                <a:gd name="T22" fmla="*/ 485 w 992"/>
                <a:gd name="T23" fmla="*/ 430 h 819"/>
                <a:gd name="T24" fmla="*/ 469 w 992"/>
                <a:gd name="T25" fmla="*/ 434 h 819"/>
                <a:gd name="T26" fmla="*/ 8 w 992"/>
                <a:gd name="T27" fmla="*/ 255 h 819"/>
                <a:gd name="T28" fmla="*/ 0 w 992"/>
                <a:gd name="T29" fmla="*/ 265 h 819"/>
                <a:gd name="T30" fmla="*/ 384 w 992"/>
                <a:gd name="T31" fmla="*/ 650 h 819"/>
                <a:gd name="T32" fmla="*/ 392 w 992"/>
                <a:gd name="T33" fmla="*/ 642 h 819"/>
                <a:gd name="T34" fmla="*/ 283 w 992"/>
                <a:gd name="T35" fmla="*/ 427 h 819"/>
                <a:gd name="T36" fmla="*/ 293 w 992"/>
                <a:gd name="T37" fmla="*/ 413 h 819"/>
                <a:gd name="T38" fmla="*/ 460 w 992"/>
                <a:gd name="T39" fmla="*/ 767 h 819"/>
                <a:gd name="T40" fmla="*/ 460 w 992"/>
                <a:gd name="T41" fmla="*/ 803 h 819"/>
                <a:gd name="T42" fmla="*/ 508 w 992"/>
                <a:gd name="T43" fmla="*/ 806 h 819"/>
                <a:gd name="T44" fmla="*/ 560 w 992"/>
                <a:gd name="T45"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2" h="819">
                  <a:moveTo>
                    <a:pt x="560" y="819"/>
                  </a:moveTo>
                  <a:cubicBezTo>
                    <a:pt x="566" y="775"/>
                    <a:pt x="556" y="714"/>
                    <a:pt x="553" y="681"/>
                  </a:cubicBezTo>
                  <a:cubicBezTo>
                    <a:pt x="550" y="629"/>
                    <a:pt x="551" y="577"/>
                    <a:pt x="554" y="525"/>
                  </a:cubicBezTo>
                  <a:cubicBezTo>
                    <a:pt x="556" y="480"/>
                    <a:pt x="563" y="435"/>
                    <a:pt x="577" y="392"/>
                  </a:cubicBezTo>
                  <a:cubicBezTo>
                    <a:pt x="597" y="330"/>
                    <a:pt x="631" y="272"/>
                    <a:pt x="679" y="228"/>
                  </a:cubicBezTo>
                  <a:cubicBezTo>
                    <a:pt x="698" y="210"/>
                    <a:pt x="721" y="194"/>
                    <a:pt x="744" y="181"/>
                  </a:cubicBezTo>
                  <a:cubicBezTo>
                    <a:pt x="752" y="176"/>
                    <a:pt x="760" y="187"/>
                    <a:pt x="754" y="194"/>
                  </a:cubicBezTo>
                  <a:cubicBezTo>
                    <a:pt x="642" y="323"/>
                    <a:pt x="625" y="444"/>
                    <a:pt x="622" y="478"/>
                  </a:cubicBezTo>
                  <a:cubicBezTo>
                    <a:pt x="622" y="483"/>
                    <a:pt x="627" y="487"/>
                    <a:pt x="632" y="487"/>
                  </a:cubicBezTo>
                  <a:cubicBezTo>
                    <a:pt x="983" y="481"/>
                    <a:pt x="992" y="73"/>
                    <a:pt x="992" y="9"/>
                  </a:cubicBezTo>
                  <a:cubicBezTo>
                    <a:pt x="991" y="4"/>
                    <a:pt x="987" y="0"/>
                    <a:pt x="982" y="0"/>
                  </a:cubicBezTo>
                  <a:cubicBezTo>
                    <a:pt x="558" y="4"/>
                    <a:pt x="494" y="260"/>
                    <a:pt x="485" y="430"/>
                  </a:cubicBezTo>
                  <a:cubicBezTo>
                    <a:pt x="485" y="439"/>
                    <a:pt x="473" y="441"/>
                    <a:pt x="469" y="434"/>
                  </a:cubicBezTo>
                  <a:cubicBezTo>
                    <a:pt x="416" y="328"/>
                    <a:pt x="292" y="242"/>
                    <a:pt x="8" y="255"/>
                  </a:cubicBezTo>
                  <a:cubicBezTo>
                    <a:pt x="3" y="255"/>
                    <a:pt x="0" y="260"/>
                    <a:pt x="0" y="265"/>
                  </a:cubicBezTo>
                  <a:cubicBezTo>
                    <a:pt x="2" y="322"/>
                    <a:pt x="34" y="646"/>
                    <a:pt x="384" y="650"/>
                  </a:cubicBezTo>
                  <a:cubicBezTo>
                    <a:pt x="388" y="650"/>
                    <a:pt x="392" y="646"/>
                    <a:pt x="392" y="642"/>
                  </a:cubicBezTo>
                  <a:cubicBezTo>
                    <a:pt x="395" y="615"/>
                    <a:pt x="391" y="524"/>
                    <a:pt x="283" y="427"/>
                  </a:cubicBezTo>
                  <a:cubicBezTo>
                    <a:pt x="276" y="421"/>
                    <a:pt x="284" y="408"/>
                    <a:pt x="293" y="413"/>
                  </a:cubicBezTo>
                  <a:cubicBezTo>
                    <a:pt x="426" y="476"/>
                    <a:pt x="466" y="630"/>
                    <a:pt x="460" y="767"/>
                  </a:cubicBezTo>
                  <a:cubicBezTo>
                    <a:pt x="460" y="774"/>
                    <a:pt x="460" y="788"/>
                    <a:pt x="460" y="803"/>
                  </a:cubicBezTo>
                  <a:cubicBezTo>
                    <a:pt x="508" y="806"/>
                    <a:pt x="508" y="806"/>
                    <a:pt x="508" y="806"/>
                  </a:cubicBezTo>
                  <a:cubicBezTo>
                    <a:pt x="527" y="807"/>
                    <a:pt x="544" y="811"/>
                    <a:pt x="560" y="819"/>
                  </a:cubicBezTo>
                  <a:close/>
                </a:path>
              </a:pathLst>
            </a:custGeom>
            <a:solidFill>
              <a:srgbClr val="59B5DA">
                <a:lumMod val="100000"/>
              </a:srgb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47" name="Freeform 36"/>
            <p:cNvSpPr/>
            <p:nvPr/>
          </p:nvSpPr>
          <p:spPr bwMode="auto">
            <a:xfrm>
              <a:off x="5540375" y="3463925"/>
              <a:ext cx="1112973" cy="512763"/>
            </a:xfrm>
            <a:custGeom>
              <a:avLst/>
              <a:gdLst>
                <a:gd name="connsiteX0" fmla="*/ 393605 w 1112973"/>
                <a:gd name="connsiteY0" fmla="*/ 31750 h 512763"/>
                <a:gd name="connsiteX1" fmla="*/ 323523 w 1112973"/>
                <a:gd name="connsiteY1" fmla="*/ 49603 h 512763"/>
                <a:gd name="connsiteX2" fmla="*/ 31750 w 1112973"/>
                <a:gd name="connsiteY2" fmla="*/ 215278 h 512763"/>
                <a:gd name="connsiteX3" fmla="*/ 31750 w 1112973"/>
                <a:gd name="connsiteY3" fmla="*/ 473075 h 512763"/>
                <a:gd name="connsiteX4" fmla="*/ 332820 w 1112973"/>
                <a:gd name="connsiteY4" fmla="*/ 357388 h 512763"/>
                <a:gd name="connsiteX5" fmla="*/ 417920 w 1112973"/>
                <a:gd name="connsiteY5" fmla="*/ 340963 h 512763"/>
                <a:gd name="connsiteX6" fmla="*/ 435083 w 1112973"/>
                <a:gd name="connsiteY6" fmla="*/ 341677 h 512763"/>
                <a:gd name="connsiteX7" fmla="*/ 555225 w 1112973"/>
                <a:gd name="connsiteY7" fmla="*/ 350247 h 512763"/>
                <a:gd name="connsiteX8" fmla="*/ 602423 w 1112973"/>
                <a:gd name="connsiteY8" fmla="*/ 352389 h 512763"/>
                <a:gd name="connsiteX9" fmla="*/ 799799 w 1112973"/>
                <a:gd name="connsiteY9" fmla="*/ 322396 h 512763"/>
                <a:gd name="connsiteX10" fmla="*/ 812671 w 1112973"/>
                <a:gd name="connsiteY10" fmla="*/ 318112 h 512763"/>
                <a:gd name="connsiteX11" fmla="*/ 1025779 w 1112973"/>
                <a:gd name="connsiteY11" fmla="*/ 177430 h 512763"/>
                <a:gd name="connsiteX12" fmla="*/ 1072263 w 1112973"/>
                <a:gd name="connsiteY12" fmla="*/ 122443 h 512763"/>
                <a:gd name="connsiteX13" fmla="*/ 1068687 w 1112973"/>
                <a:gd name="connsiteY13" fmla="*/ 68170 h 512763"/>
                <a:gd name="connsiteX14" fmla="*/ 1042942 w 1112973"/>
                <a:gd name="connsiteY14" fmla="*/ 58172 h 512763"/>
                <a:gd name="connsiteX15" fmla="*/ 1013622 w 1112973"/>
                <a:gd name="connsiteY15" fmla="*/ 71741 h 512763"/>
                <a:gd name="connsiteX16" fmla="*/ 964993 w 1112973"/>
                <a:gd name="connsiteY16" fmla="*/ 126014 h 512763"/>
                <a:gd name="connsiteX17" fmla="*/ 808380 w 1112973"/>
                <a:gd name="connsiteY17" fmla="*/ 223848 h 512763"/>
                <a:gd name="connsiteX18" fmla="*/ 801944 w 1112973"/>
                <a:gd name="connsiteY18" fmla="*/ 225990 h 512763"/>
                <a:gd name="connsiteX19" fmla="*/ 718989 w 1112973"/>
                <a:gd name="connsiteY19" fmla="*/ 236702 h 512763"/>
                <a:gd name="connsiteX20" fmla="*/ 604568 w 1112973"/>
                <a:gd name="connsiteY20" fmla="*/ 214564 h 512763"/>
                <a:gd name="connsiteX21" fmla="*/ 579539 w 1112973"/>
                <a:gd name="connsiteY21" fmla="*/ 204567 h 512763"/>
                <a:gd name="connsiteX22" fmla="*/ 553794 w 1112973"/>
                <a:gd name="connsiteY22" fmla="*/ 160291 h 512763"/>
                <a:gd name="connsiteX23" fmla="*/ 590981 w 1112973"/>
                <a:gd name="connsiteY23" fmla="*/ 125300 h 512763"/>
                <a:gd name="connsiteX24" fmla="*/ 711838 w 1112973"/>
                <a:gd name="connsiteY24" fmla="*/ 113874 h 512763"/>
                <a:gd name="connsiteX25" fmla="*/ 741873 w 1112973"/>
                <a:gd name="connsiteY25" fmla="*/ 80310 h 512763"/>
                <a:gd name="connsiteX26" fmla="*/ 710408 w 1112973"/>
                <a:gd name="connsiteY26" fmla="*/ 47461 h 512763"/>
                <a:gd name="connsiteX27" fmla="*/ 400757 w 1112973"/>
                <a:gd name="connsiteY27" fmla="*/ 31750 h 512763"/>
                <a:gd name="connsiteX28" fmla="*/ 393605 w 1112973"/>
                <a:gd name="connsiteY28" fmla="*/ 31750 h 512763"/>
                <a:gd name="connsiteX29" fmla="*/ 393380 w 1112973"/>
                <a:gd name="connsiteY29" fmla="*/ 0 h 512763"/>
                <a:gd name="connsiteX30" fmla="*/ 401963 w 1112973"/>
                <a:gd name="connsiteY30" fmla="*/ 0 h 512763"/>
                <a:gd name="connsiteX31" fmla="*/ 683051 w 1112973"/>
                <a:gd name="connsiteY31" fmla="*/ 14303 h 512763"/>
                <a:gd name="connsiteX32" fmla="*/ 711660 w 1112973"/>
                <a:gd name="connsiteY32" fmla="*/ 15733 h 512763"/>
                <a:gd name="connsiteX33" fmla="*/ 738839 w 1112973"/>
                <a:gd name="connsiteY33" fmla="*/ 23600 h 512763"/>
                <a:gd name="connsiteX34" fmla="*/ 773170 w 1112973"/>
                <a:gd name="connsiteY34" fmla="*/ 80097 h 512763"/>
                <a:gd name="connsiteX35" fmla="*/ 714521 w 1112973"/>
                <a:gd name="connsiteY35" fmla="*/ 144461 h 512763"/>
                <a:gd name="connsiteX36" fmla="*/ 593646 w 1112973"/>
                <a:gd name="connsiteY36" fmla="*/ 156618 h 512763"/>
                <a:gd name="connsiteX37" fmla="*/ 590785 w 1112973"/>
                <a:gd name="connsiteY37" fmla="*/ 175212 h 512763"/>
                <a:gd name="connsiteX38" fmla="*/ 616534 w 1112973"/>
                <a:gd name="connsiteY38" fmla="*/ 185939 h 512763"/>
                <a:gd name="connsiteX39" fmla="*/ 718813 w 1112973"/>
                <a:gd name="connsiteY39" fmla="*/ 205248 h 512763"/>
                <a:gd name="connsiteX40" fmla="*/ 793197 w 1112973"/>
                <a:gd name="connsiteY40" fmla="*/ 195236 h 512763"/>
                <a:gd name="connsiteX41" fmla="*/ 799634 w 1112973"/>
                <a:gd name="connsiteY41" fmla="*/ 193806 h 512763"/>
                <a:gd name="connsiteX42" fmla="*/ 941251 w 1112973"/>
                <a:gd name="connsiteY42" fmla="*/ 105127 h 512763"/>
                <a:gd name="connsiteX43" fmla="*/ 989887 w 1112973"/>
                <a:gd name="connsiteY43" fmla="*/ 50061 h 512763"/>
                <a:gd name="connsiteX44" fmla="*/ 1042814 w 1112973"/>
                <a:gd name="connsiteY44" fmla="*/ 26461 h 512763"/>
                <a:gd name="connsiteX45" fmla="*/ 1090020 w 1112973"/>
                <a:gd name="connsiteY45" fmla="*/ 45055 h 512763"/>
                <a:gd name="connsiteX46" fmla="*/ 1096457 w 1112973"/>
                <a:gd name="connsiteY46" fmla="*/ 142315 h 512763"/>
                <a:gd name="connsiteX47" fmla="*/ 1049252 w 1112973"/>
                <a:gd name="connsiteY47" fmla="*/ 197382 h 512763"/>
                <a:gd name="connsiteX48" fmla="*/ 821807 w 1112973"/>
                <a:gd name="connsiteY48" fmla="*/ 348278 h 512763"/>
                <a:gd name="connsiteX49" fmla="*/ 808932 w 1112973"/>
                <a:gd name="connsiteY49" fmla="*/ 352569 h 512763"/>
                <a:gd name="connsiteX50" fmla="*/ 602229 w 1112973"/>
                <a:gd name="connsiteY50" fmla="*/ 384036 h 512763"/>
                <a:gd name="connsiteX51" fmla="*/ 552878 w 1112973"/>
                <a:gd name="connsiteY51" fmla="*/ 381891 h 512763"/>
                <a:gd name="connsiteX52" fmla="*/ 432003 w 1112973"/>
                <a:gd name="connsiteY52" fmla="*/ 373309 h 512763"/>
                <a:gd name="connsiteX53" fmla="*/ 417698 w 1112973"/>
                <a:gd name="connsiteY53" fmla="*/ 372594 h 512763"/>
                <a:gd name="connsiteX54" fmla="*/ 344029 w 1112973"/>
                <a:gd name="connsiteY54" fmla="*/ 386897 h 512763"/>
                <a:gd name="connsiteX55" fmla="*/ 21457 w 1112973"/>
                <a:gd name="connsiteY55" fmla="*/ 511333 h 512763"/>
                <a:gd name="connsiteX56" fmla="*/ 15735 w 1112973"/>
                <a:gd name="connsiteY56" fmla="*/ 512763 h 512763"/>
                <a:gd name="connsiteX57" fmla="*/ 0 w 1112973"/>
                <a:gd name="connsiteY57" fmla="*/ 496315 h 512763"/>
                <a:gd name="connsiteX58" fmla="*/ 0 w 1112973"/>
                <a:gd name="connsiteY58" fmla="*/ 206679 h 512763"/>
                <a:gd name="connsiteX59" fmla="*/ 7868 w 1112973"/>
                <a:gd name="connsiteY59" fmla="*/ 193091 h 512763"/>
                <a:gd name="connsiteX60" fmla="*/ 307552 w 1112973"/>
                <a:gd name="connsiteY60" fmla="*/ 22170 h 512763"/>
                <a:gd name="connsiteX61" fmla="*/ 393380 w 1112973"/>
                <a:gd name="connsiteY61" fmla="*/ 0 h 5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12973" h="512763">
                  <a:moveTo>
                    <a:pt x="393605" y="31750"/>
                  </a:moveTo>
                  <a:cubicBezTo>
                    <a:pt x="368576" y="31750"/>
                    <a:pt x="344977" y="37463"/>
                    <a:pt x="323523" y="49603"/>
                  </a:cubicBezTo>
                  <a:cubicBezTo>
                    <a:pt x="323523" y="49603"/>
                    <a:pt x="323523" y="49603"/>
                    <a:pt x="31750" y="215278"/>
                  </a:cubicBezTo>
                  <a:cubicBezTo>
                    <a:pt x="31750" y="215278"/>
                    <a:pt x="31750" y="215278"/>
                    <a:pt x="31750" y="473075"/>
                  </a:cubicBezTo>
                  <a:cubicBezTo>
                    <a:pt x="31750" y="473075"/>
                    <a:pt x="31750" y="473075"/>
                    <a:pt x="332820" y="357388"/>
                  </a:cubicBezTo>
                  <a:cubicBezTo>
                    <a:pt x="359994" y="346676"/>
                    <a:pt x="388600" y="340963"/>
                    <a:pt x="417920" y="340963"/>
                  </a:cubicBezTo>
                  <a:cubicBezTo>
                    <a:pt x="423641" y="340963"/>
                    <a:pt x="429362" y="341677"/>
                    <a:pt x="435083" y="341677"/>
                  </a:cubicBezTo>
                  <a:cubicBezTo>
                    <a:pt x="435083" y="341677"/>
                    <a:pt x="435083" y="341677"/>
                    <a:pt x="555225" y="350247"/>
                  </a:cubicBezTo>
                  <a:cubicBezTo>
                    <a:pt x="570957" y="351675"/>
                    <a:pt x="586690" y="352389"/>
                    <a:pt x="602423" y="352389"/>
                  </a:cubicBezTo>
                  <a:cubicBezTo>
                    <a:pt x="669645" y="352389"/>
                    <a:pt x="736152" y="342392"/>
                    <a:pt x="799799" y="322396"/>
                  </a:cubicBezTo>
                  <a:cubicBezTo>
                    <a:pt x="799799" y="322396"/>
                    <a:pt x="799799" y="322396"/>
                    <a:pt x="812671" y="318112"/>
                  </a:cubicBezTo>
                  <a:cubicBezTo>
                    <a:pt x="895626" y="292403"/>
                    <a:pt x="969284" y="243843"/>
                    <a:pt x="1025779" y="177430"/>
                  </a:cubicBezTo>
                  <a:cubicBezTo>
                    <a:pt x="1025779" y="177430"/>
                    <a:pt x="1025779" y="177430"/>
                    <a:pt x="1072263" y="122443"/>
                  </a:cubicBezTo>
                  <a:cubicBezTo>
                    <a:pt x="1085850" y="106018"/>
                    <a:pt x="1084420" y="82453"/>
                    <a:pt x="1068687" y="68170"/>
                  </a:cubicBezTo>
                  <a:cubicBezTo>
                    <a:pt x="1061536" y="61743"/>
                    <a:pt x="1052239" y="58172"/>
                    <a:pt x="1042942" y="58172"/>
                  </a:cubicBezTo>
                  <a:cubicBezTo>
                    <a:pt x="1031500" y="58172"/>
                    <a:pt x="1021489" y="63171"/>
                    <a:pt x="1013622" y="71741"/>
                  </a:cubicBezTo>
                  <a:cubicBezTo>
                    <a:pt x="1013622" y="71741"/>
                    <a:pt x="1013622" y="71741"/>
                    <a:pt x="964993" y="126014"/>
                  </a:cubicBezTo>
                  <a:cubicBezTo>
                    <a:pt x="923516" y="173146"/>
                    <a:pt x="869166" y="206709"/>
                    <a:pt x="808380" y="223848"/>
                  </a:cubicBezTo>
                  <a:cubicBezTo>
                    <a:pt x="808380" y="223848"/>
                    <a:pt x="808380" y="223848"/>
                    <a:pt x="801944" y="225990"/>
                  </a:cubicBezTo>
                  <a:cubicBezTo>
                    <a:pt x="774769" y="233131"/>
                    <a:pt x="747594" y="236702"/>
                    <a:pt x="718989" y="236702"/>
                  </a:cubicBezTo>
                  <a:cubicBezTo>
                    <a:pt x="679657" y="236702"/>
                    <a:pt x="641040" y="229561"/>
                    <a:pt x="604568" y="214564"/>
                  </a:cubicBezTo>
                  <a:cubicBezTo>
                    <a:pt x="604568" y="214564"/>
                    <a:pt x="604568" y="214564"/>
                    <a:pt x="579539" y="204567"/>
                  </a:cubicBezTo>
                  <a:cubicBezTo>
                    <a:pt x="561661" y="197426"/>
                    <a:pt x="550934" y="179573"/>
                    <a:pt x="553794" y="160291"/>
                  </a:cubicBezTo>
                  <a:cubicBezTo>
                    <a:pt x="556655" y="141724"/>
                    <a:pt x="571673" y="127442"/>
                    <a:pt x="590981" y="125300"/>
                  </a:cubicBezTo>
                  <a:cubicBezTo>
                    <a:pt x="590981" y="125300"/>
                    <a:pt x="590981" y="125300"/>
                    <a:pt x="711838" y="113874"/>
                  </a:cubicBezTo>
                  <a:cubicBezTo>
                    <a:pt x="729001" y="111731"/>
                    <a:pt x="741873" y="97449"/>
                    <a:pt x="741873" y="80310"/>
                  </a:cubicBezTo>
                  <a:cubicBezTo>
                    <a:pt x="741873" y="63171"/>
                    <a:pt x="728286" y="48175"/>
                    <a:pt x="710408" y="47461"/>
                  </a:cubicBezTo>
                  <a:cubicBezTo>
                    <a:pt x="710408" y="47461"/>
                    <a:pt x="710408" y="47461"/>
                    <a:pt x="400757" y="31750"/>
                  </a:cubicBezTo>
                  <a:cubicBezTo>
                    <a:pt x="397896" y="31750"/>
                    <a:pt x="395751" y="31750"/>
                    <a:pt x="393605" y="31750"/>
                  </a:cubicBezTo>
                  <a:close/>
                  <a:moveTo>
                    <a:pt x="393380" y="0"/>
                  </a:moveTo>
                  <a:cubicBezTo>
                    <a:pt x="396241" y="0"/>
                    <a:pt x="399102" y="0"/>
                    <a:pt x="401963" y="0"/>
                  </a:cubicBezTo>
                  <a:cubicBezTo>
                    <a:pt x="401963" y="0"/>
                    <a:pt x="401963" y="0"/>
                    <a:pt x="683051" y="14303"/>
                  </a:cubicBezTo>
                  <a:cubicBezTo>
                    <a:pt x="683051" y="14303"/>
                    <a:pt x="683051" y="14303"/>
                    <a:pt x="711660" y="15733"/>
                  </a:cubicBezTo>
                  <a:cubicBezTo>
                    <a:pt x="721673" y="16449"/>
                    <a:pt x="730972" y="19309"/>
                    <a:pt x="738839" y="23600"/>
                  </a:cubicBezTo>
                  <a:cubicBezTo>
                    <a:pt x="758866" y="34327"/>
                    <a:pt x="773170" y="55782"/>
                    <a:pt x="773170" y="80097"/>
                  </a:cubicBezTo>
                  <a:cubicBezTo>
                    <a:pt x="773170" y="113709"/>
                    <a:pt x="748137" y="141600"/>
                    <a:pt x="714521" y="144461"/>
                  </a:cubicBezTo>
                  <a:cubicBezTo>
                    <a:pt x="714521" y="144461"/>
                    <a:pt x="714521" y="144461"/>
                    <a:pt x="593646" y="156618"/>
                  </a:cubicBezTo>
                  <a:cubicBezTo>
                    <a:pt x="583633" y="157333"/>
                    <a:pt x="581487" y="171636"/>
                    <a:pt x="590785" y="175212"/>
                  </a:cubicBezTo>
                  <a:cubicBezTo>
                    <a:pt x="590785" y="175212"/>
                    <a:pt x="590785" y="175212"/>
                    <a:pt x="616534" y="185939"/>
                  </a:cubicBezTo>
                  <a:cubicBezTo>
                    <a:pt x="649435" y="198812"/>
                    <a:pt x="684481" y="205248"/>
                    <a:pt x="718813" y="205248"/>
                  </a:cubicBezTo>
                  <a:cubicBezTo>
                    <a:pt x="743846" y="205248"/>
                    <a:pt x="768879" y="202388"/>
                    <a:pt x="793197" y="195236"/>
                  </a:cubicBezTo>
                  <a:cubicBezTo>
                    <a:pt x="793197" y="195236"/>
                    <a:pt x="793197" y="195236"/>
                    <a:pt x="799634" y="193806"/>
                  </a:cubicBezTo>
                  <a:cubicBezTo>
                    <a:pt x="854707" y="178073"/>
                    <a:pt x="904059" y="147321"/>
                    <a:pt x="941251" y="105127"/>
                  </a:cubicBezTo>
                  <a:cubicBezTo>
                    <a:pt x="941251" y="105127"/>
                    <a:pt x="941251" y="105127"/>
                    <a:pt x="989887" y="50061"/>
                  </a:cubicBezTo>
                  <a:cubicBezTo>
                    <a:pt x="1004192" y="35043"/>
                    <a:pt x="1023503" y="26461"/>
                    <a:pt x="1042814" y="26461"/>
                  </a:cubicBezTo>
                  <a:cubicBezTo>
                    <a:pt x="1059265" y="26461"/>
                    <a:pt x="1076431" y="32897"/>
                    <a:pt x="1090020" y="45055"/>
                  </a:cubicBezTo>
                  <a:cubicBezTo>
                    <a:pt x="1117914" y="70085"/>
                    <a:pt x="1120775" y="113709"/>
                    <a:pt x="1096457" y="142315"/>
                  </a:cubicBezTo>
                  <a:cubicBezTo>
                    <a:pt x="1096457" y="142315"/>
                    <a:pt x="1096457" y="142315"/>
                    <a:pt x="1049252" y="197382"/>
                  </a:cubicBezTo>
                  <a:cubicBezTo>
                    <a:pt x="989172" y="268182"/>
                    <a:pt x="910496" y="321103"/>
                    <a:pt x="821807" y="348278"/>
                  </a:cubicBezTo>
                  <a:cubicBezTo>
                    <a:pt x="821807" y="348278"/>
                    <a:pt x="821807" y="348278"/>
                    <a:pt x="808932" y="352569"/>
                  </a:cubicBezTo>
                  <a:cubicBezTo>
                    <a:pt x="741700" y="373309"/>
                    <a:pt x="672322" y="384036"/>
                    <a:pt x="602229" y="384036"/>
                  </a:cubicBezTo>
                  <a:cubicBezTo>
                    <a:pt x="585779" y="384036"/>
                    <a:pt x="569328" y="383321"/>
                    <a:pt x="552878" y="381891"/>
                  </a:cubicBezTo>
                  <a:cubicBezTo>
                    <a:pt x="552878" y="381891"/>
                    <a:pt x="552878" y="381891"/>
                    <a:pt x="432003" y="373309"/>
                  </a:cubicBezTo>
                  <a:cubicBezTo>
                    <a:pt x="427711" y="373309"/>
                    <a:pt x="422705" y="372594"/>
                    <a:pt x="417698" y="372594"/>
                  </a:cubicBezTo>
                  <a:cubicBezTo>
                    <a:pt x="392665" y="372594"/>
                    <a:pt x="367632" y="377600"/>
                    <a:pt x="344029" y="386897"/>
                  </a:cubicBezTo>
                  <a:cubicBezTo>
                    <a:pt x="344029" y="386897"/>
                    <a:pt x="344029" y="386897"/>
                    <a:pt x="21457" y="511333"/>
                  </a:cubicBezTo>
                  <a:cubicBezTo>
                    <a:pt x="20027" y="512048"/>
                    <a:pt x="17881" y="512763"/>
                    <a:pt x="15735" y="512763"/>
                  </a:cubicBezTo>
                  <a:cubicBezTo>
                    <a:pt x="7153" y="512763"/>
                    <a:pt x="0" y="505612"/>
                    <a:pt x="0" y="496315"/>
                  </a:cubicBezTo>
                  <a:cubicBezTo>
                    <a:pt x="0" y="496315"/>
                    <a:pt x="0" y="496315"/>
                    <a:pt x="0" y="206679"/>
                  </a:cubicBezTo>
                  <a:cubicBezTo>
                    <a:pt x="0" y="200957"/>
                    <a:pt x="2861" y="195236"/>
                    <a:pt x="7868" y="193091"/>
                  </a:cubicBezTo>
                  <a:cubicBezTo>
                    <a:pt x="7868" y="193091"/>
                    <a:pt x="7868" y="193091"/>
                    <a:pt x="307552" y="22170"/>
                  </a:cubicBezTo>
                  <a:cubicBezTo>
                    <a:pt x="334016" y="7152"/>
                    <a:pt x="363340" y="0"/>
                    <a:pt x="393380" y="0"/>
                  </a:cubicBezTo>
                  <a:close/>
                </a:path>
              </a:pathLst>
            </a:custGeom>
            <a:solidFill>
              <a:srgbClr val="E3E3E3"/>
            </a:solidFill>
            <a:ln>
              <a:solidFill>
                <a:schemeClr val="bg1"/>
              </a:solidFill>
            </a:ln>
          </p:spPr>
          <p:txBody>
            <a:bodyPr vert="horz" wrap="square" lIns="91440" tIns="45720" rIns="91440" bIns="45720" numCol="1" anchor="t" anchorCtr="0" compatLnSpc="1">
              <a:prstTxWarp prst="textNoShape">
                <a:avLst/>
              </a:prstTxWarp>
              <a:noAutofit/>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grpSp>
      <p:sp>
        <p:nvSpPr>
          <p:cNvPr id="13" name="Rechteck 12"/>
          <p:cNvSpPr/>
          <p:nvPr/>
        </p:nvSpPr>
        <p:spPr>
          <a:xfrm>
            <a:off x="7001563" y="3913508"/>
            <a:ext cx="2394616" cy="1993366"/>
          </a:xfrm>
          <a:prstGeom prst="rect">
            <a:avLst/>
          </a:prstGeom>
        </p:spPr>
        <p:txBody>
          <a:bodyPr wrap="square">
            <a:spAutoFit/>
          </a:bodyPr>
          <a:lstStyle/>
          <a:p>
            <a:pPr lvl="0" algn="r">
              <a:lnSpc>
                <a:spcPct val="90000"/>
              </a:lnSpc>
              <a:spcAft>
                <a:spcPts val="488"/>
              </a:spcAft>
              <a:defRPr b="0" i="0"/>
            </a:pPr>
            <a:r>
              <a:rPr lang="en-US" sz="1600" dirty="0"/>
              <a:t>+ Innovative spirit</a:t>
            </a:r>
            <a:br>
              <a:rPr lang="en-US" sz="1600" dirty="0"/>
            </a:br>
            <a:endParaRPr lang="en-US" sz="1600" dirty="0"/>
          </a:p>
          <a:p>
            <a:pPr algn="r">
              <a:lnSpc>
                <a:spcPct val="90000"/>
              </a:lnSpc>
              <a:spcAft>
                <a:spcPts val="488"/>
              </a:spcAft>
              <a:defRPr b="0" i="0"/>
            </a:pPr>
            <a:r>
              <a:rPr lang="en-US" sz="1600" dirty="0"/>
              <a:t>+ Venture mind-set</a:t>
            </a:r>
            <a:br>
              <a:rPr lang="en-US" sz="1600" dirty="0"/>
            </a:br>
            <a:endParaRPr lang="en-US" sz="1600" dirty="0"/>
          </a:p>
          <a:p>
            <a:pPr algn="r">
              <a:lnSpc>
                <a:spcPct val="90000"/>
              </a:lnSpc>
              <a:spcAft>
                <a:spcPts val="488"/>
              </a:spcAft>
              <a:defRPr b="0" i="0"/>
            </a:pPr>
            <a:r>
              <a:rPr lang="en-US" sz="1600" dirty="0"/>
              <a:t>+ Anticipating </a:t>
            </a:r>
            <a:r>
              <a:rPr lang="en-US" sz="1600" dirty="0" err="1"/>
              <a:t>labour</a:t>
            </a:r>
            <a:r>
              <a:rPr lang="en-US" sz="1600" dirty="0"/>
              <a:t> market trends for the target group—instead of delayed reaction</a:t>
            </a:r>
          </a:p>
        </p:txBody>
      </p:sp>
      <p:sp>
        <p:nvSpPr>
          <p:cNvPr id="4"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sp>
        <p:nvSpPr>
          <p:cNvPr id="11" name="NavigationText"/>
          <p:cNvSpPr/>
          <p:nvPr/>
        </p:nvSpPr>
        <p:spPr>
          <a:xfrm>
            <a:off x="6149341" y="256093"/>
            <a:ext cx="2935720"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defRPr b="0" i="0"/>
            </a:pPr>
            <a:r>
              <a:rPr lang="en-US" sz="1000" dirty="0">
                <a:solidFill>
                  <a:srgbClr val="878787"/>
                </a:solidFill>
              </a:rPr>
              <a:t>Entrepreneurial approach</a:t>
            </a:r>
          </a:p>
        </p:txBody>
      </p:sp>
      <p:sp>
        <p:nvSpPr>
          <p:cNvPr id="35" name="NavigationIcon"/>
          <p:cNvSpPr>
            <a:spLocks noChangeAspect="1"/>
          </p:cNvSpPr>
          <p:nvPr/>
        </p:nvSpPr>
        <p:spPr bwMode="auto">
          <a:xfrm>
            <a:off x="9404821" y="132877"/>
            <a:ext cx="365207" cy="365760"/>
          </a:xfrm>
          <a:custGeom>
            <a:avLst/>
            <a:gdLst>
              <a:gd name="connsiteX0" fmla="*/ 409739 w 1123838"/>
              <a:gd name="connsiteY0" fmla="*/ 615791 h 1125538"/>
              <a:gd name="connsiteX1" fmla="*/ 326138 w 1123838"/>
              <a:gd name="connsiteY1" fmla="*/ 635801 h 1125538"/>
              <a:gd name="connsiteX2" fmla="*/ 31750 w 1123838"/>
              <a:gd name="connsiteY2" fmla="*/ 803020 h 1125538"/>
              <a:gd name="connsiteX3" fmla="*/ 31750 w 1123838"/>
              <a:gd name="connsiteY3" fmla="*/ 1087437 h 1125538"/>
              <a:gd name="connsiteX4" fmla="*/ 368296 w 1123838"/>
              <a:gd name="connsiteY4" fmla="*/ 957377 h 1125538"/>
              <a:gd name="connsiteX5" fmla="*/ 419028 w 1123838"/>
              <a:gd name="connsiteY5" fmla="*/ 949516 h 1125538"/>
              <a:gd name="connsiteX6" fmla="*/ 568366 w 1123838"/>
              <a:gd name="connsiteY6" fmla="*/ 960236 h 1125538"/>
              <a:gd name="connsiteX7" fmla="*/ 797017 w 1123838"/>
              <a:gd name="connsiteY7" fmla="*/ 933795 h 1125538"/>
              <a:gd name="connsiteX8" fmla="*/ 1047818 w 1123838"/>
              <a:gd name="connsiteY8" fmla="*/ 767290 h 1125538"/>
              <a:gd name="connsiteX9" fmla="*/ 1079972 w 1123838"/>
              <a:gd name="connsiteY9" fmla="*/ 730130 h 1125538"/>
              <a:gd name="connsiteX10" fmla="*/ 1074971 w 1123838"/>
              <a:gd name="connsiteY10" fmla="*/ 655810 h 1125538"/>
              <a:gd name="connsiteX11" fmla="*/ 1036386 w 1123838"/>
              <a:gd name="connsiteY11" fmla="*/ 642232 h 1125538"/>
              <a:gd name="connsiteX12" fmla="*/ 999230 w 1123838"/>
              <a:gd name="connsiteY12" fmla="*/ 660097 h 1125538"/>
              <a:gd name="connsiteX13" fmla="*/ 951356 w 1123838"/>
              <a:gd name="connsiteY13" fmla="*/ 713694 h 1125538"/>
              <a:gd name="connsiteX14" fmla="*/ 805591 w 1123838"/>
              <a:gd name="connsiteY14" fmla="*/ 805164 h 1125538"/>
              <a:gd name="connsiteX15" fmla="*/ 608380 w 1123838"/>
              <a:gd name="connsiteY15" fmla="*/ 794445 h 1125538"/>
              <a:gd name="connsiteX16" fmla="*/ 553360 w 1123838"/>
              <a:gd name="connsiteY16" fmla="*/ 772292 h 1125538"/>
              <a:gd name="connsiteX17" fmla="*/ 544071 w 1123838"/>
              <a:gd name="connsiteY17" fmla="*/ 755856 h 1125538"/>
              <a:gd name="connsiteX18" fmla="*/ 557648 w 1123838"/>
              <a:gd name="connsiteY18" fmla="*/ 742278 h 1125538"/>
              <a:gd name="connsiteX19" fmla="*/ 715560 w 1123838"/>
              <a:gd name="connsiteY19" fmla="*/ 726557 h 1125538"/>
              <a:gd name="connsiteX20" fmla="*/ 759146 w 1123838"/>
              <a:gd name="connsiteY20" fmla="*/ 679392 h 1125538"/>
              <a:gd name="connsiteX21" fmla="*/ 713416 w 1123838"/>
              <a:gd name="connsiteY21" fmla="*/ 631513 h 1125538"/>
              <a:gd name="connsiteX22" fmla="*/ 409739 w 1123838"/>
              <a:gd name="connsiteY22" fmla="*/ 615791 h 1125538"/>
              <a:gd name="connsiteX23" fmla="*/ 390213 w 1123838"/>
              <a:gd name="connsiteY23" fmla="*/ 584200 h 1125538"/>
              <a:gd name="connsiteX24" fmla="*/ 393786 w 1123838"/>
              <a:gd name="connsiteY24" fmla="*/ 584200 h 1125538"/>
              <a:gd name="connsiteX25" fmla="*/ 396645 w 1123838"/>
              <a:gd name="connsiteY25" fmla="*/ 584200 h 1125538"/>
              <a:gd name="connsiteX26" fmla="*/ 399504 w 1123838"/>
              <a:gd name="connsiteY26" fmla="*/ 584200 h 1125538"/>
              <a:gd name="connsiteX27" fmla="*/ 403077 w 1123838"/>
              <a:gd name="connsiteY27" fmla="*/ 584200 h 1125538"/>
              <a:gd name="connsiteX28" fmla="*/ 410939 w 1123838"/>
              <a:gd name="connsiteY28" fmla="*/ 584200 h 1125538"/>
              <a:gd name="connsiteX29" fmla="*/ 715390 w 1123838"/>
              <a:gd name="connsiteY29" fmla="*/ 599912 h 1125538"/>
              <a:gd name="connsiteX30" fmla="*/ 780426 w 1123838"/>
              <a:gd name="connsiteY30" fmla="*/ 640619 h 1125538"/>
              <a:gd name="connsiteX31" fmla="*/ 782570 w 1123838"/>
              <a:gd name="connsiteY31" fmla="*/ 644904 h 1125538"/>
              <a:gd name="connsiteX32" fmla="*/ 789002 w 1123838"/>
              <a:gd name="connsiteY32" fmla="*/ 663473 h 1125538"/>
              <a:gd name="connsiteX33" fmla="*/ 790431 w 1123838"/>
              <a:gd name="connsiteY33" fmla="*/ 679184 h 1125538"/>
              <a:gd name="connsiteX34" fmla="*/ 789716 w 1123838"/>
              <a:gd name="connsiteY34" fmla="*/ 684898 h 1125538"/>
              <a:gd name="connsiteX35" fmla="*/ 789716 w 1123838"/>
              <a:gd name="connsiteY35" fmla="*/ 685612 h 1125538"/>
              <a:gd name="connsiteX36" fmla="*/ 789002 w 1123838"/>
              <a:gd name="connsiteY36" fmla="*/ 691325 h 1125538"/>
              <a:gd name="connsiteX37" fmla="*/ 763988 w 1123838"/>
              <a:gd name="connsiteY37" fmla="*/ 738460 h 1125538"/>
              <a:gd name="connsiteX38" fmla="*/ 763273 w 1123838"/>
              <a:gd name="connsiteY38" fmla="*/ 738460 h 1125538"/>
              <a:gd name="connsiteX39" fmla="*/ 758985 w 1123838"/>
              <a:gd name="connsiteY39" fmla="*/ 742031 h 1125538"/>
              <a:gd name="connsiteX40" fmla="*/ 754697 w 1123838"/>
              <a:gd name="connsiteY40" fmla="*/ 744888 h 1125538"/>
              <a:gd name="connsiteX41" fmla="*/ 753983 w 1123838"/>
              <a:gd name="connsiteY41" fmla="*/ 745602 h 1125538"/>
              <a:gd name="connsiteX42" fmla="*/ 749695 w 1123838"/>
              <a:gd name="connsiteY42" fmla="*/ 748458 h 1125538"/>
              <a:gd name="connsiteX43" fmla="*/ 748265 w 1123838"/>
              <a:gd name="connsiteY43" fmla="*/ 749173 h 1125538"/>
              <a:gd name="connsiteX44" fmla="*/ 743263 w 1123838"/>
              <a:gd name="connsiteY44" fmla="*/ 751315 h 1125538"/>
              <a:gd name="connsiteX45" fmla="*/ 742548 w 1123838"/>
              <a:gd name="connsiteY45" fmla="*/ 752029 h 1125538"/>
              <a:gd name="connsiteX46" fmla="*/ 738260 w 1123838"/>
              <a:gd name="connsiteY46" fmla="*/ 753458 h 1125538"/>
              <a:gd name="connsiteX47" fmla="*/ 718964 w 1123838"/>
              <a:gd name="connsiteY47" fmla="*/ 757743 h 1125538"/>
              <a:gd name="connsiteX48" fmla="*/ 624626 w 1123838"/>
              <a:gd name="connsiteY48" fmla="*/ 767027 h 1125538"/>
              <a:gd name="connsiteX49" fmla="*/ 743263 w 1123838"/>
              <a:gd name="connsiteY49" fmla="*/ 784167 h 1125538"/>
              <a:gd name="connsiteX50" fmla="*/ 775423 w 1123838"/>
              <a:gd name="connsiteY50" fmla="*/ 779882 h 1125538"/>
              <a:gd name="connsiteX51" fmla="*/ 785428 w 1123838"/>
              <a:gd name="connsiteY51" fmla="*/ 777739 h 1125538"/>
              <a:gd name="connsiteX52" fmla="*/ 786858 w 1123838"/>
              <a:gd name="connsiteY52" fmla="*/ 777025 h 1125538"/>
              <a:gd name="connsiteX53" fmla="*/ 796863 w 1123838"/>
              <a:gd name="connsiteY53" fmla="*/ 774883 h 1125538"/>
              <a:gd name="connsiteX54" fmla="*/ 826880 w 1123838"/>
              <a:gd name="connsiteY54" fmla="*/ 764170 h 1125538"/>
              <a:gd name="connsiteX55" fmla="*/ 909782 w 1123838"/>
              <a:gd name="connsiteY55" fmla="*/ 711322 h 1125538"/>
              <a:gd name="connsiteX56" fmla="*/ 928363 w 1123838"/>
              <a:gd name="connsiteY56" fmla="*/ 692753 h 1125538"/>
              <a:gd name="connsiteX57" fmla="*/ 975532 w 1123838"/>
              <a:gd name="connsiteY57" fmla="*/ 639191 h 1125538"/>
              <a:gd name="connsiteX58" fmla="*/ 978391 w 1123838"/>
              <a:gd name="connsiteY58" fmla="*/ 635620 h 1125538"/>
              <a:gd name="connsiteX59" fmla="*/ 979105 w 1123838"/>
              <a:gd name="connsiteY59" fmla="*/ 635620 h 1125538"/>
              <a:gd name="connsiteX60" fmla="*/ 1034135 w 1123838"/>
              <a:gd name="connsiteY60" fmla="*/ 610624 h 1125538"/>
              <a:gd name="connsiteX61" fmla="*/ 1034850 w 1123838"/>
              <a:gd name="connsiteY61" fmla="*/ 610624 h 1125538"/>
              <a:gd name="connsiteX62" fmla="*/ 1039138 w 1123838"/>
              <a:gd name="connsiteY62" fmla="*/ 610624 h 1125538"/>
              <a:gd name="connsiteX63" fmla="*/ 1040567 w 1123838"/>
              <a:gd name="connsiteY63" fmla="*/ 610624 h 1125538"/>
              <a:gd name="connsiteX64" fmla="*/ 1079875 w 1123838"/>
              <a:gd name="connsiteY64" fmla="*/ 621337 h 1125538"/>
              <a:gd name="connsiteX65" fmla="*/ 1083448 w 1123838"/>
              <a:gd name="connsiteY65" fmla="*/ 623479 h 1125538"/>
              <a:gd name="connsiteX66" fmla="*/ 1086307 w 1123838"/>
              <a:gd name="connsiteY66" fmla="*/ 624908 h 1125538"/>
              <a:gd name="connsiteX67" fmla="*/ 1087021 w 1123838"/>
              <a:gd name="connsiteY67" fmla="*/ 625622 h 1125538"/>
              <a:gd name="connsiteX68" fmla="*/ 1089880 w 1123838"/>
              <a:gd name="connsiteY68" fmla="*/ 627764 h 1125538"/>
              <a:gd name="connsiteX69" fmla="*/ 1090595 w 1123838"/>
              <a:gd name="connsiteY69" fmla="*/ 628478 h 1125538"/>
              <a:gd name="connsiteX70" fmla="*/ 1092739 w 1123838"/>
              <a:gd name="connsiteY70" fmla="*/ 629907 h 1125538"/>
              <a:gd name="connsiteX71" fmla="*/ 1095597 w 1123838"/>
              <a:gd name="connsiteY71" fmla="*/ 632049 h 1125538"/>
              <a:gd name="connsiteX72" fmla="*/ 1095597 w 1123838"/>
              <a:gd name="connsiteY72" fmla="*/ 632763 h 1125538"/>
              <a:gd name="connsiteX73" fmla="*/ 1103459 w 1123838"/>
              <a:gd name="connsiteY73" fmla="*/ 749887 h 1125538"/>
              <a:gd name="connsiteX74" fmla="*/ 1072013 w 1123838"/>
              <a:gd name="connsiteY74" fmla="*/ 787738 h 1125538"/>
              <a:gd name="connsiteX75" fmla="*/ 966241 w 1123838"/>
              <a:gd name="connsiteY75" fmla="*/ 884150 h 1125538"/>
              <a:gd name="connsiteX76" fmla="*/ 956950 w 1123838"/>
              <a:gd name="connsiteY76" fmla="*/ 890577 h 1125538"/>
              <a:gd name="connsiteX77" fmla="*/ 948374 w 1123838"/>
              <a:gd name="connsiteY77" fmla="*/ 896291 h 1125538"/>
              <a:gd name="connsiteX78" fmla="*/ 806154 w 1123838"/>
              <a:gd name="connsiteY78" fmla="*/ 963422 h 1125538"/>
              <a:gd name="connsiteX79" fmla="*/ 792575 w 1123838"/>
              <a:gd name="connsiteY79" fmla="*/ 967707 h 1125538"/>
              <a:gd name="connsiteX80" fmla="*/ 788287 w 1123838"/>
              <a:gd name="connsiteY80" fmla="*/ 968422 h 1125538"/>
              <a:gd name="connsiteX81" fmla="*/ 779711 w 1123838"/>
              <a:gd name="connsiteY81" fmla="*/ 971278 h 1125538"/>
              <a:gd name="connsiteX82" fmla="*/ 773994 w 1123838"/>
              <a:gd name="connsiteY82" fmla="*/ 972707 h 1125538"/>
              <a:gd name="connsiteX83" fmla="*/ 766132 w 1123838"/>
              <a:gd name="connsiteY83" fmla="*/ 974135 h 1125538"/>
              <a:gd name="connsiteX84" fmla="*/ 759700 w 1123838"/>
              <a:gd name="connsiteY84" fmla="*/ 976277 h 1125538"/>
              <a:gd name="connsiteX85" fmla="*/ 753983 w 1123838"/>
              <a:gd name="connsiteY85" fmla="*/ 976992 h 1125538"/>
              <a:gd name="connsiteX86" fmla="*/ 724681 w 1123838"/>
              <a:gd name="connsiteY86" fmla="*/ 983419 h 1125538"/>
              <a:gd name="connsiteX87" fmla="*/ 721822 w 1123838"/>
              <a:gd name="connsiteY87" fmla="*/ 983419 h 1125538"/>
              <a:gd name="connsiteX88" fmla="*/ 711102 w 1123838"/>
              <a:gd name="connsiteY88" fmla="*/ 985562 h 1125538"/>
              <a:gd name="connsiteX89" fmla="*/ 709673 w 1123838"/>
              <a:gd name="connsiteY89" fmla="*/ 985562 h 1125538"/>
              <a:gd name="connsiteX90" fmla="*/ 650355 w 1123838"/>
              <a:gd name="connsiteY90" fmla="*/ 991989 h 1125538"/>
              <a:gd name="connsiteX91" fmla="*/ 648211 w 1123838"/>
              <a:gd name="connsiteY91" fmla="*/ 991989 h 1125538"/>
              <a:gd name="connsiteX92" fmla="*/ 637491 w 1123838"/>
              <a:gd name="connsiteY92" fmla="*/ 992703 h 1125538"/>
              <a:gd name="connsiteX93" fmla="*/ 635347 w 1123838"/>
              <a:gd name="connsiteY93" fmla="*/ 992703 h 1125538"/>
              <a:gd name="connsiteX94" fmla="*/ 621053 w 1123838"/>
              <a:gd name="connsiteY94" fmla="*/ 992703 h 1125538"/>
              <a:gd name="connsiteX95" fmla="*/ 620338 w 1123838"/>
              <a:gd name="connsiteY95" fmla="*/ 992703 h 1125538"/>
              <a:gd name="connsiteX96" fmla="*/ 612477 w 1123838"/>
              <a:gd name="connsiteY96" fmla="*/ 992703 h 1125538"/>
              <a:gd name="connsiteX97" fmla="*/ 606045 w 1123838"/>
              <a:gd name="connsiteY97" fmla="*/ 992703 h 1125538"/>
              <a:gd name="connsiteX98" fmla="*/ 598898 w 1123838"/>
              <a:gd name="connsiteY98" fmla="*/ 992703 h 1125538"/>
              <a:gd name="connsiteX99" fmla="*/ 592466 w 1123838"/>
              <a:gd name="connsiteY99" fmla="*/ 992703 h 1125538"/>
              <a:gd name="connsiteX100" fmla="*/ 584605 w 1123838"/>
              <a:gd name="connsiteY100" fmla="*/ 991989 h 1125538"/>
              <a:gd name="connsiteX101" fmla="*/ 578887 w 1123838"/>
              <a:gd name="connsiteY101" fmla="*/ 991989 h 1125538"/>
              <a:gd name="connsiteX102" fmla="*/ 566738 w 1123838"/>
              <a:gd name="connsiteY102" fmla="*/ 991275 h 1125538"/>
              <a:gd name="connsiteX103" fmla="*/ 566023 w 1123838"/>
              <a:gd name="connsiteY103" fmla="*/ 991275 h 1125538"/>
              <a:gd name="connsiteX104" fmla="*/ 485265 w 1123838"/>
              <a:gd name="connsiteY104" fmla="*/ 985562 h 1125538"/>
              <a:gd name="connsiteX105" fmla="*/ 416656 w 1123838"/>
              <a:gd name="connsiteY105" fmla="*/ 980562 h 1125538"/>
              <a:gd name="connsiteX106" fmla="*/ 410939 w 1123838"/>
              <a:gd name="connsiteY106" fmla="*/ 980562 h 1125538"/>
              <a:gd name="connsiteX107" fmla="*/ 407365 w 1123838"/>
              <a:gd name="connsiteY107" fmla="*/ 980562 h 1125538"/>
              <a:gd name="connsiteX108" fmla="*/ 393072 w 1123838"/>
              <a:gd name="connsiteY108" fmla="*/ 981991 h 1125538"/>
              <a:gd name="connsiteX109" fmla="*/ 388784 w 1123838"/>
              <a:gd name="connsiteY109" fmla="*/ 982705 h 1125538"/>
              <a:gd name="connsiteX110" fmla="*/ 388784 w 1123838"/>
              <a:gd name="connsiteY110" fmla="*/ 983419 h 1125538"/>
              <a:gd name="connsiteX111" fmla="*/ 384496 w 1123838"/>
              <a:gd name="connsiteY111" fmla="*/ 984133 h 1125538"/>
              <a:gd name="connsiteX112" fmla="*/ 383781 w 1123838"/>
              <a:gd name="connsiteY112" fmla="*/ 984847 h 1125538"/>
              <a:gd name="connsiteX113" fmla="*/ 379493 w 1123838"/>
              <a:gd name="connsiteY113" fmla="*/ 986276 h 1125538"/>
              <a:gd name="connsiteX114" fmla="*/ 21441 w 1123838"/>
              <a:gd name="connsiteY114" fmla="*/ 1124824 h 1125538"/>
              <a:gd name="connsiteX115" fmla="*/ 15723 w 1123838"/>
              <a:gd name="connsiteY115" fmla="*/ 1125538 h 1125538"/>
              <a:gd name="connsiteX116" fmla="*/ 7147 w 1123838"/>
              <a:gd name="connsiteY116" fmla="*/ 1122681 h 1125538"/>
              <a:gd name="connsiteX117" fmla="*/ 0 w 1123838"/>
              <a:gd name="connsiteY117" fmla="*/ 1109826 h 1125538"/>
              <a:gd name="connsiteX118" fmla="*/ 0 w 1123838"/>
              <a:gd name="connsiteY118" fmla="*/ 793451 h 1125538"/>
              <a:gd name="connsiteX119" fmla="*/ 7862 w 1123838"/>
              <a:gd name="connsiteY119" fmla="*/ 779882 h 1125538"/>
              <a:gd name="connsiteX120" fmla="*/ 310169 w 1123838"/>
              <a:gd name="connsiteY120" fmla="*/ 608482 h 1125538"/>
              <a:gd name="connsiteX121" fmla="*/ 315887 w 1123838"/>
              <a:gd name="connsiteY121" fmla="*/ 605625 h 1125538"/>
              <a:gd name="connsiteX122" fmla="*/ 318031 w 1123838"/>
              <a:gd name="connsiteY122" fmla="*/ 604197 h 1125538"/>
              <a:gd name="connsiteX123" fmla="*/ 320889 w 1123838"/>
              <a:gd name="connsiteY123" fmla="*/ 602768 h 1125538"/>
              <a:gd name="connsiteX124" fmla="*/ 324463 w 1123838"/>
              <a:gd name="connsiteY124" fmla="*/ 601340 h 1125538"/>
              <a:gd name="connsiteX125" fmla="*/ 326607 w 1123838"/>
              <a:gd name="connsiteY125" fmla="*/ 599912 h 1125538"/>
              <a:gd name="connsiteX126" fmla="*/ 330180 w 1123838"/>
              <a:gd name="connsiteY126" fmla="*/ 598483 h 1125538"/>
              <a:gd name="connsiteX127" fmla="*/ 332324 w 1123838"/>
              <a:gd name="connsiteY127" fmla="*/ 597769 h 1125538"/>
              <a:gd name="connsiteX128" fmla="*/ 336612 w 1123838"/>
              <a:gd name="connsiteY128" fmla="*/ 596341 h 1125538"/>
              <a:gd name="connsiteX129" fmla="*/ 338042 w 1123838"/>
              <a:gd name="connsiteY129" fmla="*/ 595627 h 1125538"/>
              <a:gd name="connsiteX130" fmla="*/ 342330 w 1123838"/>
              <a:gd name="connsiteY130" fmla="*/ 594198 h 1125538"/>
              <a:gd name="connsiteX131" fmla="*/ 343044 w 1123838"/>
              <a:gd name="connsiteY131" fmla="*/ 593484 h 1125538"/>
              <a:gd name="connsiteX132" fmla="*/ 348047 w 1123838"/>
              <a:gd name="connsiteY132" fmla="*/ 592056 h 1125538"/>
              <a:gd name="connsiteX133" fmla="*/ 348762 w 1123838"/>
              <a:gd name="connsiteY133" fmla="*/ 592056 h 1125538"/>
              <a:gd name="connsiteX134" fmla="*/ 382352 w 1123838"/>
              <a:gd name="connsiteY134" fmla="*/ 584914 h 1125538"/>
              <a:gd name="connsiteX135" fmla="*/ 383781 w 1123838"/>
              <a:gd name="connsiteY135" fmla="*/ 584914 h 1125538"/>
              <a:gd name="connsiteX136" fmla="*/ 387354 w 1123838"/>
              <a:gd name="connsiteY136" fmla="*/ 584914 h 1125538"/>
              <a:gd name="connsiteX137" fmla="*/ 390213 w 1123838"/>
              <a:gd name="connsiteY137" fmla="*/ 584200 h 1125538"/>
              <a:gd name="connsiteX138" fmla="*/ 1046954 w 1123838"/>
              <a:gd name="connsiteY138" fmla="*/ 0 h 1125538"/>
              <a:gd name="connsiteX139" fmla="*/ 1053386 w 1123838"/>
              <a:gd name="connsiteY139" fmla="*/ 5711 h 1125538"/>
              <a:gd name="connsiteX140" fmla="*/ 796124 w 1123838"/>
              <a:gd name="connsiteY140" fmla="*/ 347661 h 1125538"/>
              <a:gd name="connsiteX141" fmla="*/ 789693 w 1123838"/>
              <a:gd name="connsiteY141" fmla="*/ 340522 h 1125538"/>
              <a:gd name="connsiteX142" fmla="*/ 884022 w 1123838"/>
              <a:gd name="connsiteY142" fmla="*/ 138493 h 1125538"/>
              <a:gd name="connsiteX143" fmla="*/ 876876 w 1123838"/>
              <a:gd name="connsiteY143" fmla="*/ 128499 h 1125538"/>
              <a:gd name="connsiteX144" fmla="*/ 829711 w 1123838"/>
              <a:gd name="connsiteY144" fmla="*/ 162051 h 1125538"/>
              <a:gd name="connsiteX145" fmla="*/ 757535 w 1123838"/>
              <a:gd name="connsiteY145" fmla="*/ 279128 h 1125538"/>
              <a:gd name="connsiteX146" fmla="*/ 741099 w 1123838"/>
              <a:gd name="connsiteY146" fmla="*/ 374074 h 1125538"/>
              <a:gd name="connsiteX147" fmla="*/ 740384 w 1123838"/>
              <a:gd name="connsiteY147" fmla="*/ 486154 h 1125538"/>
              <a:gd name="connsiteX148" fmla="*/ 746101 w 1123838"/>
              <a:gd name="connsiteY148" fmla="*/ 574675 h 1125538"/>
              <a:gd name="connsiteX149" fmla="*/ 716802 w 1123838"/>
              <a:gd name="connsiteY149" fmla="*/ 568964 h 1125538"/>
              <a:gd name="connsiteX150" fmla="*/ 673925 w 1123838"/>
              <a:gd name="connsiteY150" fmla="*/ 566822 h 1125538"/>
              <a:gd name="connsiteX151" fmla="*/ 673925 w 1123838"/>
              <a:gd name="connsiteY151" fmla="*/ 546834 h 1125538"/>
              <a:gd name="connsiteX152" fmla="*/ 554584 w 1123838"/>
              <a:gd name="connsiteY152" fmla="*/ 294120 h 1125538"/>
              <a:gd name="connsiteX153" fmla="*/ 547438 w 1123838"/>
              <a:gd name="connsiteY153" fmla="*/ 304114 h 1125538"/>
              <a:gd name="connsiteX154" fmla="*/ 625331 w 1123838"/>
              <a:gd name="connsiteY154" fmla="*/ 457598 h 1125538"/>
              <a:gd name="connsiteX155" fmla="*/ 619614 w 1123838"/>
              <a:gd name="connsiteY155" fmla="*/ 463310 h 1125538"/>
              <a:gd name="connsiteX156" fmla="*/ 344487 w 1123838"/>
              <a:gd name="connsiteY156" fmla="*/ 188465 h 1125538"/>
              <a:gd name="connsiteX157" fmla="*/ 350919 w 1123838"/>
              <a:gd name="connsiteY157" fmla="*/ 182040 h 1125538"/>
              <a:gd name="connsiteX158" fmla="*/ 679642 w 1123838"/>
              <a:gd name="connsiteY158" fmla="*/ 309111 h 1125538"/>
              <a:gd name="connsiteX159" fmla="*/ 691790 w 1123838"/>
              <a:gd name="connsiteY159" fmla="*/ 306256 h 1125538"/>
              <a:gd name="connsiteX160" fmla="*/ 1046954 w 1123838"/>
              <a:gd name="connsiteY160" fmla="*/ 0 h 11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123838" h="1125538">
                <a:moveTo>
                  <a:pt x="409739" y="615791"/>
                </a:moveTo>
                <a:cubicBezTo>
                  <a:pt x="380443" y="614362"/>
                  <a:pt x="351147" y="621508"/>
                  <a:pt x="326138" y="635801"/>
                </a:cubicBezTo>
                <a:cubicBezTo>
                  <a:pt x="326138" y="635801"/>
                  <a:pt x="326138" y="635801"/>
                  <a:pt x="31750" y="803020"/>
                </a:cubicBezTo>
                <a:cubicBezTo>
                  <a:pt x="31750" y="803020"/>
                  <a:pt x="31750" y="803020"/>
                  <a:pt x="31750" y="1087437"/>
                </a:cubicBezTo>
                <a:cubicBezTo>
                  <a:pt x="31750" y="1087437"/>
                  <a:pt x="31750" y="1087437"/>
                  <a:pt x="368296" y="957377"/>
                </a:cubicBezTo>
                <a:cubicBezTo>
                  <a:pt x="384730" y="950946"/>
                  <a:pt x="401879" y="948087"/>
                  <a:pt x="419028" y="949516"/>
                </a:cubicBezTo>
                <a:cubicBezTo>
                  <a:pt x="419028" y="949516"/>
                  <a:pt x="419028" y="949516"/>
                  <a:pt x="568366" y="960236"/>
                </a:cubicBezTo>
                <a:cubicBezTo>
                  <a:pt x="645535" y="965953"/>
                  <a:pt x="722705" y="956663"/>
                  <a:pt x="797017" y="933795"/>
                </a:cubicBezTo>
                <a:cubicBezTo>
                  <a:pt x="894908" y="903067"/>
                  <a:pt x="981367" y="845897"/>
                  <a:pt x="1047818" y="767290"/>
                </a:cubicBezTo>
                <a:cubicBezTo>
                  <a:pt x="1047818" y="767290"/>
                  <a:pt x="1047818" y="767290"/>
                  <a:pt x="1079972" y="730130"/>
                </a:cubicBezTo>
                <a:cubicBezTo>
                  <a:pt x="1098550" y="707977"/>
                  <a:pt x="1096407" y="675104"/>
                  <a:pt x="1074971" y="655810"/>
                </a:cubicBezTo>
                <a:cubicBezTo>
                  <a:pt x="1064253" y="646520"/>
                  <a:pt x="1050676" y="641517"/>
                  <a:pt x="1036386" y="642232"/>
                </a:cubicBezTo>
                <a:cubicBezTo>
                  <a:pt x="1022095" y="642947"/>
                  <a:pt x="1008519" y="649378"/>
                  <a:pt x="999230" y="660097"/>
                </a:cubicBezTo>
                <a:cubicBezTo>
                  <a:pt x="999230" y="660097"/>
                  <a:pt x="999230" y="660097"/>
                  <a:pt x="951356" y="713694"/>
                </a:cubicBezTo>
                <a:cubicBezTo>
                  <a:pt x="912771" y="758000"/>
                  <a:pt x="862039" y="789443"/>
                  <a:pt x="805591" y="805164"/>
                </a:cubicBezTo>
                <a:cubicBezTo>
                  <a:pt x="740568" y="823744"/>
                  <a:pt x="670544" y="819457"/>
                  <a:pt x="608380" y="794445"/>
                </a:cubicBezTo>
                <a:cubicBezTo>
                  <a:pt x="608380" y="794445"/>
                  <a:pt x="608380" y="794445"/>
                  <a:pt x="553360" y="772292"/>
                </a:cubicBezTo>
                <a:cubicBezTo>
                  <a:pt x="546930" y="769434"/>
                  <a:pt x="542642" y="763002"/>
                  <a:pt x="544071" y="755856"/>
                </a:cubicBezTo>
                <a:cubicBezTo>
                  <a:pt x="544786" y="748710"/>
                  <a:pt x="550502" y="742993"/>
                  <a:pt x="557648" y="742278"/>
                </a:cubicBezTo>
                <a:cubicBezTo>
                  <a:pt x="557648" y="742278"/>
                  <a:pt x="557648" y="742278"/>
                  <a:pt x="715560" y="726557"/>
                </a:cubicBezTo>
                <a:cubicBezTo>
                  <a:pt x="740568" y="724413"/>
                  <a:pt x="759146" y="703689"/>
                  <a:pt x="759146" y="679392"/>
                </a:cubicBezTo>
                <a:cubicBezTo>
                  <a:pt x="759146" y="653666"/>
                  <a:pt x="739139" y="632942"/>
                  <a:pt x="713416" y="631513"/>
                </a:cubicBezTo>
                <a:cubicBezTo>
                  <a:pt x="713416" y="631513"/>
                  <a:pt x="713416" y="631513"/>
                  <a:pt x="409739" y="615791"/>
                </a:cubicBezTo>
                <a:close/>
                <a:moveTo>
                  <a:pt x="390213" y="584200"/>
                </a:moveTo>
                <a:cubicBezTo>
                  <a:pt x="391642" y="584200"/>
                  <a:pt x="392357" y="584200"/>
                  <a:pt x="393786" y="584200"/>
                </a:cubicBezTo>
                <a:cubicBezTo>
                  <a:pt x="394501" y="584200"/>
                  <a:pt x="395930" y="584200"/>
                  <a:pt x="396645" y="584200"/>
                </a:cubicBezTo>
                <a:cubicBezTo>
                  <a:pt x="398074" y="584200"/>
                  <a:pt x="398789" y="584200"/>
                  <a:pt x="399504" y="584200"/>
                </a:cubicBezTo>
                <a:cubicBezTo>
                  <a:pt x="400933" y="584200"/>
                  <a:pt x="401648" y="584200"/>
                  <a:pt x="403077" y="584200"/>
                </a:cubicBezTo>
                <a:cubicBezTo>
                  <a:pt x="405221" y="584200"/>
                  <a:pt x="408080" y="584200"/>
                  <a:pt x="410939" y="584200"/>
                </a:cubicBezTo>
                <a:cubicBezTo>
                  <a:pt x="410939" y="584200"/>
                  <a:pt x="410939" y="584200"/>
                  <a:pt x="715390" y="599912"/>
                </a:cubicBezTo>
                <a:cubicBezTo>
                  <a:pt x="743263" y="601340"/>
                  <a:pt x="766847" y="617766"/>
                  <a:pt x="780426" y="640619"/>
                </a:cubicBezTo>
                <a:cubicBezTo>
                  <a:pt x="781140" y="642048"/>
                  <a:pt x="781855" y="643476"/>
                  <a:pt x="782570" y="644904"/>
                </a:cubicBezTo>
                <a:cubicBezTo>
                  <a:pt x="785428" y="650618"/>
                  <a:pt x="787572" y="657045"/>
                  <a:pt x="789002" y="663473"/>
                </a:cubicBezTo>
                <a:cubicBezTo>
                  <a:pt x="789716" y="668472"/>
                  <a:pt x="790431" y="673471"/>
                  <a:pt x="790431" y="679184"/>
                </a:cubicBezTo>
                <a:cubicBezTo>
                  <a:pt x="790431" y="681327"/>
                  <a:pt x="790431" y="682755"/>
                  <a:pt x="789716" y="684898"/>
                </a:cubicBezTo>
                <a:cubicBezTo>
                  <a:pt x="789716" y="684898"/>
                  <a:pt x="789716" y="685612"/>
                  <a:pt x="789716" y="685612"/>
                </a:cubicBezTo>
                <a:cubicBezTo>
                  <a:pt x="789716" y="687754"/>
                  <a:pt x="789716" y="689183"/>
                  <a:pt x="789002" y="691325"/>
                </a:cubicBezTo>
                <a:cubicBezTo>
                  <a:pt x="786143" y="709893"/>
                  <a:pt x="776852" y="726319"/>
                  <a:pt x="763988" y="738460"/>
                </a:cubicBezTo>
                <a:cubicBezTo>
                  <a:pt x="763988" y="738460"/>
                  <a:pt x="763273" y="738460"/>
                  <a:pt x="763273" y="738460"/>
                </a:cubicBezTo>
                <a:cubicBezTo>
                  <a:pt x="761844" y="739888"/>
                  <a:pt x="760415" y="740603"/>
                  <a:pt x="758985" y="742031"/>
                </a:cubicBezTo>
                <a:cubicBezTo>
                  <a:pt x="757556" y="743459"/>
                  <a:pt x="756127" y="744173"/>
                  <a:pt x="754697" y="744888"/>
                </a:cubicBezTo>
                <a:cubicBezTo>
                  <a:pt x="753983" y="745602"/>
                  <a:pt x="753983" y="745602"/>
                  <a:pt x="753983" y="745602"/>
                </a:cubicBezTo>
                <a:cubicBezTo>
                  <a:pt x="752553" y="746316"/>
                  <a:pt x="751124" y="747744"/>
                  <a:pt x="749695" y="748458"/>
                </a:cubicBezTo>
                <a:cubicBezTo>
                  <a:pt x="748980" y="748458"/>
                  <a:pt x="748265" y="748458"/>
                  <a:pt x="748265" y="749173"/>
                </a:cubicBezTo>
                <a:cubicBezTo>
                  <a:pt x="746836" y="749887"/>
                  <a:pt x="745407" y="750601"/>
                  <a:pt x="743263" y="751315"/>
                </a:cubicBezTo>
                <a:cubicBezTo>
                  <a:pt x="743263" y="751315"/>
                  <a:pt x="742548" y="751315"/>
                  <a:pt x="742548" y="752029"/>
                </a:cubicBezTo>
                <a:cubicBezTo>
                  <a:pt x="741118" y="752029"/>
                  <a:pt x="739689" y="752743"/>
                  <a:pt x="738260" y="753458"/>
                </a:cubicBezTo>
                <a:cubicBezTo>
                  <a:pt x="731828" y="755600"/>
                  <a:pt x="725396" y="757028"/>
                  <a:pt x="718964" y="757743"/>
                </a:cubicBezTo>
                <a:cubicBezTo>
                  <a:pt x="718964" y="757743"/>
                  <a:pt x="718964" y="757743"/>
                  <a:pt x="624626" y="767027"/>
                </a:cubicBezTo>
                <a:cubicBezTo>
                  <a:pt x="662504" y="781310"/>
                  <a:pt x="703241" y="787023"/>
                  <a:pt x="743263" y="784167"/>
                </a:cubicBezTo>
                <a:cubicBezTo>
                  <a:pt x="753983" y="783453"/>
                  <a:pt x="764703" y="782024"/>
                  <a:pt x="775423" y="779882"/>
                </a:cubicBezTo>
                <a:cubicBezTo>
                  <a:pt x="778996" y="779168"/>
                  <a:pt x="781855" y="778453"/>
                  <a:pt x="785428" y="777739"/>
                </a:cubicBezTo>
                <a:cubicBezTo>
                  <a:pt x="786143" y="777739"/>
                  <a:pt x="786143" y="777739"/>
                  <a:pt x="786858" y="777025"/>
                </a:cubicBezTo>
                <a:cubicBezTo>
                  <a:pt x="790431" y="776311"/>
                  <a:pt x="793290" y="775597"/>
                  <a:pt x="796863" y="774883"/>
                </a:cubicBezTo>
                <a:cubicBezTo>
                  <a:pt x="806869" y="772026"/>
                  <a:pt x="816874" y="768455"/>
                  <a:pt x="826880" y="764170"/>
                </a:cubicBezTo>
                <a:cubicBezTo>
                  <a:pt x="857611" y="752029"/>
                  <a:pt x="885483" y="734175"/>
                  <a:pt x="909782" y="711322"/>
                </a:cubicBezTo>
                <a:cubicBezTo>
                  <a:pt x="916214" y="705608"/>
                  <a:pt x="921931" y="699181"/>
                  <a:pt x="928363" y="692753"/>
                </a:cubicBezTo>
                <a:cubicBezTo>
                  <a:pt x="928363" y="692753"/>
                  <a:pt x="928363" y="692753"/>
                  <a:pt x="975532" y="639191"/>
                </a:cubicBezTo>
                <a:cubicBezTo>
                  <a:pt x="976961" y="637763"/>
                  <a:pt x="977676" y="637048"/>
                  <a:pt x="978391" y="635620"/>
                </a:cubicBezTo>
                <a:cubicBezTo>
                  <a:pt x="979105" y="635620"/>
                  <a:pt x="979105" y="635620"/>
                  <a:pt x="979105" y="635620"/>
                </a:cubicBezTo>
                <a:cubicBezTo>
                  <a:pt x="994114" y="620623"/>
                  <a:pt x="1013410" y="612053"/>
                  <a:pt x="1034135" y="610624"/>
                </a:cubicBezTo>
                <a:cubicBezTo>
                  <a:pt x="1034850" y="610624"/>
                  <a:pt x="1034850" y="610624"/>
                  <a:pt x="1034850" y="610624"/>
                </a:cubicBezTo>
                <a:cubicBezTo>
                  <a:pt x="1036279" y="610624"/>
                  <a:pt x="1037709" y="610624"/>
                  <a:pt x="1039138" y="610624"/>
                </a:cubicBezTo>
                <a:cubicBezTo>
                  <a:pt x="1039138" y="610624"/>
                  <a:pt x="1039853" y="610624"/>
                  <a:pt x="1040567" y="610624"/>
                </a:cubicBezTo>
                <a:cubicBezTo>
                  <a:pt x="1054146" y="610624"/>
                  <a:pt x="1067725" y="614909"/>
                  <a:pt x="1079875" y="621337"/>
                </a:cubicBezTo>
                <a:cubicBezTo>
                  <a:pt x="1081304" y="622051"/>
                  <a:pt x="1082019" y="622765"/>
                  <a:pt x="1083448" y="623479"/>
                </a:cubicBezTo>
                <a:cubicBezTo>
                  <a:pt x="1084877" y="624193"/>
                  <a:pt x="1085592" y="624908"/>
                  <a:pt x="1086307" y="624908"/>
                </a:cubicBezTo>
                <a:cubicBezTo>
                  <a:pt x="1087021" y="625622"/>
                  <a:pt x="1087021" y="625622"/>
                  <a:pt x="1087021" y="625622"/>
                </a:cubicBezTo>
                <a:cubicBezTo>
                  <a:pt x="1087736" y="626336"/>
                  <a:pt x="1089165" y="627050"/>
                  <a:pt x="1089880" y="627764"/>
                </a:cubicBezTo>
                <a:cubicBezTo>
                  <a:pt x="1089880" y="627764"/>
                  <a:pt x="1090595" y="628478"/>
                  <a:pt x="1090595" y="628478"/>
                </a:cubicBezTo>
                <a:cubicBezTo>
                  <a:pt x="1091309" y="629193"/>
                  <a:pt x="1092024" y="629193"/>
                  <a:pt x="1092739" y="629907"/>
                </a:cubicBezTo>
                <a:cubicBezTo>
                  <a:pt x="1093453" y="630621"/>
                  <a:pt x="1094168" y="631335"/>
                  <a:pt x="1095597" y="632049"/>
                </a:cubicBezTo>
                <a:cubicBezTo>
                  <a:pt x="1095597" y="632049"/>
                  <a:pt x="1095597" y="632763"/>
                  <a:pt x="1095597" y="632763"/>
                </a:cubicBezTo>
                <a:cubicBezTo>
                  <a:pt x="1129902" y="663473"/>
                  <a:pt x="1133475" y="714893"/>
                  <a:pt x="1103459" y="749887"/>
                </a:cubicBezTo>
                <a:cubicBezTo>
                  <a:pt x="1103459" y="749887"/>
                  <a:pt x="1103459" y="749887"/>
                  <a:pt x="1072013" y="787738"/>
                </a:cubicBezTo>
                <a:cubicBezTo>
                  <a:pt x="1040567" y="824160"/>
                  <a:pt x="1004834" y="857012"/>
                  <a:pt x="966241" y="884150"/>
                </a:cubicBezTo>
                <a:cubicBezTo>
                  <a:pt x="963383" y="886292"/>
                  <a:pt x="959809" y="888435"/>
                  <a:pt x="956950" y="890577"/>
                </a:cubicBezTo>
                <a:cubicBezTo>
                  <a:pt x="954092" y="892720"/>
                  <a:pt x="951233" y="894862"/>
                  <a:pt x="948374" y="896291"/>
                </a:cubicBezTo>
                <a:cubicBezTo>
                  <a:pt x="904779" y="924857"/>
                  <a:pt x="856896" y="947711"/>
                  <a:pt x="806154" y="963422"/>
                </a:cubicBezTo>
                <a:cubicBezTo>
                  <a:pt x="801866" y="964851"/>
                  <a:pt x="797578" y="966279"/>
                  <a:pt x="792575" y="967707"/>
                </a:cubicBezTo>
                <a:cubicBezTo>
                  <a:pt x="791146" y="967707"/>
                  <a:pt x="789716" y="968422"/>
                  <a:pt x="788287" y="968422"/>
                </a:cubicBezTo>
                <a:cubicBezTo>
                  <a:pt x="785428" y="969136"/>
                  <a:pt x="782570" y="970564"/>
                  <a:pt x="779711" y="971278"/>
                </a:cubicBezTo>
                <a:cubicBezTo>
                  <a:pt x="777567" y="971278"/>
                  <a:pt x="775423" y="971992"/>
                  <a:pt x="773994" y="972707"/>
                </a:cubicBezTo>
                <a:cubicBezTo>
                  <a:pt x="771135" y="973421"/>
                  <a:pt x="768991" y="973421"/>
                  <a:pt x="766132" y="974135"/>
                </a:cubicBezTo>
                <a:cubicBezTo>
                  <a:pt x="763988" y="974849"/>
                  <a:pt x="761844" y="975563"/>
                  <a:pt x="759700" y="976277"/>
                </a:cubicBezTo>
                <a:cubicBezTo>
                  <a:pt x="757556" y="976277"/>
                  <a:pt x="756127" y="976992"/>
                  <a:pt x="753983" y="976992"/>
                </a:cubicBezTo>
                <a:cubicBezTo>
                  <a:pt x="743977" y="979134"/>
                  <a:pt x="733972" y="981277"/>
                  <a:pt x="724681" y="983419"/>
                </a:cubicBezTo>
                <a:cubicBezTo>
                  <a:pt x="723252" y="983419"/>
                  <a:pt x="722537" y="983419"/>
                  <a:pt x="721822" y="983419"/>
                </a:cubicBezTo>
                <a:cubicBezTo>
                  <a:pt x="718249" y="984133"/>
                  <a:pt x="714676" y="984847"/>
                  <a:pt x="711102" y="985562"/>
                </a:cubicBezTo>
                <a:cubicBezTo>
                  <a:pt x="710387" y="985562"/>
                  <a:pt x="710387" y="985562"/>
                  <a:pt x="709673" y="985562"/>
                </a:cubicBezTo>
                <a:cubicBezTo>
                  <a:pt x="689662" y="988418"/>
                  <a:pt x="670366" y="990561"/>
                  <a:pt x="650355" y="991989"/>
                </a:cubicBezTo>
                <a:cubicBezTo>
                  <a:pt x="649640" y="991989"/>
                  <a:pt x="648925" y="991989"/>
                  <a:pt x="648211" y="991989"/>
                </a:cubicBezTo>
                <a:cubicBezTo>
                  <a:pt x="644637" y="991989"/>
                  <a:pt x="641064" y="991989"/>
                  <a:pt x="637491" y="992703"/>
                </a:cubicBezTo>
                <a:cubicBezTo>
                  <a:pt x="636776" y="992703"/>
                  <a:pt x="636061" y="992703"/>
                  <a:pt x="635347" y="992703"/>
                </a:cubicBezTo>
                <a:cubicBezTo>
                  <a:pt x="630344" y="992703"/>
                  <a:pt x="626056" y="992703"/>
                  <a:pt x="621053" y="992703"/>
                </a:cubicBezTo>
                <a:cubicBezTo>
                  <a:pt x="621053" y="992703"/>
                  <a:pt x="620338" y="992703"/>
                  <a:pt x="620338" y="992703"/>
                </a:cubicBezTo>
                <a:cubicBezTo>
                  <a:pt x="617480" y="992703"/>
                  <a:pt x="614621" y="992703"/>
                  <a:pt x="612477" y="992703"/>
                </a:cubicBezTo>
                <a:cubicBezTo>
                  <a:pt x="610333" y="992703"/>
                  <a:pt x="608189" y="992703"/>
                  <a:pt x="606045" y="992703"/>
                </a:cubicBezTo>
                <a:cubicBezTo>
                  <a:pt x="603901" y="992703"/>
                  <a:pt x="601042" y="992703"/>
                  <a:pt x="598898" y="992703"/>
                </a:cubicBezTo>
                <a:cubicBezTo>
                  <a:pt x="596754" y="992703"/>
                  <a:pt x="594610" y="992703"/>
                  <a:pt x="592466" y="992703"/>
                </a:cubicBezTo>
                <a:cubicBezTo>
                  <a:pt x="589607" y="992703"/>
                  <a:pt x="587463" y="992703"/>
                  <a:pt x="584605" y="991989"/>
                </a:cubicBezTo>
                <a:cubicBezTo>
                  <a:pt x="582461" y="991989"/>
                  <a:pt x="581031" y="991989"/>
                  <a:pt x="578887" y="991989"/>
                </a:cubicBezTo>
                <a:cubicBezTo>
                  <a:pt x="575314" y="991989"/>
                  <a:pt x="571026" y="991275"/>
                  <a:pt x="566738" y="991275"/>
                </a:cubicBezTo>
                <a:cubicBezTo>
                  <a:pt x="566738" y="991275"/>
                  <a:pt x="566023" y="991275"/>
                  <a:pt x="566023" y="991275"/>
                </a:cubicBezTo>
                <a:cubicBezTo>
                  <a:pt x="566023" y="991275"/>
                  <a:pt x="566023" y="991275"/>
                  <a:pt x="485265" y="985562"/>
                </a:cubicBezTo>
                <a:cubicBezTo>
                  <a:pt x="485265" y="985562"/>
                  <a:pt x="485265" y="985562"/>
                  <a:pt x="416656" y="980562"/>
                </a:cubicBezTo>
                <a:cubicBezTo>
                  <a:pt x="415227" y="980562"/>
                  <a:pt x="413083" y="980562"/>
                  <a:pt x="410939" y="980562"/>
                </a:cubicBezTo>
                <a:cubicBezTo>
                  <a:pt x="410224" y="980562"/>
                  <a:pt x="408794" y="980562"/>
                  <a:pt x="407365" y="980562"/>
                </a:cubicBezTo>
                <a:cubicBezTo>
                  <a:pt x="402362" y="980562"/>
                  <a:pt x="398074" y="981277"/>
                  <a:pt x="393072" y="981991"/>
                </a:cubicBezTo>
                <a:cubicBezTo>
                  <a:pt x="391642" y="982705"/>
                  <a:pt x="390213" y="982705"/>
                  <a:pt x="388784" y="982705"/>
                </a:cubicBezTo>
                <a:cubicBezTo>
                  <a:pt x="388784" y="983419"/>
                  <a:pt x="388784" y="983419"/>
                  <a:pt x="388784" y="983419"/>
                </a:cubicBezTo>
                <a:cubicBezTo>
                  <a:pt x="387354" y="983419"/>
                  <a:pt x="385925" y="984133"/>
                  <a:pt x="384496" y="984133"/>
                </a:cubicBezTo>
                <a:cubicBezTo>
                  <a:pt x="384496" y="984133"/>
                  <a:pt x="384496" y="984133"/>
                  <a:pt x="383781" y="984847"/>
                </a:cubicBezTo>
                <a:cubicBezTo>
                  <a:pt x="382352" y="984847"/>
                  <a:pt x="380922" y="985562"/>
                  <a:pt x="379493" y="986276"/>
                </a:cubicBezTo>
                <a:cubicBezTo>
                  <a:pt x="379493" y="986276"/>
                  <a:pt x="379493" y="986276"/>
                  <a:pt x="21441" y="1124824"/>
                </a:cubicBezTo>
                <a:cubicBezTo>
                  <a:pt x="20011" y="1125538"/>
                  <a:pt x="17867" y="1125538"/>
                  <a:pt x="15723" y="1125538"/>
                </a:cubicBezTo>
                <a:cubicBezTo>
                  <a:pt x="12864" y="1125538"/>
                  <a:pt x="10006" y="1124824"/>
                  <a:pt x="7147" y="1122681"/>
                </a:cubicBezTo>
                <a:cubicBezTo>
                  <a:pt x="2859" y="1119825"/>
                  <a:pt x="0" y="1114826"/>
                  <a:pt x="0" y="1109826"/>
                </a:cubicBezTo>
                <a:cubicBezTo>
                  <a:pt x="0" y="1109826"/>
                  <a:pt x="0" y="1109826"/>
                  <a:pt x="0" y="793451"/>
                </a:cubicBezTo>
                <a:cubicBezTo>
                  <a:pt x="0" y="787738"/>
                  <a:pt x="3574" y="782738"/>
                  <a:pt x="7862" y="779882"/>
                </a:cubicBezTo>
                <a:cubicBezTo>
                  <a:pt x="7862" y="779882"/>
                  <a:pt x="7862" y="779882"/>
                  <a:pt x="310169" y="608482"/>
                </a:cubicBezTo>
                <a:cubicBezTo>
                  <a:pt x="311599" y="607053"/>
                  <a:pt x="313743" y="606339"/>
                  <a:pt x="315887" y="605625"/>
                </a:cubicBezTo>
                <a:cubicBezTo>
                  <a:pt x="316601" y="604911"/>
                  <a:pt x="317316" y="604911"/>
                  <a:pt x="318031" y="604197"/>
                </a:cubicBezTo>
                <a:cubicBezTo>
                  <a:pt x="318745" y="603483"/>
                  <a:pt x="320175" y="602768"/>
                  <a:pt x="320889" y="602768"/>
                </a:cubicBezTo>
                <a:cubicBezTo>
                  <a:pt x="322319" y="602054"/>
                  <a:pt x="323033" y="601340"/>
                  <a:pt x="324463" y="601340"/>
                </a:cubicBezTo>
                <a:cubicBezTo>
                  <a:pt x="325177" y="600626"/>
                  <a:pt x="325892" y="600626"/>
                  <a:pt x="326607" y="599912"/>
                </a:cubicBezTo>
                <a:cubicBezTo>
                  <a:pt x="328036" y="599198"/>
                  <a:pt x="329466" y="599198"/>
                  <a:pt x="330180" y="598483"/>
                </a:cubicBezTo>
                <a:cubicBezTo>
                  <a:pt x="330895" y="598483"/>
                  <a:pt x="331610" y="597769"/>
                  <a:pt x="332324" y="597769"/>
                </a:cubicBezTo>
                <a:cubicBezTo>
                  <a:pt x="333754" y="597055"/>
                  <a:pt x="335183" y="596341"/>
                  <a:pt x="336612" y="596341"/>
                </a:cubicBezTo>
                <a:cubicBezTo>
                  <a:pt x="336612" y="595627"/>
                  <a:pt x="337327" y="595627"/>
                  <a:pt x="338042" y="595627"/>
                </a:cubicBezTo>
                <a:cubicBezTo>
                  <a:pt x="339471" y="594913"/>
                  <a:pt x="340900" y="594198"/>
                  <a:pt x="342330" y="594198"/>
                </a:cubicBezTo>
                <a:cubicBezTo>
                  <a:pt x="343044" y="593484"/>
                  <a:pt x="343044" y="593484"/>
                  <a:pt x="343044" y="593484"/>
                </a:cubicBezTo>
                <a:cubicBezTo>
                  <a:pt x="345188" y="592770"/>
                  <a:pt x="346618" y="592770"/>
                  <a:pt x="348047" y="592056"/>
                </a:cubicBezTo>
                <a:cubicBezTo>
                  <a:pt x="348762" y="592056"/>
                  <a:pt x="348762" y="592056"/>
                  <a:pt x="348762" y="592056"/>
                </a:cubicBezTo>
                <a:cubicBezTo>
                  <a:pt x="360197" y="588485"/>
                  <a:pt x="370917" y="586343"/>
                  <a:pt x="382352" y="584914"/>
                </a:cubicBezTo>
                <a:cubicBezTo>
                  <a:pt x="383066" y="584914"/>
                  <a:pt x="383781" y="584914"/>
                  <a:pt x="383781" y="584914"/>
                </a:cubicBezTo>
                <a:cubicBezTo>
                  <a:pt x="385210" y="584914"/>
                  <a:pt x="386640" y="584914"/>
                  <a:pt x="387354" y="584914"/>
                </a:cubicBezTo>
                <a:cubicBezTo>
                  <a:pt x="388784" y="584914"/>
                  <a:pt x="389498" y="584914"/>
                  <a:pt x="390213" y="584200"/>
                </a:cubicBezTo>
                <a:close/>
                <a:moveTo>
                  <a:pt x="1046954" y="0"/>
                </a:moveTo>
                <a:cubicBezTo>
                  <a:pt x="1050527" y="0"/>
                  <a:pt x="1053386" y="2142"/>
                  <a:pt x="1053386" y="5711"/>
                </a:cubicBezTo>
                <a:cubicBezTo>
                  <a:pt x="1054100" y="52114"/>
                  <a:pt x="1047669" y="342663"/>
                  <a:pt x="796124" y="347661"/>
                </a:cubicBezTo>
                <a:cubicBezTo>
                  <a:pt x="792551" y="347661"/>
                  <a:pt x="789693" y="344091"/>
                  <a:pt x="789693" y="340522"/>
                </a:cubicBezTo>
                <a:cubicBezTo>
                  <a:pt x="791836" y="316964"/>
                  <a:pt x="803985" y="229870"/>
                  <a:pt x="884022" y="138493"/>
                </a:cubicBezTo>
                <a:cubicBezTo>
                  <a:pt x="888309" y="132782"/>
                  <a:pt x="882593" y="124929"/>
                  <a:pt x="876876" y="128499"/>
                </a:cubicBezTo>
                <a:cubicBezTo>
                  <a:pt x="859725" y="137779"/>
                  <a:pt x="844003" y="149201"/>
                  <a:pt x="829711" y="162051"/>
                </a:cubicBezTo>
                <a:cubicBezTo>
                  <a:pt x="796124" y="194176"/>
                  <a:pt x="771113" y="234867"/>
                  <a:pt x="757535" y="279128"/>
                </a:cubicBezTo>
                <a:cubicBezTo>
                  <a:pt x="747530" y="309825"/>
                  <a:pt x="742528" y="341950"/>
                  <a:pt x="741099" y="374074"/>
                </a:cubicBezTo>
                <a:cubicBezTo>
                  <a:pt x="738955" y="411196"/>
                  <a:pt x="738240" y="448318"/>
                  <a:pt x="740384" y="486154"/>
                </a:cubicBezTo>
                <a:cubicBezTo>
                  <a:pt x="742528" y="506856"/>
                  <a:pt x="748245" y="544692"/>
                  <a:pt x="746101" y="574675"/>
                </a:cubicBezTo>
                <a:cubicBezTo>
                  <a:pt x="736811" y="571820"/>
                  <a:pt x="726806" y="569678"/>
                  <a:pt x="716802" y="568964"/>
                </a:cubicBezTo>
                <a:cubicBezTo>
                  <a:pt x="716802" y="568964"/>
                  <a:pt x="716802" y="568964"/>
                  <a:pt x="673925" y="566822"/>
                </a:cubicBezTo>
                <a:cubicBezTo>
                  <a:pt x="673210" y="558256"/>
                  <a:pt x="673210" y="551117"/>
                  <a:pt x="673925" y="546834"/>
                </a:cubicBezTo>
                <a:cubicBezTo>
                  <a:pt x="678213" y="449746"/>
                  <a:pt x="649628" y="339094"/>
                  <a:pt x="554584" y="294120"/>
                </a:cubicBezTo>
                <a:cubicBezTo>
                  <a:pt x="547438" y="291264"/>
                  <a:pt x="541721" y="299831"/>
                  <a:pt x="547438" y="304114"/>
                </a:cubicBezTo>
                <a:cubicBezTo>
                  <a:pt x="624616" y="373360"/>
                  <a:pt x="626760" y="438324"/>
                  <a:pt x="625331" y="457598"/>
                </a:cubicBezTo>
                <a:cubicBezTo>
                  <a:pt x="625331" y="460454"/>
                  <a:pt x="622473" y="463310"/>
                  <a:pt x="619614" y="463310"/>
                </a:cubicBezTo>
                <a:cubicBezTo>
                  <a:pt x="369499" y="460454"/>
                  <a:pt x="346631" y="229156"/>
                  <a:pt x="344487" y="188465"/>
                </a:cubicBezTo>
                <a:cubicBezTo>
                  <a:pt x="344487" y="184896"/>
                  <a:pt x="347346" y="182040"/>
                  <a:pt x="350919" y="182040"/>
                </a:cubicBezTo>
                <a:cubicBezTo>
                  <a:pt x="553870" y="172760"/>
                  <a:pt x="642482" y="233440"/>
                  <a:pt x="679642" y="309111"/>
                </a:cubicBezTo>
                <a:cubicBezTo>
                  <a:pt x="683215" y="314822"/>
                  <a:pt x="691790" y="312680"/>
                  <a:pt x="691790" y="306256"/>
                </a:cubicBezTo>
                <a:cubicBezTo>
                  <a:pt x="698222" y="184896"/>
                  <a:pt x="743957" y="2142"/>
                  <a:pt x="1046954"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3285595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749615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3" name="think-cell Folie" r:id="rId6" imgW="0" imgH="0" progId="TCLayout.ActiveDocument.1">
                  <p:embed/>
                </p:oleObj>
              </mc:Choice>
              <mc:Fallback>
                <p:oleObj name="think-cell Folie" r:id="rId6" imgW="0" imgH="0" progId="TCLayout.ActiveDocument.1">
                  <p:embed/>
                  <p:pic>
                    <p:nvPicPr>
                      <p:cNvPr id="5" name="Objek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e-DE" sz="1400">
              <a:solidFill>
                <a:schemeClr val="bg1"/>
              </a:solidFill>
              <a:latin typeface="Trebuchet MS" panose="020B0603020202020204"/>
              <a:ea typeface="+mj-ea"/>
              <a:sym typeface="Trebuchet MS" panose="020B0603020202020204"/>
            </a:endParaRPr>
          </a:p>
        </p:txBody>
      </p:sp>
      <p:pic>
        <p:nvPicPr>
          <p:cNvPr id="6" name="Grafik 5"/>
          <p:cNvPicPr>
            <a:picLocks noChangeAspect="1"/>
          </p:cNvPicPr>
          <p:nvPr/>
        </p:nvPicPr>
        <p:blipFill>
          <a:blip r:embed="rId8"/>
          <a:srcRect r="3822"/>
          <a:stretch>
            <a:fillRect/>
          </a:stretch>
        </p:blipFill>
        <p:spPr>
          <a:xfrm>
            <a:off x="0" y="-8467"/>
            <a:ext cx="9906000" cy="6866467"/>
          </a:xfrm>
          <a:prstGeom prst="rect">
            <a:avLst/>
          </a:prstGeom>
        </p:spPr>
      </p:pic>
    </p:spTree>
    <p:extLst>
      <p:ext uri="{BB962C8B-B14F-4D97-AF65-F5344CB8AC3E}">
        <p14:creationId xmlns:p14="http://schemas.microsoft.com/office/powerpoint/2010/main" val="94698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9" action="ppaction://hlinksldjump"/>
          </p:cNvPr>
          <p:cNvSpPr/>
          <p:nvPr>
            <p:custDataLst>
              <p:tags r:id="rId2"/>
            </p:custDataLst>
          </p:nvPr>
        </p:nvSpPr>
        <p:spPr>
          <a:xfrm>
            <a:off x="1154544" y="3054374"/>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nSpc>
                <a:spcPct val="110000"/>
              </a:lnSpc>
              <a:spcBef>
                <a:spcPts val="600"/>
              </a:spcBef>
              <a:spcAft>
                <a:spcPts val="300"/>
              </a:spcAft>
              <a:defRPr b="0" i="0"/>
            </a:pPr>
            <a:r>
              <a:rPr lang="en-US" sz="2000" dirty="0">
                <a:solidFill>
                  <a:srgbClr val="878787">
                    <a:lumMod val="100000"/>
                  </a:srgbClr>
                </a:solidFill>
              </a:rPr>
              <a:t>How does JOBLINGE work? Key success factors of the program </a:t>
            </a:r>
          </a:p>
        </p:txBody>
      </p:sp>
      <p:sp>
        <p:nvSpPr>
          <p:cNvPr id="5" name="Oval 4"/>
          <p:cNvSpPr/>
          <p:nvPr>
            <p:custDataLst>
              <p:tags r:id="rId3"/>
            </p:custDataLst>
          </p:nvPr>
        </p:nvSpPr>
        <p:spPr>
          <a:xfrm>
            <a:off x="633844" y="3597616"/>
            <a:ext cx="293147" cy="292608"/>
          </a:xfrm>
          <a:prstGeom prst="ellipse">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0000">
                  <a:lumMod val="100000"/>
                </a:srgbClr>
              </a:solidFill>
              <a:effectLst/>
              <a:uLnTx/>
              <a:uFillTx/>
              <a:ea typeface="+mn-ea"/>
              <a:cs typeface="+mn-cs"/>
            </a:endParaRPr>
          </a:p>
        </p:txBody>
      </p:sp>
      <p:pic>
        <p:nvPicPr>
          <p:cNvPr id="4" name="Picture 3"/>
          <p:cNvPicPr/>
          <p:nvPr>
            <p:custDataLst>
              <p:tags r:id="rId4"/>
            </p:custDataLst>
          </p:nvPr>
        </p:nvPicPr>
        <p:blipFill>
          <a:blip r:embed="rId10">
            <a:extLst>
              <a:ext uri="{28A0092B-C50C-407E-A947-70E740481C1C}">
                <a14:useLocalDpi xmlns:a14="http://schemas.microsoft.com/office/drawing/2010/main"/>
              </a:ext>
            </a:extLst>
          </a:blip>
          <a:stretch>
            <a:fillRect/>
          </a:stretch>
        </p:blipFill>
        <p:spPr>
          <a:xfrm>
            <a:off x="633844" y="3597616"/>
            <a:ext cx="293147" cy="292608"/>
          </a:xfrm>
          <a:prstGeom prst="rect">
            <a:avLst/>
          </a:prstGeom>
        </p:spPr>
      </p:pic>
      <p:sp>
        <p:nvSpPr>
          <p:cNvPr id="3" name="Rectangle 2">
            <a:hlinkClick r:id="rId11" action="ppaction://hlinksldjump"/>
          </p:cNvPr>
          <p:cNvSpPr/>
          <p:nvPr>
            <p:custDataLst>
              <p:tags r:id="rId5"/>
            </p:custDataLst>
          </p:nvPr>
        </p:nvSpPr>
        <p:spPr>
          <a:xfrm>
            <a:off x="1154544" y="255103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nSpc>
                <a:spcPct val="110000"/>
              </a:lnSpc>
              <a:spcBef>
                <a:spcPts val="600"/>
              </a:spcBef>
              <a:spcAft>
                <a:spcPts val="300"/>
              </a:spcAft>
              <a:defRPr b="0" i="0"/>
            </a:pPr>
            <a:r>
              <a:rPr lang="en-US" sz="2000" dirty="0">
                <a:solidFill>
                  <a:srgbClr val="878787">
                    <a:lumMod val="100000"/>
                  </a:srgbClr>
                </a:solidFill>
              </a:rPr>
              <a:t>Why we (still) need JOBLINGE</a:t>
            </a:r>
          </a:p>
        </p:txBody>
      </p:sp>
      <p:sp>
        <p:nvSpPr>
          <p:cNvPr id="11" name="Rectangle 10"/>
          <p:cNvSpPr/>
          <p:nvPr/>
        </p:nvSpPr>
        <p:spPr>
          <a:xfrm>
            <a:off x="475861" y="774441"/>
            <a:ext cx="9430139" cy="466530"/>
          </a:xfrm>
          <a:prstGeom prst="rect">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cxnSp>
        <p:nvCxnSpPr>
          <p:cNvPr id="12" name="Straight Connector 11"/>
          <p:cNvCxnSpPr>
            <a:stCxn id="11" idx="1"/>
            <a:endCxn id="11" idx="3"/>
          </p:cNvCxnSpPr>
          <p:nvPr/>
        </p:nvCxnSpPr>
        <p:spPr>
          <a:xfrm>
            <a:off x="475861" y="1007706"/>
            <a:ext cx="9430139" cy="0"/>
          </a:xfrm>
          <a:prstGeom prst="line">
            <a:avLst/>
          </a:prstGeom>
          <a:ln w="15875" cap="rnd" cmpd="sng" algn="ctr">
            <a:solidFill>
              <a:srgbClr val="C6C6C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5861" y="1007706"/>
            <a:ext cx="1764000" cy="0"/>
          </a:xfrm>
          <a:prstGeom prst="line">
            <a:avLst/>
          </a:prstGeom>
          <a:ln w="15875" cap="rnd" cmpd="sng" algn="ctr">
            <a:solidFill>
              <a:srgbClr val="0088C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5">
            <a:hlinkClick r:id="rId9" action="ppaction://hlinksldjump"/>
          </p:cNvPr>
          <p:cNvSpPr/>
          <p:nvPr>
            <p:custDataLst>
              <p:tags r:id="rId6"/>
            </p:custDataLst>
          </p:nvPr>
        </p:nvSpPr>
        <p:spPr>
          <a:xfrm>
            <a:off x="1154543" y="357738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chemeClr val="tx1"/>
                </a:solidFill>
              </a:rPr>
              <a:t>A strong network for the youth—be part of it</a:t>
            </a:r>
          </a:p>
        </p:txBody>
      </p:sp>
    </p:spTree>
    <p:custDataLst>
      <p:tags r:id="rId1"/>
    </p:custDataLst>
    <p:extLst>
      <p:ext uri="{BB962C8B-B14F-4D97-AF65-F5344CB8AC3E}">
        <p14:creationId xmlns:p14="http://schemas.microsoft.com/office/powerpoint/2010/main" val="6086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7" name="think-cell Folie" r:id="rId7" imgW="0" imgH="0" progId="TCLayout.ActiveDocument.1">
                  <p:embed/>
                </p:oleObj>
              </mc:Choice>
              <mc:Fallback>
                <p:oleObj name="think-cell Folie" r:id="rId7" imgW="0" imgH="0" progId="TCLayout.ActiveDocument.1">
                  <p:embed/>
                  <p:pic>
                    <p:nvPicPr>
                      <p:cNvPr id="8" name="Object 7"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4"/>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2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le 1"/>
          <p:cNvSpPr>
            <a:spLocks noGrp="1"/>
          </p:cNvSpPr>
          <p:nvPr>
            <p:ph type="title"/>
          </p:nvPr>
        </p:nvSpPr>
        <p:spPr>
          <a:ln cap="rnd">
            <a:noFill/>
          </a:ln>
        </p:spPr>
        <p:txBody>
          <a:bodyPr/>
          <a:lstStyle/>
          <a:p>
            <a:pPr>
              <a:defRPr b="0" i="0"/>
            </a:pPr>
            <a:r>
              <a:rPr lang="en-US" sz="3200" dirty="0">
                <a:latin typeface="+mj-lt"/>
              </a:rPr>
              <a:t>A strong</a:t>
            </a:r>
            <a:br>
              <a:rPr lang="en-US" sz="3200" dirty="0">
                <a:latin typeface="+mj-lt"/>
              </a:rPr>
            </a:br>
            <a:r>
              <a:rPr lang="en-US" sz="3200" dirty="0">
                <a:latin typeface="+mj-lt"/>
              </a:rPr>
              <a:t>network</a:t>
            </a:r>
            <a:br>
              <a:rPr lang="en-US" sz="3200" dirty="0">
                <a:latin typeface="+mj-lt"/>
              </a:rPr>
            </a:br>
            <a:r>
              <a:rPr lang="en-US" sz="3200" dirty="0">
                <a:latin typeface="+mj-lt"/>
              </a:rPr>
              <a:t>for the youth</a:t>
            </a:r>
          </a:p>
        </p:txBody>
      </p:sp>
      <p:grpSp>
        <p:nvGrpSpPr>
          <p:cNvPr id="12" name="Gruppieren 11"/>
          <p:cNvGrpSpPr/>
          <p:nvPr/>
        </p:nvGrpSpPr>
        <p:grpSpPr>
          <a:xfrm>
            <a:off x="4004038" y="1319162"/>
            <a:ext cx="1158596" cy="1150827"/>
            <a:chOff x="3894379" y="1141361"/>
            <a:chExt cx="1295133" cy="1401654"/>
          </a:xfrm>
        </p:grpSpPr>
        <p:sp>
          <p:nvSpPr>
            <p:cNvPr id="20" name="AutoShape 18">
              <a:extLst>
                <a:ext uri="{FF2B5EF4-FFF2-40B4-BE49-F238E27FC236}">
                  <a16:creationId xmlns:a16="http://schemas.microsoft.com/office/drawing/2014/main" id="{575286B9-FCC8-4EFB-9834-BD5493C559C3}"/>
                </a:ext>
              </a:extLst>
            </p:cNvPr>
            <p:cNvSpPr>
              <a:spLocks noChangeAspect="1" noChangeArrowheads="1" noTextEdit="1"/>
            </p:cNvSpPr>
            <p:nvPr/>
          </p:nvSpPr>
          <p:spPr bwMode="auto">
            <a:xfrm>
              <a:off x="3970781" y="1141361"/>
              <a:ext cx="1217038" cy="121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1" name="Freeform 20">
              <a:extLst>
                <a:ext uri="{FF2B5EF4-FFF2-40B4-BE49-F238E27FC236}">
                  <a16:creationId xmlns:a16="http://schemas.microsoft.com/office/drawing/2014/main" id="{CEF9E0BC-00B7-4B29-B377-3473BD5B2EB2}"/>
                </a:ext>
              </a:extLst>
            </p:cNvPr>
            <p:cNvSpPr>
              <a:spLocks noEditPoints="1"/>
            </p:cNvSpPr>
            <p:nvPr/>
          </p:nvSpPr>
          <p:spPr bwMode="auto">
            <a:xfrm>
              <a:off x="4017308" y="1262896"/>
              <a:ext cx="1122010" cy="970867"/>
            </a:xfrm>
            <a:custGeom>
              <a:avLst/>
              <a:gdLst>
                <a:gd name="T0" fmla="*/ 227 w 2124"/>
                <a:gd name="T1" fmla="*/ 496 h 1836"/>
                <a:gd name="T2" fmla="*/ 528 w 2124"/>
                <a:gd name="T3" fmla="*/ 467 h 1836"/>
                <a:gd name="T4" fmla="*/ 996 w 2124"/>
                <a:gd name="T5" fmla="*/ 467 h 1836"/>
                <a:gd name="T6" fmla="*/ 695 w 2124"/>
                <a:gd name="T7" fmla="*/ 496 h 1836"/>
                <a:gd name="T8" fmla="*/ 994 w 2124"/>
                <a:gd name="T9" fmla="*/ 498 h 1836"/>
                <a:gd name="T10" fmla="*/ 1130 w 2124"/>
                <a:gd name="T11" fmla="*/ 467 h 1836"/>
                <a:gd name="T12" fmla="*/ 1431 w 2124"/>
                <a:gd name="T13" fmla="*/ 496 h 1836"/>
                <a:gd name="T14" fmla="*/ 1933 w 2124"/>
                <a:gd name="T15" fmla="*/ 467 h 1836"/>
                <a:gd name="T16" fmla="*/ 1631 w 2124"/>
                <a:gd name="T17" fmla="*/ 496 h 1836"/>
                <a:gd name="T18" fmla="*/ 1930 w 2124"/>
                <a:gd name="T19" fmla="*/ 498 h 1836"/>
                <a:gd name="T20" fmla="*/ 427 w 2124"/>
                <a:gd name="T21" fmla="*/ 273 h 1836"/>
                <a:gd name="T22" fmla="*/ 729 w 2124"/>
                <a:gd name="T23" fmla="*/ 301 h 1836"/>
                <a:gd name="T24" fmla="*/ 1230 w 2124"/>
                <a:gd name="T25" fmla="*/ 273 h 1836"/>
                <a:gd name="T26" fmla="*/ 929 w 2124"/>
                <a:gd name="T27" fmla="*/ 301 h 1836"/>
                <a:gd name="T28" fmla="*/ 1228 w 2124"/>
                <a:gd name="T29" fmla="*/ 304 h 1836"/>
                <a:gd name="T30" fmla="*/ 1364 w 2124"/>
                <a:gd name="T31" fmla="*/ 273 h 1836"/>
                <a:gd name="T32" fmla="*/ 1665 w 2124"/>
                <a:gd name="T33" fmla="*/ 301 h 1836"/>
                <a:gd name="T34" fmla="*/ 996 w 2124"/>
                <a:gd name="T35" fmla="*/ 78 h 1836"/>
                <a:gd name="T36" fmla="*/ 695 w 2124"/>
                <a:gd name="T37" fmla="*/ 107 h 1836"/>
                <a:gd name="T38" fmla="*/ 994 w 2124"/>
                <a:gd name="T39" fmla="*/ 109 h 1836"/>
                <a:gd name="T40" fmla="*/ 1130 w 2124"/>
                <a:gd name="T41" fmla="*/ 78 h 1836"/>
                <a:gd name="T42" fmla="*/ 1431 w 2124"/>
                <a:gd name="T43" fmla="*/ 107 h 1836"/>
                <a:gd name="T44" fmla="*/ 1893 w 2124"/>
                <a:gd name="T45" fmla="*/ 584 h 1836"/>
                <a:gd name="T46" fmla="*/ 1893 w 2124"/>
                <a:gd name="T47" fmla="*/ 628 h 1836"/>
                <a:gd name="T48" fmla="*/ 2060 w 2124"/>
                <a:gd name="T49" fmla="*/ 662 h 1836"/>
                <a:gd name="T50" fmla="*/ 69 w 2124"/>
                <a:gd name="T51" fmla="*/ 693 h 1836"/>
                <a:gd name="T52" fmla="*/ 377 w 2124"/>
                <a:gd name="T53" fmla="*/ 638 h 1836"/>
                <a:gd name="T54" fmla="*/ 1533 w 2124"/>
                <a:gd name="T55" fmla="*/ 1602 h 1836"/>
                <a:gd name="T56" fmla="*/ 1155 w 2124"/>
                <a:gd name="T57" fmla="*/ 1543 h 1836"/>
                <a:gd name="T58" fmla="*/ 2102 w 2124"/>
                <a:gd name="T59" fmla="*/ 1836 h 1836"/>
                <a:gd name="T60" fmla="*/ 1191 w 2124"/>
                <a:gd name="T61" fmla="*/ 1811 h 1836"/>
                <a:gd name="T62" fmla="*/ 787 w 2124"/>
                <a:gd name="T63" fmla="*/ 1449 h 1836"/>
                <a:gd name="T64" fmla="*/ 404 w 2124"/>
                <a:gd name="T65" fmla="*/ 1449 h 1836"/>
                <a:gd name="T66" fmla="*/ 0 w 2124"/>
                <a:gd name="T67" fmla="*/ 1814 h 1836"/>
                <a:gd name="T68" fmla="*/ 1191 w 2124"/>
                <a:gd name="T69" fmla="*/ 1811 h 1836"/>
                <a:gd name="T70" fmla="*/ 896 w 2124"/>
                <a:gd name="T71" fmla="*/ 662 h 1836"/>
                <a:gd name="T72" fmla="*/ 1197 w 2124"/>
                <a:gd name="T73" fmla="*/ 690 h 1836"/>
                <a:gd name="T74" fmla="*/ 1356 w 2124"/>
                <a:gd name="T75" fmla="*/ 1362 h 1836"/>
                <a:gd name="T76" fmla="*/ 1407 w 2124"/>
                <a:gd name="T77" fmla="*/ 1450 h 1836"/>
                <a:gd name="T78" fmla="*/ 1649 w 2124"/>
                <a:gd name="T79" fmla="*/ 1450 h 1836"/>
                <a:gd name="T80" fmla="*/ 1701 w 2124"/>
                <a:gd name="T81" fmla="*/ 1362 h 1836"/>
                <a:gd name="T82" fmla="*/ 1796 w 2124"/>
                <a:gd name="T83" fmla="*/ 1101 h 1836"/>
                <a:gd name="T84" fmla="*/ 1528 w 2124"/>
                <a:gd name="T85" fmla="*/ 1401 h 1836"/>
                <a:gd name="T86" fmla="*/ 1261 w 2124"/>
                <a:gd name="T87" fmla="*/ 1101 h 1836"/>
                <a:gd name="T88" fmla="*/ 322 w 2124"/>
                <a:gd name="T89" fmla="*/ 1157 h 1836"/>
                <a:gd name="T90" fmla="*/ 440 w 2124"/>
                <a:gd name="T91" fmla="*/ 1423 h 1836"/>
                <a:gd name="T92" fmla="*/ 717 w 2124"/>
                <a:gd name="T93" fmla="*/ 1399 h 1836"/>
                <a:gd name="T94" fmla="*/ 761 w 2124"/>
                <a:gd name="T95" fmla="*/ 1367 h 1836"/>
                <a:gd name="T96" fmla="*/ 916 w 2124"/>
                <a:gd name="T97" fmla="*/ 1076 h 1836"/>
                <a:gd name="T98" fmla="*/ 738 w 2124"/>
                <a:gd name="T99" fmla="*/ 1329 h 1836"/>
                <a:gd name="T100" fmla="*/ 350 w 2124"/>
                <a:gd name="T101" fmla="*/ 1122 h 1836"/>
                <a:gd name="T102" fmla="*/ 322 w 2124"/>
                <a:gd name="T103" fmla="*/ 115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4" h="1836">
                  <a:moveTo>
                    <a:pt x="512" y="503"/>
                  </a:moveTo>
                  <a:cubicBezTo>
                    <a:pt x="505" y="503"/>
                    <a:pt x="499" y="501"/>
                    <a:pt x="495" y="496"/>
                  </a:cubicBezTo>
                  <a:cubicBezTo>
                    <a:pt x="461" y="456"/>
                    <a:pt x="413" y="433"/>
                    <a:pt x="361" y="433"/>
                  </a:cubicBezTo>
                  <a:cubicBezTo>
                    <a:pt x="309" y="433"/>
                    <a:pt x="260" y="456"/>
                    <a:pt x="227" y="496"/>
                  </a:cubicBezTo>
                  <a:cubicBezTo>
                    <a:pt x="219" y="505"/>
                    <a:pt x="205" y="506"/>
                    <a:pt x="196" y="498"/>
                  </a:cubicBezTo>
                  <a:cubicBezTo>
                    <a:pt x="187" y="491"/>
                    <a:pt x="186" y="477"/>
                    <a:pt x="193" y="467"/>
                  </a:cubicBezTo>
                  <a:cubicBezTo>
                    <a:pt x="235" y="418"/>
                    <a:pt x="296" y="389"/>
                    <a:pt x="361" y="389"/>
                  </a:cubicBezTo>
                  <a:cubicBezTo>
                    <a:pt x="426" y="389"/>
                    <a:pt x="487" y="418"/>
                    <a:pt x="528" y="467"/>
                  </a:cubicBezTo>
                  <a:cubicBezTo>
                    <a:pt x="536" y="477"/>
                    <a:pt x="535" y="491"/>
                    <a:pt x="526" y="498"/>
                  </a:cubicBezTo>
                  <a:cubicBezTo>
                    <a:pt x="522" y="502"/>
                    <a:pt x="516" y="503"/>
                    <a:pt x="512" y="503"/>
                  </a:cubicBezTo>
                  <a:close/>
                  <a:moveTo>
                    <a:pt x="994" y="498"/>
                  </a:moveTo>
                  <a:cubicBezTo>
                    <a:pt x="1003" y="491"/>
                    <a:pt x="1004" y="477"/>
                    <a:pt x="996" y="467"/>
                  </a:cubicBezTo>
                  <a:cubicBezTo>
                    <a:pt x="955" y="418"/>
                    <a:pt x="894" y="389"/>
                    <a:pt x="829" y="389"/>
                  </a:cubicBezTo>
                  <a:cubicBezTo>
                    <a:pt x="764" y="389"/>
                    <a:pt x="703" y="418"/>
                    <a:pt x="661" y="467"/>
                  </a:cubicBezTo>
                  <a:cubicBezTo>
                    <a:pt x="654" y="477"/>
                    <a:pt x="655" y="491"/>
                    <a:pt x="664" y="498"/>
                  </a:cubicBezTo>
                  <a:cubicBezTo>
                    <a:pt x="673" y="506"/>
                    <a:pt x="687" y="505"/>
                    <a:pt x="695" y="496"/>
                  </a:cubicBezTo>
                  <a:cubicBezTo>
                    <a:pt x="728" y="456"/>
                    <a:pt x="777" y="433"/>
                    <a:pt x="829" y="433"/>
                  </a:cubicBezTo>
                  <a:cubicBezTo>
                    <a:pt x="881" y="433"/>
                    <a:pt x="929" y="456"/>
                    <a:pt x="963" y="496"/>
                  </a:cubicBezTo>
                  <a:cubicBezTo>
                    <a:pt x="967" y="501"/>
                    <a:pt x="973" y="503"/>
                    <a:pt x="980" y="503"/>
                  </a:cubicBezTo>
                  <a:cubicBezTo>
                    <a:pt x="985" y="503"/>
                    <a:pt x="990" y="502"/>
                    <a:pt x="994" y="498"/>
                  </a:cubicBezTo>
                  <a:close/>
                  <a:moveTo>
                    <a:pt x="1462" y="498"/>
                  </a:moveTo>
                  <a:cubicBezTo>
                    <a:pt x="1471" y="491"/>
                    <a:pt x="1472" y="477"/>
                    <a:pt x="1465" y="467"/>
                  </a:cubicBezTo>
                  <a:cubicBezTo>
                    <a:pt x="1423" y="418"/>
                    <a:pt x="1362" y="389"/>
                    <a:pt x="1297" y="389"/>
                  </a:cubicBezTo>
                  <a:cubicBezTo>
                    <a:pt x="1232" y="389"/>
                    <a:pt x="1171" y="418"/>
                    <a:pt x="1130" y="467"/>
                  </a:cubicBezTo>
                  <a:cubicBezTo>
                    <a:pt x="1122" y="477"/>
                    <a:pt x="1123" y="491"/>
                    <a:pt x="1132" y="498"/>
                  </a:cubicBezTo>
                  <a:cubicBezTo>
                    <a:pt x="1142" y="506"/>
                    <a:pt x="1155" y="505"/>
                    <a:pt x="1163" y="496"/>
                  </a:cubicBezTo>
                  <a:cubicBezTo>
                    <a:pt x="1197" y="456"/>
                    <a:pt x="1245" y="433"/>
                    <a:pt x="1297" y="433"/>
                  </a:cubicBezTo>
                  <a:cubicBezTo>
                    <a:pt x="1349" y="433"/>
                    <a:pt x="1398" y="456"/>
                    <a:pt x="1431" y="496"/>
                  </a:cubicBezTo>
                  <a:cubicBezTo>
                    <a:pt x="1435" y="501"/>
                    <a:pt x="1441" y="503"/>
                    <a:pt x="1448" y="503"/>
                  </a:cubicBezTo>
                  <a:cubicBezTo>
                    <a:pt x="1453" y="503"/>
                    <a:pt x="1458" y="502"/>
                    <a:pt x="1462" y="498"/>
                  </a:cubicBezTo>
                  <a:close/>
                  <a:moveTo>
                    <a:pt x="1930" y="498"/>
                  </a:moveTo>
                  <a:cubicBezTo>
                    <a:pt x="1939" y="491"/>
                    <a:pt x="1940" y="477"/>
                    <a:pt x="1933" y="467"/>
                  </a:cubicBezTo>
                  <a:cubicBezTo>
                    <a:pt x="1891" y="418"/>
                    <a:pt x="1830" y="389"/>
                    <a:pt x="1765" y="389"/>
                  </a:cubicBezTo>
                  <a:cubicBezTo>
                    <a:pt x="1700" y="389"/>
                    <a:pt x="1639" y="418"/>
                    <a:pt x="1598" y="467"/>
                  </a:cubicBezTo>
                  <a:cubicBezTo>
                    <a:pt x="1590" y="477"/>
                    <a:pt x="1591" y="491"/>
                    <a:pt x="1600" y="498"/>
                  </a:cubicBezTo>
                  <a:cubicBezTo>
                    <a:pt x="1610" y="506"/>
                    <a:pt x="1624" y="505"/>
                    <a:pt x="1631" y="496"/>
                  </a:cubicBezTo>
                  <a:cubicBezTo>
                    <a:pt x="1665" y="456"/>
                    <a:pt x="1713" y="433"/>
                    <a:pt x="1765" y="433"/>
                  </a:cubicBezTo>
                  <a:cubicBezTo>
                    <a:pt x="1817" y="433"/>
                    <a:pt x="1866" y="456"/>
                    <a:pt x="1899" y="496"/>
                  </a:cubicBezTo>
                  <a:cubicBezTo>
                    <a:pt x="1903" y="501"/>
                    <a:pt x="1910" y="503"/>
                    <a:pt x="1916" y="503"/>
                  </a:cubicBezTo>
                  <a:cubicBezTo>
                    <a:pt x="1921" y="503"/>
                    <a:pt x="1926" y="502"/>
                    <a:pt x="1930" y="498"/>
                  </a:cubicBezTo>
                  <a:close/>
                  <a:moveTo>
                    <a:pt x="760" y="304"/>
                  </a:moveTo>
                  <a:cubicBezTo>
                    <a:pt x="769" y="296"/>
                    <a:pt x="770" y="282"/>
                    <a:pt x="762" y="273"/>
                  </a:cubicBezTo>
                  <a:cubicBezTo>
                    <a:pt x="721" y="223"/>
                    <a:pt x="660" y="195"/>
                    <a:pt x="595" y="195"/>
                  </a:cubicBezTo>
                  <a:cubicBezTo>
                    <a:pt x="530" y="195"/>
                    <a:pt x="469" y="223"/>
                    <a:pt x="427" y="273"/>
                  </a:cubicBezTo>
                  <a:cubicBezTo>
                    <a:pt x="420" y="282"/>
                    <a:pt x="421" y="296"/>
                    <a:pt x="430" y="304"/>
                  </a:cubicBezTo>
                  <a:cubicBezTo>
                    <a:pt x="439" y="312"/>
                    <a:pt x="453" y="310"/>
                    <a:pt x="461" y="301"/>
                  </a:cubicBezTo>
                  <a:cubicBezTo>
                    <a:pt x="494" y="262"/>
                    <a:pt x="543" y="239"/>
                    <a:pt x="595" y="239"/>
                  </a:cubicBezTo>
                  <a:cubicBezTo>
                    <a:pt x="647" y="239"/>
                    <a:pt x="695" y="262"/>
                    <a:pt x="729" y="301"/>
                  </a:cubicBezTo>
                  <a:cubicBezTo>
                    <a:pt x="733" y="306"/>
                    <a:pt x="739" y="309"/>
                    <a:pt x="746" y="309"/>
                  </a:cubicBezTo>
                  <a:cubicBezTo>
                    <a:pt x="751" y="309"/>
                    <a:pt x="756" y="307"/>
                    <a:pt x="760" y="304"/>
                  </a:cubicBezTo>
                  <a:close/>
                  <a:moveTo>
                    <a:pt x="1228" y="304"/>
                  </a:moveTo>
                  <a:cubicBezTo>
                    <a:pt x="1237" y="296"/>
                    <a:pt x="1238" y="282"/>
                    <a:pt x="1230" y="273"/>
                  </a:cubicBezTo>
                  <a:cubicBezTo>
                    <a:pt x="1189" y="223"/>
                    <a:pt x="1128" y="195"/>
                    <a:pt x="1063" y="195"/>
                  </a:cubicBezTo>
                  <a:cubicBezTo>
                    <a:pt x="998" y="195"/>
                    <a:pt x="937" y="223"/>
                    <a:pt x="896" y="273"/>
                  </a:cubicBezTo>
                  <a:cubicBezTo>
                    <a:pt x="888" y="282"/>
                    <a:pt x="889" y="296"/>
                    <a:pt x="898" y="304"/>
                  </a:cubicBezTo>
                  <a:cubicBezTo>
                    <a:pt x="908" y="312"/>
                    <a:pt x="921" y="310"/>
                    <a:pt x="929" y="301"/>
                  </a:cubicBezTo>
                  <a:cubicBezTo>
                    <a:pt x="963" y="262"/>
                    <a:pt x="1011" y="239"/>
                    <a:pt x="1063" y="239"/>
                  </a:cubicBezTo>
                  <a:cubicBezTo>
                    <a:pt x="1115" y="239"/>
                    <a:pt x="1163" y="262"/>
                    <a:pt x="1197" y="301"/>
                  </a:cubicBezTo>
                  <a:cubicBezTo>
                    <a:pt x="1201" y="306"/>
                    <a:pt x="1207" y="309"/>
                    <a:pt x="1214" y="309"/>
                  </a:cubicBezTo>
                  <a:cubicBezTo>
                    <a:pt x="1219" y="309"/>
                    <a:pt x="1224" y="307"/>
                    <a:pt x="1228" y="304"/>
                  </a:cubicBezTo>
                  <a:close/>
                  <a:moveTo>
                    <a:pt x="1696" y="304"/>
                  </a:moveTo>
                  <a:cubicBezTo>
                    <a:pt x="1705" y="296"/>
                    <a:pt x="1706" y="282"/>
                    <a:pt x="1699" y="273"/>
                  </a:cubicBezTo>
                  <a:cubicBezTo>
                    <a:pt x="1657" y="223"/>
                    <a:pt x="1596" y="195"/>
                    <a:pt x="1531" y="195"/>
                  </a:cubicBezTo>
                  <a:cubicBezTo>
                    <a:pt x="1466" y="195"/>
                    <a:pt x="1405" y="223"/>
                    <a:pt x="1364" y="273"/>
                  </a:cubicBezTo>
                  <a:cubicBezTo>
                    <a:pt x="1356" y="282"/>
                    <a:pt x="1357" y="296"/>
                    <a:pt x="1366" y="304"/>
                  </a:cubicBezTo>
                  <a:cubicBezTo>
                    <a:pt x="1376" y="312"/>
                    <a:pt x="1389" y="310"/>
                    <a:pt x="1397" y="301"/>
                  </a:cubicBezTo>
                  <a:cubicBezTo>
                    <a:pt x="1431" y="262"/>
                    <a:pt x="1479" y="239"/>
                    <a:pt x="1531" y="239"/>
                  </a:cubicBezTo>
                  <a:cubicBezTo>
                    <a:pt x="1583" y="239"/>
                    <a:pt x="1632" y="262"/>
                    <a:pt x="1665" y="301"/>
                  </a:cubicBezTo>
                  <a:cubicBezTo>
                    <a:pt x="1669" y="306"/>
                    <a:pt x="1675" y="309"/>
                    <a:pt x="1682" y="309"/>
                  </a:cubicBezTo>
                  <a:cubicBezTo>
                    <a:pt x="1687" y="309"/>
                    <a:pt x="1692" y="307"/>
                    <a:pt x="1696" y="304"/>
                  </a:cubicBezTo>
                  <a:close/>
                  <a:moveTo>
                    <a:pt x="994" y="109"/>
                  </a:moveTo>
                  <a:cubicBezTo>
                    <a:pt x="1003" y="101"/>
                    <a:pt x="1004" y="88"/>
                    <a:pt x="996" y="78"/>
                  </a:cubicBezTo>
                  <a:cubicBezTo>
                    <a:pt x="955" y="29"/>
                    <a:pt x="894" y="0"/>
                    <a:pt x="829" y="0"/>
                  </a:cubicBezTo>
                  <a:cubicBezTo>
                    <a:pt x="764" y="0"/>
                    <a:pt x="703" y="29"/>
                    <a:pt x="661" y="78"/>
                  </a:cubicBezTo>
                  <a:cubicBezTo>
                    <a:pt x="654" y="88"/>
                    <a:pt x="655" y="101"/>
                    <a:pt x="664" y="109"/>
                  </a:cubicBezTo>
                  <a:cubicBezTo>
                    <a:pt x="673" y="117"/>
                    <a:pt x="687" y="116"/>
                    <a:pt x="695" y="107"/>
                  </a:cubicBezTo>
                  <a:cubicBezTo>
                    <a:pt x="728" y="67"/>
                    <a:pt x="777" y="44"/>
                    <a:pt x="829" y="44"/>
                  </a:cubicBezTo>
                  <a:cubicBezTo>
                    <a:pt x="881" y="44"/>
                    <a:pt x="929" y="67"/>
                    <a:pt x="963" y="107"/>
                  </a:cubicBezTo>
                  <a:cubicBezTo>
                    <a:pt x="967" y="112"/>
                    <a:pt x="973" y="114"/>
                    <a:pt x="980" y="114"/>
                  </a:cubicBezTo>
                  <a:cubicBezTo>
                    <a:pt x="985" y="114"/>
                    <a:pt x="990" y="113"/>
                    <a:pt x="994" y="109"/>
                  </a:cubicBezTo>
                  <a:close/>
                  <a:moveTo>
                    <a:pt x="1462" y="109"/>
                  </a:moveTo>
                  <a:cubicBezTo>
                    <a:pt x="1471" y="101"/>
                    <a:pt x="1472" y="88"/>
                    <a:pt x="1465" y="78"/>
                  </a:cubicBezTo>
                  <a:cubicBezTo>
                    <a:pt x="1423" y="29"/>
                    <a:pt x="1362" y="0"/>
                    <a:pt x="1297" y="0"/>
                  </a:cubicBezTo>
                  <a:cubicBezTo>
                    <a:pt x="1232" y="0"/>
                    <a:pt x="1171" y="29"/>
                    <a:pt x="1130" y="78"/>
                  </a:cubicBezTo>
                  <a:cubicBezTo>
                    <a:pt x="1122" y="88"/>
                    <a:pt x="1123" y="101"/>
                    <a:pt x="1132" y="109"/>
                  </a:cubicBezTo>
                  <a:cubicBezTo>
                    <a:pt x="1142" y="117"/>
                    <a:pt x="1155" y="116"/>
                    <a:pt x="1163" y="107"/>
                  </a:cubicBezTo>
                  <a:cubicBezTo>
                    <a:pt x="1197" y="67"/>
                    <a:pt x="1245" y="44"/>
                    <a:pt x="1297" y="44"/>
                  </a:cubicBezTo>
                  <a:cubicBezTo>
                    <a:pt x="1349" y="44"/>
                    <a:pt x="1398" y="67"/>
                    <a:pt x="1431" y="107"/>
                  </a:cubicBezTo>
                  <a:cubicBezTo>
                    <a:pt x="1435" y="112"/>
                    <a:pt x="1441" y="114"/>
                    <a:pt x="1448" y="114"/>
                  </a:cubicBezTo>
                  <a:cubicBezTo>
                    <a:pt x="1453" y="114"/>
                    <a:pt x="1458" y="113"/>
                    <a:pt x="1462" y="109"/>
                  </a:cubicBezTo>
                  <a:close/>
                  <a:moveTo>
                    <a:pt x="2060" y="662"/>
                  </a:moveTo>
                  <a:cubicBezTo>
                    <a:pt x="2018" y="612"/>
                    <a:pt x="1957" y="584"/>
                    <a:pt x="1893" y="584"/>
                  </a:cubicBezTo>
                  <a:cubicBezTo>
                    <a:pt x="1839" y="584"/>
                    <a:pt x="1788" y="603"/>
                    <a:pt x="1749" y="638"/>
                  </a:cubicBezTo>
                  <a:cubicBezTo>
                    <a:pt x="1760" y="647"/>
                    <a:pt x="1771" y="657"/>
                    <a:pt x="1781" y="667"/>
                  </a:cubicBezTo>
                  <a:cubicBezTo>
                    <a:pt x="1781" y="667"/>
                    <a:pt x="1781" y="668"/>
                    <a:pt x="1781" y="668"/>
                  </a:cubicBezTo>
                  <a:cubicBezTo>
                    <a:pt x="1813" y="642"/>
                    <a:pt x="1852" y="628"/>
                    <a:pt x="1893" y="628"/>
                  </a:cubicBezTo>
                  <a:cubicBezTo>
                    <a:pt x="1944" y="628"/>
                    <a:pt x="1993" y="651"/>
                    <a:pt x="2026" y="690"/>
                  </a:cubicBezTo>
                  <a:cubicBezTo>
                    <a:pt x="2031" y="695"/>
                    <a:pt x="2037" y="698"/>
                    <a:pt x="2043" y="698"/>
                  </a:cubicBezTo>
                  <a:cubicBezTo>
                    <a:pt x="2048" y="698"/>
                    <a:pt x="2053" y="696"/>
                    <a:pt x="2057" y="693"/>
                  </a:cubicBezTo>
                  <a:cubicBezTo>
                    <a:pt x="2067" y="685"/>
                    <a:pt x="2068" y="671"/>
                    <a:pt x="2060" y="662"/>
                  </a:cubicBezTo>
                  <a:close/>
                  <a:moveTo>
                    <a:pt x="377" y="638"/>
                  </a:moveTo>
                  <a:cubicBezTo>
                    <a:pt x="338" y="603"/>
                    <a:pt x="287" y="584"/>
                    <a:pt x="233" y="584"/>
                  </a:cubicBezTo>
                  <a:cubicBezTo>
                    <a:pt x="169" y="584"/>
                    <a:pt x="108" y="612"/>
                    <a:pt x="66" y="662"/>
                  </a:cubicBezTo>
                  <a:cubicBezTo>
                    <a:pt x="58" y="671"/>
                    <a:pt x="59" y="685"/>
                    <a:pt x="69" y="693"/>
                  </a:cubicBezTo>
                  <a:cubicBezTo>
                    <a:pt x="78" y="701"/>
                    <a:pt x="92" y="699"/>
                    <a:pt x="100" y="690"/>
                  </a:cubicBezTo>
                  <a:cubicBezTo>
                    <a:pt x="133" y="651"/>
                    <a:pt x="182" y="628"/>
                    <a:pt x="233" y="628"/>
                  </a:cubicBezTo>
                  <a:cubicBezTo>
                    <a:pt x="274" y="628"/>
                    <a:pt x="313" y="642"/>
                    <a:pt x="344" y="667"/>
                  </a:cubicBezTo>
                  <a:cubicBezTo>
                    <a:pt x="355" y="657"/>
                    <a:pt x="366" y="647"/>
                    <a:pt x="377" y="638"/>
                  </a:cubicBezTo>
                  <a:close/>
                  <a:moveTo>
                    <a:pt x="2052" y="1567"/>
                  </a:moveTo>
                  <a:cubicBezTo>
                    <a:pt x="2030" y="1534"/>
                    <a:pt x="2004" y="1506"/>
                    <a:pt x="1974" y="1492"/>
                  </a:cubicBezTo>
                  <a:cubicBezTo>
                    <a:pt x="1885" y="1451"/>
                    <a:pt x="1720" y="1449"/>
                    <a:pt x="1720" y="1449"/>
                  </a:cubicBezTo>
                  <a:cubicBezTo>
                    <a:pt x="1720" y="1449"/>
                    <a:pt x="1614" y="1537"/>
                    <a:pt x="1533" y="1602"/>
                  </a:cubicBezTo>
                  <a:cubicBezTo>
                    <a:pt x="1530" y="1604"/>
                    <a:pt x="1527" y="1604"/>
                    <a:pt x="1524" y="1602"/>
                  </a:cubicBezTo>
                  <a:cubicBezTo>
                    <a:pt x="1464" y="1555"/>
                    <a:pt x="1337" y="1449"/>
                    <a:pt x="1337" y="1449"/>
                  </a:cubicBezTo>
                  <a:cubicBezTo>
                    <a:pt x="1337" y="1449"/>
                    <a:pt x="1197" y="1451"/>
                    <a:pt x="1105" y="1483"/>
                  </a:cubicBezTo>
                  <a:cubicBezTo>
                    <a:pt x="1123" y="1499"/>
                    <a:pt x="1139" y="1519"/>
                    <a:pt x="1155" y="1543"/>
                  </a:cubicBezTo>
                  <a:cubicBezTo>
                    <a:pt x="1208" y="1621"/>
                    <a:pt x="1235" y="1714"/>
                    <a:pt x="1235" y="1811"/>
                  </a:cubicBezTo>
                  <a:cubicBezTo>
                    <a:pt x="1235" y="1814"/>
                    <a:pt x="1235" y="1814"/>
                    <a:pt x="1235" y="1814"/>
                  </a:cubicBezTo>
                  <a:cubicBezTo>
                    <a:pt x="1235" y="1821"/>
                    <a:pt x="1234" y="1829"/>
                    <a:pt x="1231" y="1836"/>
                  </a:cubicBezTo>
                  <a:cubicBezTo>
                    <a:pt x="2102" y="1836"/>
                    <a:pt x="2102" y="1836"/>
                    <a:pt x="2102" y="1836"/>
                  </a:cubicBezTo>
                  <a:cubicBezTo>
                    <a:pt x="2114" y="1836"/>
                    <a:pt x="2124" y="1826"/>
                    <a:pt x="2124" y="1814"/>
                  </a:cubicBezTo>
                  <a:cubicBezTo>
                    <a:pt x="2124" y="1811"/>
                    <a:pt x="2124" y="1811"/>
                    <a:pt x="2124" y="1811"/>
                  </a:cubicBezTo>
                  <a:cubicBezTo>
                    <a:pt x="2124" y="1724"/>
                    <a:pt x="2100" y="1639"/>
                    <a:pt x="2052" y="1567"/>
                  </a:cubicBezTo>
                  <a:close/>
                  <a:moveTo>
                    <a:pt x="1191" y="1811"/>
                  </a:moveTo>
                  <a:cubicBezTo>
                    <a:pt x="1191" y="1724"/>
                    <a:pt x="1167" y="1639"/>
                    <a:pt x="1119" y="1567"/>
                  </a:cubicBezTo>
                  <a:cubicBezTo>
                    <a:pt x="1097" y="1534"/>
                    <a:pt x="1071" y="1506"/>
                    <a:pt x="1042" y="1492"/>
                  </a:cubicBezTo>
                  <a:cubicBezTo>
                    <a:pt x="952" y="1451"/>
                    <a:pt x="787" y="1449"/>
                    <a:pt x="787" y="1449"/>
                  </a:cubicBezTo>
                  <a:cubicBezTo>
                    <a:pt x="787" y="1449"/>
                    <a:pt x="787" y="1449"/>
                    <a:pt x="787" y="1449"/>
                  </a:cubicBezTo>
                  <a:cubicBezTo>
                    <a:pt x="787" y="1449"/>
                    <a:pt x="722" y="1541"/>
                    <a:pt x="592" y="1541"/>
                  </a:cubicBezTo>
                  <a:cubicBezTo>
                    <a:pt x="599" y="1541"/>
                    <a:pt x="599" y="1541"/>
                    <a:pt x="599" y="1541"/>
                  </a:cubicBezTo>
                  <a:cubicBezTo>
                    <a:pt x="469" y="1541"/>
                    <a:pt x="404" y="1449"/>
                    <a:pt x="404" y="1449"/>
                  </a:cubicBezTo>
                  <a:cubicBezTo>
                    <a:pt x="404" y="1449"/>
                    <a:pt x="404" y="1449"/>
                    <a:pt x="404" y="1449"/>
                  </a:cubicBezTo>
                  <a:cubicBezTo>
                    <a:pt x="404" y="1449"/>
                    <a:pt x="239" y="1451"/>
                    <a:pt x="150" y="1492"/>
                  </a:cubicBezTo>
                  <a:cubicBezTo>
                    <a:pt x="120" y="1506"/>
                    <a:pt x="94" y="1534"/>
                    <a:pt x="72" y="1567"/>
                  </a:cubicBezTo>
                  <a:cubicBezTo>
                    <a:pt x="24" y="1639"/>
                    <a:pt x="0" y="1724"/>
                    <a:pt x="0" y="1811"/>
                  </a:cubicBezTo>
                  <a:cubicBezTo>
                    <a:pt x="0" y="1814"/>
                    <a:pt x="0" y="1814"/>
                    <a:pt x="0" y="1814"/>
                  </a:cubicBezTo>
                  <a:cubicBezTo>
                    <a:pt x="0" y="1826"/>
                    <a:pt x="10" y="1836"/>
                    <a:pt x="22" y="1836"/>
                  </a:cubicBezTo>
                  <a:cubicBezTo>
                    <a:pt x="1169" y="1836"/>
                    <a:pt x="1169" y="1836"/>
                    <a:pt x="1169" y="1836"/>
                  </a:cubicBezTo>
                  <a:cubicBezTo>
                    <a:pt x="1181" y="1836"/>
                    <a:pt x="1191" y="1826"/>
                    <a:pt x="1191" y="1814"/>
                  </a:cubicBezTo>
                  <a:lnTo>
                    <a:pt x="1191" y="1811"/>
                  </a:lnTo>
                  <a:close/>
                  <a:moveTo>
                    <a:pt x="1228" y="693"/>
                  </a:moveTo>
                  <a:cubicBezTo>
                    <a:pt x="1237" y="685"/>
                    <a:pt x="1238" y="671"/>
                    <a:pt x="1230" y="662"/>
                  </a:cubicBezTo>
                  <a:cubicBezTo>
                    <a:pt x="1189" y="612"/>
                    <a:pt x="1128" y="584"/>
                    <a:pt x="1063" y="584"/>
                  </a:cubicBezTo>
                  <a:cubicBezTo>
                    <a:pt x="998" y="584"/>
                    <a:pt x="937" y="612"/>
                    <a:pt x="896" y="662"/>
                  </a:cubicBezTo>
                  <a:cubicBezTo>
                    <a:pt x="888" y="671"/>
                    <a:pt x="889" y="685"/>
                    <a:pt x="898" y="693"/>
                  </a:cubicBezTo>
                  <a:cubicBezTo>
                    <a:pt x="908" y="701"/>
                    <a:pt x="921" y="699"/>
                    <a:pt x="929" y="690"/>
                  </a:cubicBezTo>
                  <a:cubicBezTo>
                    <a:pt x="963" y="651"/>
                    <a:pt x="1011" y="628"/>
                    <a:pt x="1063" y="628"/>
                  </a:cubicBezTo>
                  <a:cubicBezTo>
                    <a:pt x="1115" y="628"/>
                    <a:pt x="1163" y="651"/>
                    <a:pt x="1197" y="690"/>
                  </a:cubicBezTo>
                  <a:cubicBezTo>
                    <a:pt x="1201" y="695"/>
                    <a:pt x="1207" y="698"/>
                    <a:pt x="1214" y="698"/>
                  </a:cubicBezTo>
                  <a:cubicBezTo>
                    <a:pt x="1219" y="698"/>
                    <a:pt x="1224" y="696"/>
                    <a:pt x="1228" y="693"/>
                  </a:cubicBezTo>
                  <a:close/>
                  <a:moveTo>
                    <a:pt x="1255" y="1157"/>
                  </a:moveTo>
                  <a:cubicBezTo>
                    <a:pt x="1275" y="1207"/>
                    <a:pt x="1328" y="1336"/>
                    <a:pt x="1356" y="1362"/>
                  </a:cubicBezTo>
                  <a:cubicBezTo>
                    <a:pt x="1358" y="1363"/>
                    <a:pt x="1361" y="1365"/>
                    <a:pt x="1363" y="1367"/>
                  </a:cubicBezTo>
                  <a:cubicBezTo>
                    <a:pt x="1363" y="1414"/>
                    <a:pt x="1363" y="1414"/>
                    <a:pt x="1363" y="1414"/>
                  </a:cubicBezTo>
                  <a:cubicBezTo>
                    <a:pt x="1365" y="1415"/>
                    <a:pt x="1365" y="1415"/>
                    <a:pt x="1365" y="1415"/>
                  </a:cubicBezTo>
                  <a:cubicBezTo>
                    <a:pt x="1365" y="1416"/>
                    <a:pt x="1383" y="1430"/>
                    <a:pt x="1407" y="1450"/>
                  </a:cubicBezTo>
                  <a:cubicBezTo>
                    <a:pt x="1407" y="1399"/>
                    <a:pt x="1407" y="1399"/>
                    <a:pt x="1407" y="1399"/>
                  </a:cubicBezTo>
                  <a:cubicBezTo>
                    <a:pt x="1444" y="1422"/>
                    <a:pt x="1492" y="1445"/>
                    <a:pt x="1528" y="1445"/>
                  </a:cubicBezTo>
                  <a:cubicBezTo>
                    <a:pt x="1565" y="1445"/>
                    <a:pt x="1613" y="1422"/>
                    <a:pt x="1649" y="1399"/>
                  </a:cubicBezTo>
                  <a:cubicBezTo>
                    <a:pt x="1649" y="1450"/>
                    <a:pt x="1649" y="1450"/>
                    <a:pt x="1649" y="1450"/>
                  </a:cubicBezTo>
                  <a:cubicBezTo>
                    <a:pt x="1675" y="1430"/>
                    <a:pt x="1692" y="1415"/>
                    <a:pt x="1692" y="1415"/>
                  </a:cubicBezTo>
                  <a:cubicBezTo>
                    <a:pt x="1693" y="1414"/>
                    <a:pt x="1693" y="1414"/>
                    <a:pt x="1693" y="1414"/>
                  </a:cubicBezTo>
                  <a:cubicBezTo>
                    <a:pt x="1693" y="1368"/>
                    <a:pt x="1693" y="1368"/>
                    <a:pt x="1693" y="1368"/>
                  </a:cubicBezTo>
                  <a:cubicBezTo>
                    <a:pt x="1696" y="1365"/>
                    <a:pt x="1699" y="1363"/>
                    <a:pt x="1701" y="1362"/>
                  </a:cubicBezTo>
                  <a:cubicBezTo>
                    <a:pt x="1729" y="1336"/>
                    <a:pt x="1782" y="1207"/>
                    <a:pt x="1802" y="1157"/>
                  </a:cubicBezTo>
                  <a:cubicBezTo>
                    <a:pt x="1837" y="1135"/>
                    <a:pt x="1846" y="1097"/>
                    <a:pt x="1849" y="1081"/>
                  </a:cubicBezTo>
                  <a:cubicBezTo>
                    <a:pt x="1849" y="1079"/>
                    <a:pt x="1849" y="1078"/>
                    <a:pt x="1849" y="1076"/>
                  </a:cubicBezTo>
                  <a:cubicBezTo>
                    <a:pt x="1796" y="1101"/>
                    <a:pt x="1796" y="1101"/>
                    <a:pt x="1796" y="1101"/>
                  </a:cubicBezTo>
                  <a:cubicBezTo>
                    <a:pt x="1791" y="1109"/>
                    <a:pt x="1784" y="1117"/>
                    <a:pt x="1774" y="1122"/>
                  </a:cubicBezTo>
                  <a:cubicBezTo>
                    <a:pt x="1769" y="1124"/>
                    <a:pt x="1766" y="1129"/>
                    <a:pt x="1764" y="1134"/>
                  </a:cubicBezTo>
                  <a:cubicBezTo>
                    <a:pt x="1731" y="1217"/>
                    <a:pt x="1687" y="1315"/>
                    <a:pt x="1671" y="1329"/>
                  </a:cubicBezTo>
                  <a:cubicBezTo>
                    <a:pt x="1644" y="1353"/>
                    <a:pt x="1568" y="1401"/>
                    <a:pt x="1528" y="1401"/>
                  </a:cubicBezTo>
                  <a:cubicBezTo>
                    <a:pt x="1489" y="1401"/>
                    <a:pt x="1413" y="1353"/>
                    <a:pt x="1385" y="1329"/>
                  </a:cubicBezTo>
                  <a:cubicBezTo>
                    <a:pt x="1370" y="1315"/>
                    <a:pt x="1326" y="1217"/>
                    <a:pt x="1293" y="1134"/>
                  </a:cubicBezTo>
                  <a:cubicBezTo>
                    <a:pt x="1291" y="1129"/>
                    <a:pt x="1287" y="1124"/>
                    <a:pt x="1283" y="1122"/>
                  </a:cubicBezTo>
                  <a:cubicBezTo>
                    <a:pt x="1273" y="1117"/>
                    <a:pt x="1266" y="1109"/>
                    <a:pt x="1261" y="1101"/>
                  </a:cubicBezTo>
                  <a:cubicBezTo>
                    <a:pt x="1208" y="1076"/>
                    <a:pt x="1208" y="1076"/>
                    <a:pt x="1208" y="1076"/>
                  </a:cubicBezTo>
                  <a:cubicBezTo>
                    <a:pt x="1208" y="1078"/>
                    <a:pt x="1208" y="1080"/>
                    <a:pt x="1208" y="1083"/>
                  </a:cubicBezTo>
                  <a:cubicBezTo>
                    <a:pt x="1212" y="1102"/>
                    <a:pt x="1222" y="1136"/>
                    <a:pt x="1255" y="1157"/>
                  </a:cubicBezTo>
                  <a:close/>
                  <a:moveTo>
                    <a:pt x="322" y="1157"/>
                  </a:moveTo>
                  <a:cubicBezTo>
                    <a:pt x="342" y="1207"/>
                    <a:pt x="395" y="1336"/>
                    <a:pt x="423" y="1362"/>
                  </a:cubicBezTo>
                  <a:cubicBezTo>
                    <a:pt x="425" y="1363"/>
                    <a:pt x="428" y="1365"/>
                    <a:pt x="431" y="1368"/>
                  </a:cubicBezTo>
                  <a:cubicBezTo>
                    <a:pt x="431" y="1411"/>
                    <a:pt x="431" y="1411"/>
                    <a:pt x="431" y="1411"/>
                  </a:cubicBezTo>
                  <a:cubicBezTo>
                    <a:pt x="440" y="1423"/>
                    <a:pt x="440" y="1423"/>
                    <a:pt x="440" y="1423"/>
                  </a:cubicBezTo>
                  <a:cubicBezTo>
                    <a:pt x="441" y="1425"/>
                    <a:pt x="452" y="1440"/>
                    <a:pt x="475" y="1457"/>
                  </a:cubicBezTo>
                  <a:cubicBezTo>
                    <a:pt x="475" y="1399"/>
                    <a:pt x="475" y="1399"/>
                    <a:pt x="475" y="1399"/>
                  </a:cubicBezTo>
                  <a:cubicBezTo>
                    <a:pt x="511" y="1422"/>
                    <a:pt x="559" y="1445"/>
                    <a:pt x="595" y="1445"/>
                  </a:cubicBezTo>
                  <a:cubicBezTo>
                    <a:pt x="632" y="1445"/>
                    <a:pt x="680" y="1422"/>
                    <a:pt x="717" y="1399"/>
                  </a:cubicBezTo>
                  <a:cubicBezTo>
                    <a:pt x="717" y="1457"/>
                    <a:pt x="717" y="1457"/>
                    <a:pt x="717" y="1457"/>
                  </a:cubicBezTo>
                  <a:cubicBezTo>
                    <a:pt x="740" y="1440"/>
                    <a:pt x="751" y="1424"/>
                    <a:pt x="751" y="1423"/>
                  </a:cubicBezTo>
                  <a:cubicBezTo>
                    <a:pt x="761" y="1411"/>
                    <a:pt x="761" y="1411"/>
                    <a:pt x="761" y="1411"/>
                  </a:cubicBezTo>
                  <a:cubicBezTo>
                    <a:pt x="761" y="1367"/>
                    <a:pt x="761" y="1367"/>
                    <a:pt x="761" y="1367"/>
                  </a:cubicBezTo>
                  <a:cubicBezTo>
                    <a:pt x="763" y="1365"/>
                    <a:pt x="766" y="1363"/>
                    <a:pt x="768" y="1362"/>
                  </a:cubicBezTo>
                  <a:cubicBezTo>
                    <a:pt x="796" y="1336"/>
                    <a:pt x="849" y="1207"/>
                    <a:pt x="869" y="1157"/>
                  </a:cubicBezTo>
                  <a:cubicBezTo>
                    <a:pt x="904" y="1135"/>
                    <a:pt x="913" y="1097"/>
                    <a:pt x="916" y="1081"/>
                  </a:cubicBezTo>
                  <a:cubicBezTo>
                    <a:pt x="916" y="1079"/>
                    <a:pt x="916" y="1078"/>
                    <a:pt x="916" y="1076"/>
                  </a:cubicBezTo>
                  <a:cubicBezTo>
                    <a:pt x="863" y="1101"/>
                    <a:pt x="863" y="1101"/>
                    <a:pt x="863" y="1101"/>
                  </a:cubicBezTo>
                  <a:cubicBezTo>
                    <a:pt x="858" y="1109"/>
                    <a:pt x="851" y="1117"/>
                    <a:pt x="841" y="1122"/>
                  </a:cubicBezTo>
                  <a:cubicBezTo>
                    <a:pt x="836" y="1124"/>
                    <a:pt x="833" y="1129"/>
                    <a:pt x="831" y="1134"/>
                  </a:cubicBezTo>
                  <a:cubicBezTo>
                    <a:pt x="798" y="1217"/>
                    <a:pt x="754" y="1315"/>
                    <a:pt x="738" y="1329"/>
                  </a:cubicBezTo>
                  <a:cubicBezTo>
                    <a:pt x="711" y="1353"/>
                    <a:pt x="635" y="1401"/>
                    <a:pt x="595" y="1401"/>
                  </a:cubicBezTo>
                  <a:cubicBezTo>
                    <a:pt x="556" y="1401"/>
                    <a:pt x="480" y="1353"/>
                    <a:pt x="452" y="1329"/>
                  </a:cubicBezTo>
                  <a:cubicBezTo>
                    <a:pt x="437" y="1315"/>
                    <a:pt x="393" y="1217"/>
                    <a:pt x="360" y="1134"/>
                  </a:cubicBezTo>
                  <a:cubicBezTo>
                    <a:pt x="358" y="1129"/>
                    <a:pt x="354" y="1124"/>
                    <a:pt x="350" y="1122"/>
                  </a:cubicBezTo>
                  <a:cubicBezTo>
                    <a:pt x="339" y="1117"/>
                    <a:pt x="333" y="1109"/>
                    <a:pt x="328" y="1101"/>
                  </a:cubicBezTo>
                  <a:cubicBezTo>
                    <a:pt x="275" y="1076"/>
                    <a:pt x="275" y="1076"/>
                    <a:pt x="275" y="1076"/>
                  </a:cubicBezTo>
                  <a:cubicBezTo>
                    <a:pt x="275" y="1078"/>
                    <a:pt x="275" y="1080"/>
                    <a:pt x="275" y="1083"/>
                  </a:cubicBezTo>
                  <a:cubicBezTo>
                    <a:pt x="279" y="1102"/>
                    <a:pt x="289" y="1136"/>
                    <a:pt x="322" y="1157"/>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2" name="Freeform 21">
              <a:extLst>
                <a:ext uri="{FF2B5EF4-FFF2-40B4-BE49-F238E27FC236}">
                  <a16:creationId xmlns:a16="http://schemas.microsoft.com/office/drawing/2014/main" id="{9A32768F-1F7B-41E4-AD1E-05F5E20985B3}"/>
                </a:ext>
              </a:extLst>
            </p:cNvPr>
            <p:cNvSpPr>
              <a:spLocks noEditPoints="1"/>
            </p:cNvSpPr>
            <p:nvPr/>
          </p:nvSpPr>
          <p:spPr bwMode="auto">
            <a:xfrm>
              <a:off x="4168451" y="1583510"/>
              <a:ext cx="851306" cy="426076"/>
            </a:xfrm>
            <a:custGeom>
              <a:avLst/>
              <a:gdLst>
                <a:gd name="T0" fmla="*/ 1542 w 1612"/>
                <a:gd name="T1" fmla="*/ 422 h 806"/>
                <a:gd name="T2" fmla="*/ 1542 w 1612"/>
                <a:gd name="T3" fmla="*/ 421 h 806"/>
                <a:gd name="T4" fmla="*/ 1508 w 1612"/>
                <a:gd name="T5" fmla="*/ 469 h 806"/>
                <a:gd name="T6" fmla="*/ 1505 w 1612"/>
                <a:gd name="T7" fmla="*/ 470 h 806"/>
                <a:gd name="T8" fmla="*/ 1485 w 1612"/>
                <a:gd name="T9" fmla="*/ 470 h 806"/>
                <a:gd name="T10" fmla="*/ 1483 w 1612"/>
                <a:gd name="T11" fmla="*/ 470 h 806"/>
                <a:gd name="T12" fmla="*/ 1074 w 1612"/>
                <a:gd name="T13" fmla="*/ 253 h 806"/>
                <a:gd name="T14" fmla="*/ 1070 w 1612"/>
                <a:gd name="T15" fmla="*/ 253 h 806"/>
                <a:gd name="T16" fmla="*/ 949 w 1612"/>
                <a:gd name="T17" fmla="*/ 445 h 806"/>
                <a:gd name="T18" fmla="*/ 949 w 1612"/>
                <a:gd name="T19" fmla="*/ 444 h 806"/>
                <a:gd name="T20" fmla="*/ 932 w 1612"/>
                <a:gd name="T21" fmla="*/ 315 h 806"/>
                <a:gd name="T22" fmla="*/ 1242 w 1612"/>
                <a:gd name="T23" fmla="*/ 0 h 806"/>
                <a:gd name="T24" fmla="*/ 1553 w 1612"/>
                <a:gd name="T25" fmla="*/ 315 h 806"/>
                <a:gd name="T26" fmla="*/ 1542 w 1612"/>
                <a:gd name="T27" fmla="*/ 422 h 806"/>
                <a:gd name="T28" fmla="*/ 619 w 1612"/>
                <a:gd name="T29" fmla="*/ 317 h 806"/>
                <a:gd name="T30" fmla="*/ 310 w 1612"/>
                <a:gd name="T31" fmla="*/ 0 h 806"/>
                <a:gd name="T32" fmla="*/ 0 w 1612"/>
                <a:gd name="T33" fmla="*/ 317 h 806"/>
                <a:gd name="T34" fmla="*/ 12 w 1612"/>
                <a:gd name="T35" fmla="*/ 427 h 806"/>
                <a:gd name="T36" fmla="*/ 12 w 1612"/>
                <a:gd name="T37" fmla="*/ 428 h 806"/>
                <a:gd name="T38" fmla="*/ 43 w 1612"/>
                <a:gd name="T39" fmla="*/ 467 h 806"/>
                <a:gd name="T40" fmla="*/ 64 w 1612"/>
                <a:gd name="T41" fmla="*/ 469 h 806"/>
                <a:gd name="T42" fmla="*/ 140 w 1612"/>
                <a:gd name="T43" fmla="*/ 254 h 806"/>
                <a:gd name="T44" fmla="*/ 547 w 1612"/>
                <a:gd name="T45" fmla="*/ 240 h 806"/>
                <a:gd name="T46" fmla="*/ 550 w 1612"/>
                <a:gd name="T47" fmla="*/ 473 h 806"/>
                <a:gd name="T48" fmla="*/ 573 w 1612"/>
                <a:gd name="T49" fmla="*/ 473 h 806"/>
                <a:gd name="T50" fmla="*/ 608 w 1612"/>
                <a:gd name="T51" fmla="*/ 424 h 806"/>
                <a:gd name="T52" fmla="*/ 608 w 1612"/>
                <a:gd name="T53" fmla="*/ 424 h 806"/>
                <a:gd name="T54" fmla="*/ 619 w 1612"/>
                <a:gd name="T55" fmla="*/ 317 h 806"/>
                <a:gd name="T56" fmla="*/ 1033 w 1612"/>
                <a:gd name="T57" fmla="*/ 780 h 806"/>
                <a:gd name="T58" fmla="*/ 946 w 1612"/>
                <a:gd name="T59" fmla="*/ 612 h 806"/>
                <a:gd name="T60" fmla="*/ 872 w 1612"/>
                <a:gd name="T61" fmla="*/ 756 h 806"/>
                <a:gd name="T62" fmla="*/ 949 w 1612"/>
                <a:gd name="T63" fmla="*/ 806 h 806"/>
                <a:gd name="T64" fmla="*/ 1033 w 1612"/>
                <a:gd name="T65" fmla="*/ 799 h 806"/>
                <a:gd name="T66" fmla="*/ 1033 w 1612"/>
                <a:gd name="T67" fmla="*/ 780 h 806"/>
                <a:gd name="T68" fmla="*/ 1538 w 1612"/>
                <a:gd name="T69" fmla="*/ 613 h 806"/>
                <a:gd name="T70" fmla="*/ 1451 w 1612"/>
                <a:gd name="T71" fmla="*/ 781 h 806"/>
                <a:gd name="T72" fmla="*/ 1451 w 1612"/>
                <a:gd name="T73" fmla="*/ 799 h 806"/>
                <a:gd name="T74" fmla="*/ 1536 w 1612"/>
                <a:gd name="T75" fmla="*/ 806 h 806"/>
                <a:gd name="T76" fmla="*/ 1612 w 1612"/>
                <a:gd name="T77" fmla="*/ 756 h 806"/>
                <a:gd name="T78" fmla="*/ 1538 w 1612"/>
                <a:gd name="T79" fmla="*/ 61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1" h="805">
                  <a:moveTo>
                    <a:pt x="1542" y="422"/>
                  </a:moveTo>
                  <a:cubicBezTo>
                    <a:pt x="1542" y="422"/>
                    <a:pt x="1542" y="421"/>
                    <a:pt x="1542" y="421"/>
                  </a:cubicBezTo>
                  <a:cubicBezTo>
                    <a:pt x="1541" y="422"/>
                    <a:pt x="1536" y="437"/>
                    <a:pt x="1508" y="469"/>
                  </a:cubicBezTo>
                  <a:cubicBezTo>
                    <a:pt x="1507" y="470"/>
                    <a:pt x="1506" y="470"/>
                    <a:pt x="1505" y="470"/>
                  </a:cubicBezTo>
                  <a:cubicBezTo>
                    <a:pt x="1485" y="470"/>
                    <a:pt x="1485" y="470"/>
                    <a:pt x="1485" y="470"/>
                  </a:cubicBezTo>
                  <a:cubicBezTo>
                    <a:pt x="1484" y="470"/>
                    <a:pt x="1484" y="470"/>
                    <a:pt x="1483" y="470"/>
                  </a:cubicBezTo>
                  <a:cubicBezTo>
                    <a:pt x="1074" y="253"/>
                    <a:pt x="1074" y="253"/>
                    <a:pt x="1074" y="253"/>
                  </a:cubicBezTo>
                  <a:cubicBezTo>
                    <a:pt x="1073" y="253"/>
                    <a:pt x="1071" y="253"/>
                    <a:pt x="1070" y="253"/>
                  </a:cubicBezTo>
                  <a:cubicBezTo>
                    <a:pt x="979" y="283"/>
                    <a:pt x="980" y="472"/>
                    <a:pt x="949" y="445"/>
                  </a:cubicBezTo>
                  <a:cubicBezTo>
                    <a:pt x="949" y="444"/>
                    <a:pt x="949" y="444"/>
                    <a:pt x="949" y="444"/>
                  </a:cubicBezTo>
                  <a:cubicBezTo>
                    <a:pt x="936" y="410"/>
                    <a:pt x="932" y="354"/>
                    <a:pt x="932" y="315"/>
                  </a:cubicBezTo>
                  <a:cubicBezTo>
                    <a:pt x="932" y="141"/>
                    <a:pt x="1067" y="0"/>
                    <a:pt x="1242" y="0"/>
                  </a:cubicBezTo>
                  <a:cubicBezTo>
                    <a:pt x="1418" y="0"/>
                    <a:pt x="1553" y="141"/>
                    <a:pt x="1553" y="315"/>
                  </a:cubicBezTo>
                  <a:cubicBezTo>
                    <a:pt x="1553" y="353"/>
                    <a:pt x="1554" y="389"/>
                    <a:pt x="1542" y="422"/>
                  </a:cubicBezTo>
                  <a:close/>
                  <a:moveTo>
                    <a:pt x="619" y="317"/>
                  </a:moveTo>
                  <a:cubicBezTo>
                    <a:pt x="619" y="142"/>
                    <a:pt x="485" y="0"/>
                    <a:pt x="310" y="0"/>
                  </a:cubicBezTo>
                  <a:cubicBezTo>
                    <a:pt x="134" y="0"/>
                    <a:pt x="0" y="142"/>
                    <a:pt x="0" y="317"/>
                  </a:cubicBezTo>
                  <a:cubicBezTo>
                    <a:pt x="0" y="356"/>
                    <a:pt x="0" y="393"/>
                    <a:pt x="12" y="427"/>
                  </a:cubicBezTo>
                  <a:cubicBezTo>
                    <a:pt x="12" y="428"/>
                    <a:pt x="12" y="428"/>
                    <a:pt x="12" y="428"/>
                  </a:cubicBezTo>
                  <a:cubicBezTo>
                    <a:pt x="43" y="456"/>
                    <a:pt x="43" y="467"/>
                    <a:pt x="43" y="467"/>
                  </a:cubicBezTo>
                  <a:cubicBezTo>
                    <a:pt x="64" y="469"/>
                    <a:pt x="64" y="469"/>
                    <a:pt x="64" y="469"/>
                  </a:cubicBezTo>
                  <a:cubicBezTo>
                    <a:pt x="64" y="469"/>
                    <a:pt x="47" y="283"/>
                    <a:pt x="140" y="254"/>
                  </a:cubicBezTo>
                  <a:cubicBezTo>
                    <a:pt x="140" y="254"/>
                    <a:pt x="512" y="418"/>
                    <a:pt x="547" y="240"/>
                  </a:cubicBezTo>
                  <a:cubicBezTo>
                    <a:pt x="550" y="462"/>
                    <a:pt x="550" y="473"/>
                    <a:pt x="550" y="473"/>
                  </a:cubicBezTo>
                  <a:cubicBezTo>
                    <a:pt x="573" y="473"/>
                    <a:pt x="573" y="473"/>
                    <a:pt x="573" y="473"/>
                  </a:cubicBezTo>
                  <a:cubicBezTo>
                    <a:pt x="602" y="440"/>
                    <a:pt x="607" y="424"/>
                    <a:pt x="608" y="424"/>
                  </a:cubicBezTo>
                  <a:cubicBezTo>
                    <a:pt x="608" y="424"/>
                    <a:pt x="608" y="424"/>
                    <a:pt x="608" y="424"/>
                  </a:cubicBezTo>
                  <a:cubicBezTo>
                    <a:pt x="620" y="391"/>
                    <a:pt x="619" y="355"/>
                    <a:pt x="619" y="317"/>
                  </a:cubicBezTo>
                  <a:close/>
                  <a:moveTo>
                    <a:pt x="1033" y="780"/>
                  </a:moveTo>
                  <a:cubicBezTo>
                    <a:pt x="1011" y="755"/>
                    <a:pt x="982" y="699"/>
                    <a:pt x="946" y="612"/>
                  </a:cubicBezTo>
                  <a:cubicBezTo>
                    <a:pt x="943" y="671"/>
                    <a:pt x="933" y="750"/>
                    <a:pt x="872" y="756"/>
                  </a:cubicBezTo>
                  <a:cubicBezTo>
                    <a:pt x="899" y="783"/>
                    <a:pt x="925" y="798"/>
                    <a:pt x="949" y="806"/>
                  </a:cubicBezTo>
                  <a:cubicBezTo>
                    <a:pt x="984" y="802"/>
                    <a:pt x="1015" y="800"/>
                    <a:pt x="1033" y="799"/>
                  </a:cubicBezTo>
                  <a:lnTo>
                    <a:pt x="1033" y="780"/>
                  </a:lnTo>
                  <a:close/>
                  <a:moveTo>
                    <a:pt x="1538" y="613"/>
                  </a:moveTo>
                  <a:cubicBezTo>
                    <a:pt x="1502" y="699"/>
                    <a:pt x="1473" y="755"/>
                    <a:pt x="1451" y="781"/>
                  </a:cubicBezTo>
                  <a:cubicBezTo>
                    <a:pt x="1451" y="799"/>
                    <a:pt x="1451" y="799"/>
                    <a:pt x="1451" y="799"/>
                  </a:cubicBezTo>
                  <a:cubicBezTo>
                    <a:pt x="1469" y="800"/>
                    <a:pt x="1501" y="802"/>
                    <a:pt x="1536" y="806"/>
                  </a:cubicBezTo>
                  <a:cubicBezTo>
                    <a:pt x="1560" y="798"/>
                    <a:pt x="1586" y="783"/>
                    <a:pt x="1612" y="756"/>
                  </a:cubicBezTo>
                  <a:cubicBezTo>
                    <a:pt x="1552" y="750"/>
                    <a:pt x="1542" y="672"/>
                    <a:pt x="1538" y="613"/>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36" name="ee4pContent1"/>
            <p:cNvSpPr txBox="1"/>
            <p:nvPr/>
          </p:nvSpPr>
          <p:spPr>
            <a:xfrm>
              <a:off x="3894379" y="2258123"/>
              <a:ext cx="1295133" cy="284892"/>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95000"/>
                </a:lnSpc>
                <a:spcBef>
                  <a:spcPct val="0"/>
                </a:spcBef>
                <a:spcAft>
                  <a:spcPct val="0"/>
                </a:spcAft>
                <a:buClrTx/>
                <a:buSzTx/>
                <a:buFont typeface="Trebuchet MS" panose="020B0603020202020204" pitchFamily="34" charset="0"/>
                <a:buNone/>
                <a:defRPr b="0" i="0"/>
              </a:pPr>
              <a:r>
                <a:rPr kumimoji="0" lang="en-US" sz="16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rPr>
                <a:t>Participants</a:t>
              </a:r>
              <a:endParaRPr kumimoji="0" lang="en-US" sz="18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endParaRPr>
            </a:p>
          </p:txBody>
        </p:sp>
      </p:grpSp>
      <p:sp>
        <p:nvSpPr>
          <p:cNvPr id="23" name="ee4pContent1"/>
          <p:cNvSpPr txBox="1"/>
          <p:nvPr/>
        </p:nvSpPr>
        <p:spPr>
          <a:xfrm>
            <a:off x="5485045" y="1589269"/>
            <a:ext cx="2546679" cy="26314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None/>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JOBLINGE Classic</a:t>
            </a:r>
          </a:p>
        </p:txBody>
      </p:sp>
      <p:sp>
        <p:nvSpPr>
          <p:cNvPr id="34" name="ee4pContent1"/>
          <p:cNvSpPr txBox="1"/>
          <p:nvPr/>
        </p:nvSpPr>
        <p:spPr>
          <a:xfrm>
            <a:off x="5485045" y="1949406"/>
            <a:ext cx="2546679"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None/>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JOBLINGE </a:t>
            </a:r>
            <a:r>
              <a:rPr kumimoji="0" lang="en-US" sz="1800" b="0" i="0" u="none" strike="noStrike" kern="1200" cap="none" spc="0" normalizeH="0" baseline="0" noProof="0" dirty="0" err="1">
                <a:ln>
                  <a:noFill/>
                </a:ln>
                <a:solidFill>
                  <a:srgbClr val="000000"/>
                </a:solidFill>
                <a:effectLst/>
                <a:uLnTx/>
                <a:uFillTx/>
                <a:latin typeface="+mn-lt"/>
                <a:ea typeface="+mn-ea"/>
                <a:cs typeface="Calibri" panose="020F0502020204030204" pitchFamily="34" charset="0"/>
              </a:rPr>
              <a:t>Kompass</a:t>
            </a:r>
            <a:endPar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6" name="ee4pContent1"/>
          <p:cNvSpPr txBox="1"/>
          <p:nvPr/>
        </p:nvSpPr>
        <p:spPr>
          <a:xfrm>
            <a:off x="7701412" y="1507617"/>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algn="r">
              <a:lnSpc>
                <a:spcPct val="95000"/>
              </a:lnSpc>
              <a:defRPr b="0" i="0"/>
            </a:pPr>
            <a:r>
              <a:rPr lang="en-US" sz="2400">
                <a:solidFill>
                  <a:srgbClr val="0088C2"/>
                </a:solidFill>
                <a:latin typeface="+mn-lt"/>
              </a:rPr>
              <a:t>&gt; </a:t>
            </a:r>
            <a:r>
              <a:rPr lang="en-US" sz="2400" smtClean="0">
                <a:solidFill>
                  <a:srgbClr val="0088C2"/>
                </a:solidFill>
                <a:latin typeface="+mn-lt"/>
              </a:rPr>
              <a:t>10,300</a:t>
            </a:r>
            <a:endParaRPr lang="en-US" sz="2400" dirty="0">
              <a:solidFill>
                <a:srgbClr val="0088C2"/>
              </a:solidFill>
              <a:latin typeface="+mn-lt"/>
            </a:endParaRPr>
          </a:p>
        </p:txBody>
      </p:sp>
      <p:sp>
        <p:nvSpPr>
          <p:cNvPr id="35" name="ee4pContent1"/>
          <p:cNvSpPr txBox="1"/>
          <p:nvPr/>
        </p:nvSpPr>
        <p:spPr>
          <a:xfrm>
            <a:off x="7701412" y="1923474"/>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R="0" lvl="0" algn="r" fontAlgn="auto">
              <a:lnSpc>
                <a:spcPct val="95000"/>
              </a:lnSpc>
              <a:spcBef>
                <a:spcPct val="0"/>
              </a:spcBef>
              <a:spcAft>
                <a:spcPct val="0"/>
              </a:spcAft>
              <a:buClrTx/>
              <a:buNone/>
              <a:defRPr b="0" i="0"/>
            </a:pPr>
            <a:r>
              <a:rPr lang="en-US" sz="2400">
                <a:solidFill>
                  <a:srgbClr val="0088C2"/>
                </a:solidFill>
                <a:latin typeface="+mn-lt"/>
              </a:rPr>
              <a:t>&gt; </a:t>
            </a:r>
            <a:r>
              <a:rPr lang="en-US" sz="2400" smtClean="0">
                <a:solidFill>
                  <a:srgbClr val="0088C2"/>
                </a:solidFill>
                <a:latin typeface="+mn-lt"/>
              </a:rPr>
              <a:t>2,600</a:t>
            </a:r>
            <a:endParaRPr lang="en-US" sz="2400" dirty="0">
              <a:solidFill>
                <a:srgbClr val="0088C2"/>
              </a:solidFill>
              <a:latin typeface="+mn-lt"/>
            </a:endParaRPr>
          </a:p>
        </p:txBody>
      </p:sp>
      <p:sp>
        <p:nvSpPr>
          <p:cNvPr id="31" name="AutoShape 24">
            <a:extLst>
              <a:ext uri="{FF2B5EF4-FFF2-40B4-BE49-F238E27FC236}">
                <a16:creationId xmlns:a16="http://schemas.microsoft.com/office/drawing/2014/main" id="{F3249088-1FEF-4F4D-B4DD-F2FB6793247A}"/>
              </a:ext>
            </a:extLst>
          </p:cNvPr>
          <p:cNvSpPr>
            <a:spLocks noChangeAspect="1" noChangeArrowheads="1" noTextEdit="1"/>
          </p:cNvSpPr>
          <p:nvPr/>
        </p:nvSpPr>
        <p:spPr bwMode="auto">
          <a:xfrm>
            <a:off x="3970782" y="2911810"/>
            <a:ext cx="1217038" cy="121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32" name="Freeform 26">
            <a:extLst>
              <a:ext uri="{FF2B5EF4-FFF2-40B4-BE49-F238E27FC236}">
                <a16:creationId xmlns:a16="http://schemas.microsoft.com/office/drawing/2014/main" id="{91F0DE8E-7721-4BF8-9C4E-7069412A86EB}"/>
              </a:ext>
            </a:extLst>
          </p:cNvPr>
          <p:cNvSpPr>
            <a:spLocks noEditPoints="1"/>
          </p:cNvSpPr>
          <p:nvPr/>
        </p:nvSpPr>
        <p:spPr bwMode="auto">
          <a:xfrm>
            <a:off x="4209058" y="3088331"/>
            <a:ext cx="741615" cy="865123"/>
          </a:xfrm>
          <a:custGeom>
            <a:avLst/>
            <a:gdLst>
              <a:gd name="T0" fmla="*/ 1189 w 2630"/>
              <a:gd name="T1" fmla="*/ 1962 h 3068"/>
              <a:gd name="T2" fmla="*/ 880 w 2630"/>
              <a:gd name="T3" fmla="*/ 1783 h 3068"/>
              <a:gd name="T4" fmla="*/ 880 w 2630"/>
              <a:gd name="T5" fmla="*/ 1427 h 3068"/>
              <a:gd name="T6" fmla="*/ 1189 w 2630"/>
              <a:gd name="T7" fmla="*/ 1605 h 3068"/>
              <a:gd name="T8" fmla="*/ 1189 w 2630"/>
              <a:gd name="T9" fmla="*/ 1962 h 3068"/>
              <a:gd name="T10" fmla="*/ 1313 w 2630"/>
              <a:gd name="T11" fmla="*/ 1392 h 3068"/>
              <a:gd name="T12" fmla="*/ 1622 w 2630"/>
              <a:gd name="T13" fmla="*/ 1213 h 3068"/>
              <a:gd name="T14" fmla="*/ 1313 w 2630"/>
              <a:gd name="T15" fmla="*/ 1035 h 3068"/>
              <a:gd name="T16" fmla="*/ 1004 w 2630"/>
              <a:gd name="T17" fmla="*/ 1213 h 3068"/>
              <a:gd name="T18" fmla="*/ 1313 w 2630"/>
              <a:gd name="T19" fmla="*/ 1392 h 3068"/>
              <a:gd name="T20" fmla="*/ 1437 w 2630"/>
              <a:gd name="T21" fmla="*/ 1605 h 3068"/>
              <a:gd name="T22" fmla="*/ 1437 w 2630"/>
              <a:gd name="T23" fmla="*/ 1962 h 3068"/>
              <a:gd name="T24" fmla="*/ 1746 w 2630"/>
              <a:gd name="T25" fmla="*/ 1783 h 3068"/>
              <a:gd name="T26" fmla="*/ 1746 w 2630"/>
              <a:gd name="T27" fmla="*/ 1427 h 3068"/>
              <a:gd name="T28" fmla="*/ 1437 w 2630"/>
              <a:gd name="T29" fmla="*/ 1605 h 3068"/>
              <a:gd name="T30" fmla="*/ 1313 w 2630"/>
              <a:gd name="T31" fmla="*/ 373 h 3068"/>
              <a:gd name="T32" fmla="*/ 1474 w 2630"/>
              <a:gd name="T33" fmla="*/ 280 h 3068"/>
              <a:gd name="T34" fmla="*/ 1474 w 2630"/>
              <a:gd name="T35" fmla="*/ 94 h 3068"/>
              <a:gd name="T36" fmla="*/ 1313 w 2630"/>
              <a:gd name="T37" fmla="*/ 0 h 3068"/>
              <a:gd name="T38" fmla="*/ 1152 w 2630"/>
              <a:gd name="T39" fmla="*/ 94 h 3068"/>
              <a:gd name="T40" fmla="*/ 1152 w 2630"/>
              <a:gd name="T41" fmla="*/ 280 h 3068"/>
              <a:gd name="T42" fmla="*/ 1313 w 2630"/>
              <a:gd name="T43" fmla="*/ 373 h 3068"/>
              <a:gd name="T44" fmla="*/ 1313 w 2630"/>
              <a:gd name="T45" fmla="*/ 3068 h 3068"/>
              <a:gd name="T46" fmla="*/ 1474 w 2630"/>
              <a:gd name="T47" fmla="*/ 2974 h 3068"/>
              <a:gd name="T48" fmla="*/ 1474 w 2630"/>
              <a:gd name="T49" fmla="*/ 2788 h 3068"/>
              <a:gd name="T50" fmla="*/ 1313 w 2630"/>
              <a:gd name="T51" fmla="*/ 2695 h 3068"/>
              <a:gd name="T52" fmla="*/ 1152 w 2630"/>
              <a:gd name="T53" fmla="*/ 2788 h 3068"/>
              <a:gd name="T54" fmla="*/ 1152 w 2630"/>
              <a:gd name="T55" fmla="*/ 2974 h 3068"/>
              <a:gd name="T56" fmla="*/ 1313 w 2630"/>
              <a:gd name="T57" fmla="*/ 3068 h 3068"/>
              <a:gd name="T58" fmla="*/ 2469 w 2630"/>
              <a:gd name="T59" fmla="*/ 2393 h 3068"/>
              <a:gd name="T60" fmla="*/ 2630 w 2630"/>
              <a:gd name="T61" fmla="*/ 2299 h 3068"/>
              <a:gd name="T62" fmla="*/ 2630 w 2630"/>
              <a:gd name="T63" fmla="*/ 2113 h 3068"/>
              <a:gd name="T64" fmla="*/ 2469 w 2630"/>
              <a:gd name="T65" fmla="*/ 2020 h 3068"/>
              <a:gd name="T66" fmla="*/ 2308 w 2630"/>
              <a:gd name="T67" fmla="*/ 2113 h 3068"/>
              <a:gd name="T68" fmla="*/ 2308 w 2630"/>
              <a:gd name="T69" fmla="*/ 2299 h 3068"/>
              <a:gd name="T70" fmla="*/ 2469 w 2630"/>
              <a:gd name="T71" fmla="*/ 2393 h 3068"/>
              <a:gd name="T72" fmla="*/ 2469 w 2630"/>
              <a:gd name="T73" fmla="*/ 1048 h 3068"/>
              <a:gd name="T74" fmla="*/ 2630 w 2630"/>
              <a:gd name="T75" fmla="*/ 955 h 3068"/>
              <a:gd name="T76" fmla="*/ 2630 w 2630"/>
              <a:gd name="T77" fmla="*/ 769 h 3068"/>
              <a:gd name="T78" fmla="*/ 2469 w 2630"/>
              <a:gd name="T79" fmla="*/ 675 h 3068"/>
              <a:gd name="T80" fmla="*/ 2308 w 2630"/>
              <a:gd name="T81" fmla="*/ 769 h 3068"/>
              <a:gd name="T82" fmla="*/ 2308 w 2630"/>
              <a:gd name="T83" fmla="*/ 955 h 3068"/>
              <a:gd name="T84" fmla="*/ 2469 w 2630"/>
              <a:gd name="T85" fmla="*/ 1048 h 3068"/>
              <a:gd name="T86" fmla="*/ 161 w 2630"/>
              <a:gd name="T87" fmla="*/ 2393 h 3068"/>
              <a:gd name="T88" fmla="*/ 322 w 2630"/>
              <a:gd name="T89" fmla="*/ 2299 h 3068"/>
              <a:gd name="T90" fmla="*/ 322 w 2630"/>
              <a:gd name="T91" fmla="*/ 2113 h 3068"/>
              <a:gd name="T92" fmla="*/ 161 w 2630"/>
              <a:gd name="T93" fmla="*/ 2020 h 3068"/>
              <a:gd name="T94" fmla="*/ 0 w 2630"/>
              <a:gd name="T95" fmla="*/ 2113 h 3068"/>
              <a:gd name="T96" fmla="*/ 0 w 2630"/>
              <a:gd name="T97" fmla="*/ 2299 h 3068"/>
              <a:gd name="T98" fmla="*/ 161 w 2630"/>
              <a:gd name="T99" fmla="*/ 2393 h 3068"/>
              <a:gd name="T100" fmla="*/ 161 w 2630"/>
              <a:gd name="T101" fmla="*/ 1048 h 3068"/>
              <a:gd name="T102" fmla="*/ 322 w 2630"/>
              <a:gd name="T103" fmla="*/ 955 h 3068"/>
              <a:gd name="T104" fmla="*/ 322 w 2630"/>
              <a:gd name="T105" fmla="*/ 769 h 3068"/>
              <a:gd name="T106" fmla="*/ 161 w 2630"/>
              <a:gd name="T107" fmla="*/ 675 h 3068"/>
              <a:gd name="T108" fmla="*/ 0 w 2630"/>
              <a:gd name="T109" fmla="*/ 769 h 3068"/>
              <a:gd name="T110" fmla="*/ 0 w 2630"/>
              <a:gd name="T111" fmla="*/ 955 h 3068"/>
              <a:gd name="T112" fmla="*/ 161 w 2630"/>
              <a:gd name="T113" fmla="*/ 1048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0" h="3068">
                <a:moveTo>
                  <a:pt x="1189" y="1962"/>
                </a:moveTo>
                <a:lnTo>
                  <a:pt x="880" y="1783"/>
                </a:lnTo>
                <a:lnTo>
                  <a:pt x="880" y="1427"/>
                </a:lnTo>
                <a:lnTo>
                  <a:pt x="1189" y="1605"/>
                </a:lnTo>
                <a:lnTo>
                  <a:pt x="1189" y="1962"/>
                </a:lnTo>
                <a:close/>
                <a:moveTo>
                  <a:pt x="1313" y="1392"/>
                </a:moveTo>
                <a:lnTo>
                  <a:pt x="1622" y="1213"/>
                </a:lnTo>
                <a:lnTo>
                  <a:pt x="1313" y="1035"/>
                </a:lnTo>
                <a:lnTo>
                  <a:pt x="1004" y="1213"/>
                </a:lnTo>
                <a:lnTo>
                  <a:pt x="1313" y="1392"/>
                </a:lnTo>
                <a:close/>
                <a:moveTo>
                  <a:pt x="1437" y="1605"/>
                </a:moveTo>
                <a:lnTo>
                  <a:pt x="1437" y="1962"/>
                </a:lnTo>
                <a:lnTo>
                  <a:pt x="1746" y="1783"/>
                </a:lnTo>
                <a:lnTo>
                  <a:pt x="1746" y="1427"/>
                </a:lnTo>
                <a:lnTo>
                  <a:pt x="1437" y="1605"/>
                </a:lnTo>
                <a:close/>
                <a:moveTo>
                  <a:pt x="1313" y="373"/>
                </a:moveTo>
                <a:lnTo>
                  <a:pt x="1474" y="280"/>
                </a:lnTo>
                <a:lnTo>
                  <a:pt x="1474" y="94"/>
                </a:lnTo>
                <a:lnTo>
                  <a:pt x="1313" y="0"/>
                </a:lnTo>
                <a:lnTo>
                  <a:pt x="1152" y="94"/>
                </a:lnTo>
                <a:lnTo>
                  <a:pt x="1152" y="280"/>
                </a:lnTo>
                <a:lnTo>
                  <a:pt x="1313" y="373"/>
                </a:lnTo>
                <a:close/>
                <a:moveTo>
                  <a:pt x="1313" y="3068"/>
                </a:moveTo>
                <a:lnTo>
                  <a:pt x="1474" y="2974"/>
                </a:lnTo>
                <a:lnTo>
                  <a:pt x="1474" y="2788"/>
                </a:lnTo>
                <a:lnTo>
                  <a:pt x="1313" y="2695"/>
                </a:lnTo>
                <a:lnTo>
                  <a:pt x="1152" y="2788"/>
                </a:lnTo>
                <a:lnTo>
                  <a:pt x="1152" y="2974"/>
                </a:lnTo>
                <a:lnTo>
                  <a:pt x="1313" y="3068"/>
                </a:lnTo>
                <a:close/>
                <a:moveTo>
                  <a:pt x="2469" y="2393"/>
                </a:moveTo>
                <a:lnTo>
                  <a:pt x="2630" y="2299"/>
                </a:lnTo>
                <a:lnTo>
                  <a:pt x="2630" y="2113"/>
                </a:lnTo>
                <a:lnTo>
                  <a:pt x="2469" y="2020"/>
                </a:lnTo>
                <a:lnTo>
                  <a:pt x="2308" y="2113"/>
                </a:lnTo>
                <a:lnTo>
                  <a:pt x="2308" y="2299"/>
                </a:lnTo>
                <a:lnTo>
                  <a:pt x="2469" y="2393"/>
                </a:lnTo>
                <a:close/>
                <a:moveTo>
                  <a:pt x="2469" y="1048"/>
                </a:moveTo>
                <a:lnTo>
                  <a:pt x="2630" y="955"/>
                </a:lnTo>
                <a:lnTo>
                  <a:pt x="2630" y="769"/>
                </a:lnTo>
                <a:lnTo>
                  <a:pt x="2469" y="675"/>
                </a:lnTo>
                <a:lnTo>
                  <a:pt x="2308" y="769"/>
                </a:lnTo>
                <a:lnTo>
                  <a:pt x="2308" y="955"/>
                </a:lnTo>
                <a:lnTo>
                  <a:pt x="2469" y="1048"/>
                </a:lnTo>
                <a:close/>
                <a:moveTo>
                  <a:pt x="161" y="2393"/>
                </a:moveTo>
                <a:lnTo>
                  <a:pt x="322" y="2299"/>
                </a:lnTo>
                <a:lnTo>
                  <a:pt x="322" y="2113"/>
                </a:lnTo>
                <a:lnTo>
                  <a:pt x="161" y="2020"/>
                </a:lnTo>
                <a:lnTo>
                  <a:pt x="0" y="2113"/>
                </a:lnTo>
                <a:lnTo>
                  <a:pt x="0" y="2299"/>
                </a:lnTo>
                <a:lnTo>
                  <a:pt x="161" y="2393"/>
                </a:lnTo>
                <a:close/>
                <a:moveTo>
                  <a:pt x="161" y="1048"/>
                </a:moveTo>
                <a:lnTo>
                  <a:pt x="322" y="955"/>
                </a:lnTo>
                <a:lnTo>
                  <a:pt x="322" y="769"/>
                </a:lnTo>
                <a:lnTo>
                  <a:pt x="161" y="675"/>
                </a:lnTo>
                <a:lnTo>
                  <a:pt x="0" y="769"/>
                </a:lnTo>
                <a:lnTo>
                  <a:pt x="0" y="955"/>
                </a:lnTo>
                <a:lnTo>
                  <a:pt x="161" y="1048"/>
                </a:ln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33" name="Freeform 27">
            <a:extLst>
              <a:ext uri="{FF2B5EF4-FFF2-40B4-BE49-F238E27FC236}">
                <a16:creationId xmlns:a16="http://schemas.microsoft.com/office/drawing/2014/main" id="{74172CEF-9D9E-4786-9D45-00CE9C9B98F9}"/>
              </a:ext>
            </a:extLst>
          </p:cNvPr>
          <p:cNvSpPr>
            <a:spLocks noEditPoints="1"/>
          </p:cNvSpPr>
          <p:nvPr/>
        </p:nvSpPr>
        <p:spPr bwMode="auto">
          <a:xfrm>
            <a:off x="4162530" y="3036164"/>
            <a:ext cx="834669" cy="969175"/>
          </a:xfrm>
          <a:custGeom>
            <a:avLst/>
            <a:gdLst>
              <a:gd name="T0" fmla="*/ 1395 w 1580"/>
              <a:gd name="T1" fmla="*/ 753 h 1833"/>
              <a:gd name="T2" fmla="*/ 1569 w 1580"/>
              <a:gd name="T3" fmla="*/ 665 h 1833"/>
              <a:gd name="T4" fmla="*/ 1569 w 1580"/>
              <a:gd name="T5" fmla="*/ 452 h 1833"/>
              <a:gd name="T6" fmla="*/ 1243 w 1580"/>
              <a:gd name="T7" fmla="*/ 452 h 1833"/>
              <a:gd name="T8" fmla="*/ 1086 w 1580"/>
              <a:gd name="T9" fmla="*/ 720 h 1833"/>
              <a:gd name="T10" fmla="*/ 952 w 1580"/>
              <a:gd name="T11" fmla="*/ 305 h 1833"/>
              <a:gd name="T12" fmla="*/ 952 w 1580"/>
              <a:gd name="T13" fmla="*/ 92 h 1833"/>
              <a:gd name="T14" fmla="*/ 626 w 1580"/>
              <a:gd name="T15" fmla="*/ 92 h 1833"/>
              <a:gd name="T16" fmla="*/ 626 w 1580"/>
              <a:gd name="T17" fmla="*/ 305 h 1833"/>
              <a:gd name="T18" fmla="*/ 492 w 1580"/>
              <a:gd name="T19" fmla="*/ 720 h 1833"/>
              <a:gd name="T20" fmla="*/ 337 w 1580"/>
              <a:gd name="T21" fmla="*/ 452 h 1833"/>
              <a:gd name="T22" fmla="*/ 11 w 1580"/>
              <a:gd name="T23" fmla="*/ 452 h 1833"/>
              <a:gd name="T24" fmla="*/ 11 w 1580"/>
              <a:gd name="T25" fmla="*/ 665 h 1833"/>
              <a:gd name="T26" fmla="*/ 185 w 1580"/>
              <a:gd name="T27" fmla="*/ 753 h 1833"/>
              <a:gd name="T28" fmla="*/ 470 w 1580"/>
              <a:gd name="T29" fmla="*/ 1076 h 1833"/>
              <a:gd name="T30" fmla="*/ 163 w 1580"/>
              <a:gd name="T31" fmla="*/ 1081 h 1833"/>
              <a:gd name="T32" fmla="*/ 0 w 1580"/>
              <a:gd name="T33" fmla="*/ 1363 h 1833"/>
              <a:gd name="T34" fmla="*/ 174 w 1580"/>
              <a:gd name="T35" fmla="*/ 1473 h 1833"/>
              <a:gd name="T36" fmla="*/ 348 w 1580"/>
              <a:gd name="T37" fmla="*/ 1363 h 1833"/>
              <a:gd name="T38" fmla="*/ 767 w 1580"/>
              <a:gd name="T39" fmla="*/ 1272 h 1833"/>
              <a:gd name="T40" fmla="*/ 615 w 1580"/>
              <a:gd name="T41" fmla="*/ 1548 h 1833"/>
              <a:gd name="T42" fmla="*/ 778 w 1580"/>
              <a:gd name="T43" fmla="*/ 1830 h 1833"/>
              <a:gd name="T44" fmla="*/ 952 w 1580"/>
              <a:gd name="T45" fmla="*/ 1742 h 1833"/>
              <a:gd name="T46" fmla="*/ 952 w 1580"/>
              <a:gd name="T47" fmla="*/ 1529 h 1833"/>
              <a:gd name="T48" fmla="*/ 1086 w 1580"/>
              <a:gd name="T49" fmla="*/ 1114 h 1833"/>
              <a:gd name="T50" fmla="*/ 1243 w 1580"/>
              <a:gd name="T51" fmla="*/ 1382 h 1833"/>
              <a:gd name="T52" fmla="*/ 1417 w 1580"/>
              <a:gd name="T53" fmla="*/ 1470 h 1833"/>
              <a:gd name="T54" fmla="*/ 1580 w 1580"/>
              <a:gd name="T55" fmla="*/ 1188 h 1833"/>
              <a:gd name="T56" fmla="*/ 1395 w 1580"/>
              <a:gd name="T57" fmla="*/ 1081 h 1833"/>
              <a:gd name="T58" fmla="*/ 1108 w 1580"/>
              <a:gd name="T59" fmla="*/ 758 h 1833"/>
              <a:gd name="T60" fmla="*/ 789 w 1580"/>
              <a:gd name="T61" fmla="*/ 600 h 1833"/>
              <a:gd name="T62" fmla="*/ 1276 w 1580"/>
              <a:gd name="T63" fmla="*/ 483 h 1833"/>
              <a:gd name="T64" fmla="*/ 1536 w 1580"/>
              <a:gd name="T65" fmla="*/ 634 h 1833"/>
              <a:gd name="T66" fmla="*/ 1276 w 1580"/>
              <a:gd name="T67" fmla="*/ 483 h 1833"/>
              <a:gd name="T68" fmla="*/ 919 w 1580"/>
              <a:gd name="T69" fmla="*/ 123 h 1833"/>
              <a:gd name="T70" fmla="*/ 659 w 1580"/>
              <a:gd name="T71" fmla="*/ 274 h 1833"/>
              <a:gd name="T72" fmla="*/ 174 w 1580"/>
              <a:gd name="T73" fmla="*/ 709 h 1833"/>
              <a:gd name="T74" fmla="*/ 174 w 1580"/>
              <a:gd name="T75" fmla="*/ 408 h 1833"/>
              <a:gd name="T76" fmla="*/ 304 w 1580"/>
              <a:gd name="T77" fmla="*/ 1351 h 1833"/>
              <a:gd name="T78" fmla="*/ 44 w 1580"/>
              <a:gd name="T79" fmla="*/ 1200 h 1833"/>
              <a:gd name="T80" fmla="*/ 304 w 1580"/>
              <a:gd name="T81" fmla="*/ 1351 h 1833"/>
              <a:gd name="T82" fmla="*/ 767 w 1580"/>
              <a:gd name="T83" fmla="*/ 1222 h 1833"/>
              <a:gd name="T84" fmla="*/ 919 w 1580"/>
              <a:gd name="T85" fmla="*/ 1711 h 1833"/>
              <a:gd name="T86" fmla="*/ 659 w 1580"/>
              <a:gd name="T87" fmla="*/ 1560 h 1833"/>
              <a:gd name="T88" fmla="*/ 919 w 1580"/>
              <a:gd name="T89" fmla="*/ 1711 h 1833"/>
              <a:gd name="T90" fmla="*/ 1064 w 1580"/>
              <a:gd name="T91" fmla="*/ 784 h 1833"/>
              <a:gd name="T92" fmla="*/ 1276 w 1580"/>
              <a:gd name="T93" fmla="*/ 1200 h 1833"/>
              <a:gd name="T94" fmla="*/ 1536 w 1580"/>
              <a:gd name="T95" fmla="*/ 1351 h 1833"/>
              <a:gd name="T96" fmla="*/ 1276 w 1580"/>
              <a:gd name="T97" fmla="*/ 120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0" h="1832">
                <a:moveTo>
                  <a:pt x="1108" y="758"/>
                </a:moveTo>
                <a:cubicBezTo>
                  <a:pt x="1254" y="672"/>
                  <a:pt x="1254" y="672"/>
                  <a:pt x="1254" y="672"/>
                </a:cubicBezTo>
                <a:cubicBezTo>
                  <a:pt x="1395" y="753"/>
                  <a:pt x="1395" y="753"/>
                  <a:pt x="1395" y="753"/>
                </a:cubicBezTo>
                <a:cubicBezTo>
                  <a:pt x="1399" y="755"/>
                  <a:pt x="1403" y="756"/>
                  <a:pt x="1406" y="756"/>
                </a:cubicBezTo>
                <a:cubicBezTo>
                  <a:pt x="1410" y="756"/>
                  <a:pt x="1414" y="755"/>
                  <a:pt x="1417" y="753"/>
                </a:cubicBezTo>
                <a:cubicBezTo>
                  <a:pt x="1569" y="665"/>
                  <a:pt x="1569" y="665"/>
                  <a:pt x="1569" y="665"/>
                </a:cubicBezTo>
                <a:cubicBezTo>
                  <a:pt x="1576" y="661"/>
                  <a:pt x="1580" y="654"/>
                  <a:pt x="1580" y="646"/>
                </a:cubicBezTo>
                <a:cubicBezTo>
                  <a:pt x="1580" y="471"/>
                  <a:pt x="1580" y="471"/>
                  <a:pt x="1580" y="471"/>
                </a:cubicBezTo>
                <a:cubicBezTo>
                  <a:pt x="1580" y="463"/>
                  <a:pt x="1576" y="456"/>
                  <a:pt x="1569" y="452"/>
                </a:cubicBezTo>
                <a:cubicBezTo>
                  <a:pt x="1417" y="364"/>
                  <a:pt x="1417" y="364"/>
                  <a:pt x="1417" y="364"/>
                </a:cubicBezTo>
                <a:cubicBezTo>
                  <a:pt x="1411" y="360"/>
                  <a:pt x="1402" y="360"/>
                  <a:pt x="1395" y="364"/>
                </a:cubicBezTo>
                <a:cubicBezTo>
                  <a:pt x="1243" y="452"/>
                  <a:pt x="1243" y="452"/>
                  <a:pt x="1243" y="452"/>
                </a:cubicBezTo>
                <a:cubicBezTo>
                  <a:pt x="1237" y="456"/>
                  <a:pt x="1232" y="463"/>
                  <a:pt x="1232" y="471"/>
                </a:cubicBezTo>
                <a:cubicBezTo>
                  <a:pt x="1232" y="634"/>
                  <a:pt x="1232" y="634"/>
                  <a:pt x="1232" y="634"/>
                </a:cubicBezTo>
                <a:cubicBezTo>
                  <a:pt x="1086" y="720"/>
                  <a:pt x="1086" y="720"/>
                  <a:pt x="1086" y="720"/>
                </a:cubicBezTo>
                <a:cubicBezTo>
                  <a:pt x="811" y="562"/>
                  <a:pt x="811" y="562"/>
                  <a:pt x="811" y="562"/>
                </a:cubicBezTo>
                <a:cubicBezTo>
                  <a:pt x="811" y="387"/>
                  <a:pt x="811" y="387"/>
                  <a:pt x="811" y="387"/>
                </a:cubicBezTo>
                <a:cubicBezTo>
                  <a:pt x="952" y="305"/>
                  <a:pt x="952" y="305"/>
                  <a:pt x="952" y="305"/>
                </a:cubicBezTo>
                <a:cubicBezTo>
                  <a:pt x="959" y="301"/>
                  <a:pt x="963" y="294"/>
                  <a:pt x="963" y="286"/>
                </a:cubicBezTo>
                <a:cubicBezTo>
                  <a:pt x="963" y="111"/>
                  <a:pt x="963" y="111"/>
                  <a:pt x="963" y="111"/>
                </a:cubicBezTo>
                <a:cubicBezTo>
                  <a:pt x="963" y="103"/>
                  <a:pt x="959" y="96"/>
                  <a:pt x="952" y="92"/>
                </a:cubicBezTo>
                <a:cubicBezTo>
                  <a:pt x="800" y="4"/>
                  <a:pt x="800" y="4"/>
                  <a:pt x="800" y="4"/>
                </a:cubicBezTo>
                <a:cubicBezTo>
                  <a:pt x="793" y="0"/>
                  <a:pt x="785" y="0"/>
                  <a:pt x="778" y="4"/>
                </a:cubicBezTo>
                <a:cubicBezTo>
                  <a:pt x="626" y="92"/>
                  <a:pt x="626" y="92"/>
                  <a:pt x="626" y="92"/>
                </a:cubicBezTo>
                <a:cubicBezTo>
                  <a:pt x="619" y="96"/>
                  <a:pt x="615" y="103"/>
                  <a:pt x="615" y="111"/>
                </a:cubicBezTo>
                <a:cubicBezTo>
                  <a:pt x="615" y="286"/>
                  <a:pt x="615" y="286"/>
                  <a:pt x="615" y="286"/>
                </a:cubicBezTo>
                <a:cubicBezTo>
                  <a:pt x="615" y="294"/>
                  <a:pt x="619" y="301"/>
                  <a:pt x="626" y="305"/>
                </a:cubicBezTo>
                <a:cubicBezTo>
                  <a:pt x="767" y="387"/>
                  <a:pt x="767" y="387"/>
                  <a:pt x="767" y="387"/>
                </a:cubicBezTo>
                <a:cubicBezTo>
                  <a:pt x="767" y="562"/>
                  <a:pt x="767" y="562"/>
                  <a:pt x="767" y="562"/>
                </a:cubicBezTo>
                <a:cubicBezTo>
                  <a:pt x="492" y="720"/>
                  <a:pt x="492" y="720"/>
                  <a:pt x="492" y="720"/>
                </a:cubicBezTo>
                <a:cubicBezTo>
                  <a:pt x="348" y="634"/>
                  <a:pt x="348" y="634"/>
                  <a:pt x="348" y="634"/>
                </a:cubicBezTo>
                <a:cubicBezTo>
                  <a:pt x="348" y="471"/>
                  <a:pt x="348" y="471"/>
                  <a:pt x="348" y="471"/>
                </a:cubicBezTo>
                <a:cubicBezTo>
                  <a:pt x="348" y="463"/>
                  <a:pt x="344" y="456"/>
                  <a:pt x="337" y="452"/>
                </a:cubicBezTo>
                <a:cubicBezTo>
                  <a:pt x="185" y="364"/>
                  <a:pt x="185" y="364"/>
                  <a:pt x="185" y="364"/>
                </a:cubicBezTo>
                <a:cubicBezTo>
                  <a:pt x="179" y="360"/>
                  <a:pt x="170" y="360"/>
                  <a:pt x="163" y="364"/>
                </a:cubicBezTo>
                <a:cubicBezTo>
                  <a:pt x="11" y="452"/>
                  <a:pt x="11" y="452"/>
                  <a:pt x="11" y="452"/>
                </a:cubicBezTo>
                <a:cubicBezTo>
                  <a:pt x="5" y="456"/>
                  <a:pt x="0" y="463"/>
                  <a:pt x="0" y="471"/>
                </a:cubicBezTo>
                <a:cubicBezTo>
                  <a:pt x="0" y="646"/>
                  <a:pt x="0" y="646"/>
                  <a:pt x="0" y="646"/>
                </a:cubicBezTo>
                <a:cubicBezTo>
                  <a:pt x="0" y="654"/>
                  <a:pt x="5" y="661"/>
                  <a:pt x="11" y="665"/>
                </a:cubicBezTo>
                <a:cubicBezTo>
                  <a:pt x="163" y="753"/>
                  <a:pt x="163" y="753"/>
                  <a:pt x="163" y="753"/>
                </a:cubicBezTo>
                <a:cubicBezTo>
                  <a:pt x="167" y="755"/>
                  <a:pt x="171" y="756"/>
                  <a:pt x="174" y="756"/>
                </a:cubicBezTo>
                <a:cubicBezTo>
                  <a:pt x="178" y="756"/>
                  <a:pt x="182" y="755"/>
                  <a:pt x="185" y="753"/>
                </a:cubicBezTo>
                <a:cubicBezTo>
                  <a:pt x="326" y="672"/>
                  <a:pt x="326" y="672"/>
                  <a:pt x="326" y="672"/>
                </a:cubicBezTo>
                <a:cubicBezTo>
                  <a:pt x="470" y="758"/>
                  <a:pt x="470" y="758"/>
                  <a:pt x="470" y="758"/>
                </a:cubicBezTo>
                <a:cubicBezTo>
                  <a:pt x="470" y="1076"/>
                  <a:pt x="470" y="1076"/>
                  <a:pt x="470" y="1076"/>
                </a:cubicBezTo>
                <a:cubicBezTo>
                  <a:pt x="326" y="1162"/>
                  <a:pt x="326" y="1162"/>
                  <a:pt x="326" y="1162"/>
                </a:cubicBezTo>
                <a:cubicBezTo>
                  <a:pt x="185" y="1081"/>
                  <a:pt x="185" y="1081"/>
                  <a:pt x="185" y="1081"/>
                </a:cubicBezTo>
                <a:cubicBezTo>
                  <a:pt x="179" y="1077"/>
                  <a:pt x="170" y="1077"/>
                  <a:pt x="163" y="1081"/>
                </a:cubicBezTo>
                <a:cubicBezTo>
                  <a:pt x="11" y="1169"/>
                  <a:pt x="11" y="1169"/>
                  <a:pt x="11" y="1169"/>
                </a:cubicBezTo>
                <a:cubicBezTo>
                  <a:pt x="5" y="1173"/>
                  <a:pt x="0" y="1180"/>
                  <a:pt x="0" y="1188"/>
                </a:cubicBezTo>
                <a:cubicBezTo>
                  <a:pt x="0" y="1363"/>
                  <a:pt x="0" y="1363"/>
                  <a:pt x="0" y="1363"/>
                </a:cubicBezTo>
                <a:cubicBezTo>
                  <a:pt x="0" y="1371"/>
                  <a:pt x="5" y="1378"/>
                  <a:pt x="11" y="1382"/>
                </a:cubicBezTo>
                <a:cubicBezTo>
                  <a:pt x="163" y="1470"/>
                  <a:pt x="163" y="1470"/>
                  <a:pt x="163" y="1470"/>
                </a:cubicBezTo>
                <a:cubicBezTo>
                  <a:pt x="167" y="1472"/>
                  <a:pt x="171" y="1473"/>
                  <a:pt x="174" y="1473"/>
                </a:cubicBezTo>
                <a:cubicBezTo>
                  <a:pt x="178" y="1473"/>
                  <a:pt x="182" y="1472"/>
                  <a:pt x="185" y="1470"/>
                </a:cubicBezTo>
                <a:cubicBezTo>
                  <a:pt x="337" y="1382"/>
                  <a:pt x="337" y="1382"/>
                  <a:pt x="337" y="1382"/>
                </a:cubicBezTo>
                <a:cubicBezTo>
                  <a:pt x="344" y="1378"/>
                  <a:pt x="348" y="1371"/>
                  <a:pt x="348" y="1363"/>
                </a:cubicBezTo>
                <a:cubicBezTo>
                  <a:pt x="348" y="1200"/>
                  <a:pt x="348" y="1200"/>
                  <a:pt x="348" y="1200"/>
                </a:cubicBezTo>
                <a:cubicBezTo>
                  <a:pt x="492" y="1114"/>
                  <a:pt x="492" y="1114"/>
                  <a:pt x="492" y="1114"/>
                </a:cubicBezTo>
                <a:cubicBezTo>
                  <a:pt x="767" y="1272"/>
                  <a:pt x="767" y="1272"/>
                  <a:pt x="767" y="1272"/>
                </a:cubicBezTo>
                <a:cubicBezTo>
                  <a:pt x="767" y="1447"/>
                  <a:pt x="767" y="1447"/>
                  <a:pt x="767" y="1447"/>
                </a:cubicBezTo>
                <a:cubicBezTo>
                  <a:pt x="626" y="1529"/>
                  <a:pt x="626" y="1529"/>
                  <a:pt x="626" y="1529"/>
                </a:cubicBezTo>
                <a:cubicBezTo>
                  <a:pt x="619" y="1533"/>
                  <a:pt x="615" y="1540"/>
                  <a:pt x="615" y="1548"/>
                </a:cubicBezTo>
                <a:cubicBezTo>
                  <a:pt x="615" y="1723"/>
                  <a:pt x="615" y="1723"/>
                  <a:pt x="615" y="1723"/>
                </a:cubicBezTo>
                <a:cubicBezTo>
                  <a:pt x="615" y="1731"/>
                  <a:pt x="619" y="1738"/>
                  <a:pt x="626" y="1742"/>
                </a:cubicBezTo>
                <a:cubicBezTo>
                  <a:pt x="778" y="1830"/>
                  <a:pt x="778" y="1830"/>
                  <a:pt x="778" y="1830"/>
                </a:cubicBezTo>
                <a:cubicBezTo>
                  <a:pt x="781" y="1832"/>
                  <a:pt x="785" y="1833"/>
                  <a:pt x="789" y="1833"/>
                </a:cubicBezTo>
                <a:cubicBezTo>
                  <a:pt x="793" y="1833"/>
                  <a:pt x="797" y="1832"/>
                  <a:pt x="800" y="1830"/>
                </a:cubicBezTo>
                <a:cubicBezTo>
                  <a:pt x="952" y="1742"/>
                  <a:pt x="952" y="1742"/>
                  <a:pt x="952" y="1742"/>
                </a:cubicBezTo>
                <a:cubicBezTo>
                  <a:pt x="959" y="1738"/>
                  <a:pt x="963" y="1731"/>
                  <a:pt x="963" y="1723"/>
                </a:cubicBezTo>
                <a:cubicBezTo>
                  <a:pt x="963" y="1548"/>
                  <a:pt x="963" y="1548"/>
                  <a:pt x="963" y="1548"/>
                </a:cubicBezTo>
                <a:cubicBezTo>
                  <a:pt x="963" y="1540"/>
                  <a:pt x="959" y="1533"/>
                  <a:pt x="952" y="1529"/>
                </a:cubicBezTo>
                <a:cubicBezTo>
                  <a:pt x="811" y="1447"/>
                  <a:pt x="811" y="1447"/>
                  <a:pt x="811" y="1447"/>
                </a:cubicBezTo>
                <a:cubicBezTo>
                  <a:pt x="811" y="1272"/>
                  <a:pt x="811" y="1272"/>
                  <a:pt x="811" y="1272"/>
                </a:cubicBezTo>
                <a:cubicBezTo>
                  <a:pt x="1086" y="1114"/>
                  <a:pt x="1086" y="1114"/>
                  <a:pt x="1086" y="1114"/>
                </a:cubicBezTo>
                <a:cubicBezTo>
                  <a:pt x="1232" y="1200"/>
                  <a:pt x="1232" y="1200"/>
                  <a:pt x="1232" y="1200"/>
                </a:cubicBezTo>
                <a:cubicBezTo>
                  <a:pt x="1232" y="1363"/>
                  <a:pt x="1232" y="1363"/>
                  <a:pt x="1232" y="1363"/>
                </a:cubicBezTo>
                <a:cubicBezTo>
                  <a:pt x="1232" y="1371"/>
                  <a:pt x="1237" y="1378"/>
                  <a:pt x="1243" y="1382"/>
                </a:cubicBezTo>
                <a:cubicBezTo>
                  <a:pt x="1395" y="1470"/>
                  <a:pt x="1395" y="1470"/>
                  <a:pt x="1395" y="1470"/>
                </a:cubicBezTo>
                <a:cubicBezTo>
                  <a:pt x="1399" y="1472"/>
                  <a:pt x="1403" y="1473"/>
                  <a:pt x="1406" y="1473"/>
                </a:cubicBezTo>
                <a:cubicBezTo>
                  <a:pt x="1410" y="1473"/>
                  <a:pt x="1414" y="1472"/>
                  <a:pt x="1417" y="1470"/>
                </a:cubicBezTo>
                <a:cubicBezTo>
                  <a:pt x="1569" y="1382"/>
                  <a:pt x="1569" y="1382"/>
                  <a:pt x="1569" y="1382"/>
                </a:cubicBezTo>
                <a:cubicBezTo>
                  <a:pt x="1576" y="1378"/>
                  <a:pt x="1580" y="1371"/>
                  <a:pt x="1580" y="1363"/>
                </a:cubicBezTo>
                <a:cubicBezTo>
                  <a:pt x="1580" y="1188"/>
                  <a:pt x="1580" y="1188"/>
                  <a:pt x="1580" y="1188"/>
                </a:cubicBezTo>
                <a:cubicBezTo>
                  <a:pt x="1580" y="1180"/>
                  <a:pt x="1576" y="1173"/>
                  <a:pt x="1569" y="1169"/>
                </a:cubicBezTo>
                <a:cubicBezTo>
                  <a:pt x="1417" y="1081"/>
                  <a:pt x="1417" y="1081"/>
                  <a:pt x="1417" y="1081"/>
                </a:cubicBezTo>
                <a:cubicBezTo>
                  <a:pt x="1411" y="1077"/>
                  <a:pt x="1402" y="1077"/>
                  <a:pt x="1395" y="1081"/>
                </a:cubicBezTo>
                <a:cubicBezTo>
                  <a:pt x="1254" y="1162"/>
                  <a:pt x="1254" y="1162"/>
                  <a:pt x="1254" y="1162"/>
                </a:cubicBezTo>
                <a:cubicBezTo>
                  <a:pt x="1108" y="1076"/>
                  <a:pt x="1108" y="1076"/>
                  <a:pt x="1108" y="1076"/>
                </a:cubicBezTo>
                <a:lnTo>
                  <a:pt x="1108" y="758"/>
                </a:lnTo>
                <a:close/>
                <a:moveTo>
                  <a:pt x="789" y="892"/>
                </a:moveTo>
                <a:cubicBezTo>
                  <a:pt x="536" y="746"/>
                  <a:pt x="536" y="746"/>
                  <a:pt x="536" y="746"/>
                </a:cubicBezTo>
                <a:cubicBezTo>
                  <a:pt x="789" y="600"/>
                  <a:pt x="789" y="600"/>
                  <a:pt x="789" y="600"/>
                </a:cubicBezTo>
                <a:cubicBezTo>
                  <a:pt x="1042" y="746"/>
                  <a:pt x="1042" y="746"/>
                  <a:pt x="1042" y="746"/>
                </a:cubicBezTo>
                <a:lnTo>
                  <a:pt x="789" y="892"/>
                </a:lnTo>
                <a:close/>
                <a:moveTo>
                  <a:pt x="1276" y="483"/>
                </a:moveTo>
                <a:cubicBezTo>
                  <a:pt x="1406" y="408"/>
                  <a:pt x="1406" y="408"/>
                  <a:pt x="1406" y="408"/>
                </a:cubicBezTo>
                <a:cubicBezTo>
                  <a:pt x="1536" y="483"/>
                  <a:pt x="1536" y="483"/>
                  <a:pt x="1536" y="483"/>
                </a:cubicBezTo>
                <a:cubicBezTo>
                  <a:pt x="1536" y="634"/>
                  <a:pt x="1536" y="634"/>
                  <a:pt x="1536" y="634"/>
                </a:cubicBezTo>
                <a:cubicBezTo>
                  <a:pt x="1406" y="709"/>
                  <a:pt x="1406" y="709"/>
                  <a:pt x="1406" y="709"/>
                </a:cubicBezTo>
                <a:cubicBezTo>
                  <a:pt x="1276" y="634"/>
                  <a:pt x="1276" y="634"/>
                  <a:pt x="1276" y="634"/>
                </a:cubicBezTo>
                <a:lnTo>
                  <a:pt x="1276" y="483"/>
                </a:lnTo>
                <a:close/>
                <a:moveTo>
                  <a:pt x="659" y="123"/>
                </a:moveTo>
                <a:cubicBezTo>
                  <a:pt x="789" y="48"/>
                  <a:pt x="789" y="48"/>
                  <a:pt x="789" y="48"/>
                </a:cubicBezTo>
                <a:cubicBezTo>
                  <a:pt x="919" y="123"/>
                  <a:pt x="919" y="123"/>
                  <a:pt x="919" y="123"/>
                </a:cubicBezTo>
                <a:cubicBezTo>
                  <a:pt x="919" y="274"/>
                  <a:pt x="919" y="274"/>
                  <a:pt x="919" y="274"/>
                </a:cubicBezTo>
                <a:cubicBezTo>
                  <a:pt x="789" y="349"/>
                  <a:pt x="789" y="349"/>
                  <a:pt x="789" y="349"/>
                </a:cubicBezTo>
                <a:cubicBezTo>
                  <a:pt x="659" y="274"/>
                  <a:pt x="659" y="274"/>
                  <a:pt x="659" y="274"/>
                </a:cubicBezTo>
                <a:lnTo>
                  <a:pt x="659" y="123"/>
                </a:lnTo>
                <a:close/>
                <a:moveTo>
                  <a:pt x="304" y="634"/>
                </a:moveTo>
                <a:cubicBezTo>
                  <a:pt x="174" y="709"/>
                  <a:pt x="174" y="709"/>
                  <a:pt x="174" y="709"/>
                </a:cubicBezTo>
                <a:cubicBezTo>
                  <a:pt x="44" y="634"/>
                  <a:pt x="44" y="634"/>
                  <a:pt x="44" y="634"/>
                </a:cubicBezTo>
                <a:cubicBezTo>
                  <a:pt x="44" y="483"/>
                  <a:pt x="44" y="483"/>
                  <a:pt x="44" y="483"/>
                </a:cubicBezTo>
                <a:cubicBezTo>
                  <a:pt x="174" y="408"/>
                  <a:pt x="174" y="408"/>
                  <a:pt x="174" y="408"/>
                </a:cubicBezTo>
                <a:cubicBezTo>
                  <a:pt x="304" y="483"/>
                  <a:pt x="304" y="483"/>
                  <a:pt x="304" y="483"/>
                </a:cubicBezTo>
                <a:lnTo>
                  <a:pt x="304" y="634"/>
                </a:lnTo>
                <a:close/>
                <a:moveTo>
                  <a:pt x="304" y="1351"/>
                </a:moveTo>
                <a:cubicBezTo>
                  <a:pt x="174" y="1426"/>
                  <a:pt x="174" y="1426"/>
                  <a:pt x="174" y="1426"/>
                </a:cubicBezTo>
                <a:cubicBezTo>
                  <a:pt x="44" y="1351"/>
                  <a:pt x="44" y="1351"/>
                  <a:pt x="44" y="1351"/>
                </a:cubicBezTo>
                <a:cubicBezTo>
                  <a:pt x="44" y="1200"/>
                  <a:pt x="44" y="1200"/>
                  <a:pt x="44" y="1200"/>
                </a:cubicBezTo>
                <a:cubicBezTo>
                  <a:pt x="174" y="1125"/>
                  <a:pt x="174" y="1125"/>
                  <a:pt x="174" y="1125"/>
                </a:cubicBezTo>
                <a:cubicBezTo>
                  <a:pt x="304" y="1200"/>
                  <a:pt x="304" y="1200"/>
                  <a:pt x="304" y="1200"/>
                </a:cubicBezTo>
                <a:lnTo>
                  <a:pt x="304" y="1351"/>
                </a:lnTo>
                <a:close/>
                <a:moveTo>
                  <a:pt x="514" y="784"/>
                </a:moveTo>
                <a:cubicBezTo>
                  <a:pt x="767" y="930"/>
                  <a:pt x="767" y="930"/>
                  <a:pt x="767" y="930"/>
                </a:cubicBezTo>
                <a:cubicBezTo>
                  <a:pt x="767" y="1222"/>
                  <a:pt x="767" y="1222"/>
                  <a:pt x="767" y="1222"/>
                </a:cubicBezTo>
                <a:cubicBezTo>
                  <a:pt x="514" y="1076"/>
                  <a:pt x="514" y="1076"/>
                  <a:pt x="514" y="1076"/>
                </a:cubicBezTo>
                <a:lnTo>
                  <a:pt x="514" y="784"/>
                </a:lnTo>
                <a:close/>
                <a:moveTo>
                  <a:pt x="919" y="1711"/>
                </a:moveTo>
                <a:cubicBezTo>
                  <a:pt x="789" y="1786"/>
                  <a:pt x="789" y="1786"/>
                  <a:pt x="789" y="1786"/>
                </a:cubicBezTo>
                <a:cubicBezTo>
                  <a:pt x="659" y="1711"/>
                  <a:pt x="659" y="1711"/>
                  <a:pt x="659" y="1711"/>
                </a:cubicBezTo>
                <a:cubicBezTo>
                  <a:pt x="659" y="1560"/>
                  <a:pt x="659" y="1560"/>
                  <a:pt x="659" y="1560"/>
                </a:cubicBezTo>
                <a:cubicBezTo>
                  <a:pt x="789" y="1485"/>
                  <a:pt x="789" y="1485"/>
                  <a:pt x="789" y="1485"/>
                </a:cubicBezTo>
                <a:cubicBezTo>
                  <a:pt x="919" y="1560"/>
                  <a:pt x="919" y="1560"/>
                  <a:pt x="919" y="1560"/>
                </a:cubicBezTo>
                <a:lnTo>
                  <a:pt x="919" y="1711"/>
                </a:lnTo>
                <a:close/>
                <a:moveTo>
                  <a:pt x="811" y="1222"/>
                </a:moveTo>
                <a:cubicBezTo>
                  <a:pt x="811" y="930"/>
                  <a:pt x="811" y="930"/>
                  <a:pt x="811" y="930"/>
                </a:cubicBezTo>
                <a:cubicBezTo>
                  <a:pt x="1064" y="784"/>
                  <a:pt x="1064" y="784"/>
                  <a:pt x="1064" y="784"/>
                </a:cubicBezTo>
                <a:cubicBezTo>
                  <a:pt x="1064" y="1076"/>
                  <a:pt x="1064" y="1076"/>
                  <a:pt x="1064" y="1076"/>
                </a:cubicBezTo>
                <a:lnTo>
                  <a:pt x="811" y="1222"/>
                </a:lnTo>
                <a:close/>
                <a:moveTo>
                  <a:pt x="1276" y="1200"/>
                </a:moveTo>
                <a:cubicBezTo>
                  <a:pt x="1406" y="1125"/>
                  <a:pt x="1406" y="1125"/>
                  <a:pt x="1406" y="1125"/>
                </a:cubicBezTo>
                <a:cubicBezTo>
                  <a:pt x="1536" y="1200"/>
                  <a:pt x="1536" y="1200"/>
                  <a:pt x="1536" y="1200"/>
                </a:cubicBezTo>
                <a:cubicBezTo>
                  <a:pt x="1536" y="1351"/>
                  <a:pt x="1536" y="1351"/>
                  <a:pt x="1536" y="1351"/>
                </a:cubicBezTo>
                <a:cubicBezTo>
                  <a:pt x="1406" y="1426"/>
                  <a:pt x="1406" y="1426"/>
                  <a:pt x="1406" y="1426"/>
                </a:cubicBezTo>
                <a:cubicBezTo>
                  <a:pt x="1276" y="1351"/>
                  <a:pt x="1276" y="1351"/>
                  <a:pt x="1276" y="1351"/>
                </a:cubicBezTo>
                <a:lnTo>
                  <a:pt x="1276" y="1200"/>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4" name="ee4pContent2"/>
          <p:cNvSpPr txBox="1"/>
          <p:nvPr/>
        </p:nvSpPr>
        <p:spPr>
          <a:xfrm>
            <a:off x="5485045" y="2993412"/>
            <a:ext cx="2212337"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Companies</a:t>
            </a:r>
          </a:p>
        </p:txBody>
      </p:sp>
      <p:sp>
        <p:nvSpPr>
          <p:cNvPr id="39" name="ee4pContent2"/>
          <p:cNvSpPr txBox="1"/>
          <p:nvPr/>
        </p:nvSpPr>
        <p:spPr>
          <a:xfrm>
            <a:off x="5485045" y="3336672"/>
            <a:ext cx="2212337"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Volunteers</a:t>
            </a:r>
          </a:p>
        </p:txBody>
      </p:sp>
      <p:sp>
        <p:nvSpPr>
          <p:cNvPr id="40" name="ee4pContent2"/>
          <p:cNvSpPr txBox="1"/>
          <p:nvPr/>
        </p:nvSpPr>
        <p:spPr>
          <a:xfrm>
            <a:off x="5485045" y="3702530"/>
            <a:ext cx="2443667"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Public sponsors</a:t>
            </a:r>
          </a:p>
        </p:txBody>
      </p:sp>
      <p:sp>
        <p:nvSpPr>
          <p:cNvPr id="5" name="ee4pContent2"/>
          <p:cNvSpPr txBox="1"/>
          <p:nvPr/>
        </p:nvSpPr>
        <p:spPr>
          <a:xfrm>
            <a:off x="7701412" y="2935609"/>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r"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rPr>
              <a:t>&gt; 2,400</a:t>
            </a:r>
          </a:p>
        </p:txBody>
      </p:sp>
      <p:sp>
        <p:nvSpPr>
          <p:cNvPr id="37" name="ee4pContent2"/>
          <p:cNvSpPr txBox="1"/>
          <p:nvPr/>
        </p:nvSpPr>
        <p:spPr>
          <a:xfrm>
            <a:off x="7701412" y="3303041"/>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r"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rPr>
              <a:t>&gt; 2,700</a:t>
            </a:r>
          </a:p>
        </p:txBody>
      </p:sp>
      <p:sp>
        <p:nvSpPr>
          <p:cNvPr id="38" name="ee4pContent2"/>
          <p:cNvSpPr txBox="1"/>
          <p:nvPr/>
        </p:nvSpPr>
        <p:spPr>
          <a:xfrm>
            <a:off x="7701412" y="3658734"/>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r"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rPr>
              <a:t>&gt; 50</a:t>
            </a:r>
          </a:p>
        </p:txBody>
      </p:sp>
      <p:sp>
        <p:nvSpPr>
          <p:cNvPr id="27" name="AutoShape 8">
            <a:extLst>
              <a:ext uri="{FF2B5EF4-FFF2-40B4-BE49-F238E27FC236}">
                <a16:creationId xmlns:a16="http://schemas.microsoft.com/office/drawing/2014/main" id="{E401341F-3240-423F-88F8-A8459A6C9320}"/>
              </a:ext>
            </a:extLst>
          </p:cNvPr>
          <p:cNvSpPr>
            <a:spLocks noChangeAspect="1" noChangeArrowheads="1" noTextEdit="1"/>
          </p:cNvSpPr>
          <p:nvPr/>
        </p:nvSpPr>
        <p:spPr bwMode="auto">
          <a:xfrm>
            <a:off x="3970781" y="4482411"/>
            <a:ext cx="1217040" cy="121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8" name="Freeform 10">
            <a:extLst>
              <a:ext uri="{FF2B5EF4-FFF2-40B4-BE49-F238E27FC236}">
                <a16:creationId xmlns:a16="http://schemas.microsoft.com/office/drawing/2014/main" id="{5AA59EF6-E736-47DB-87BC-5C1E88881ECB}"/>
              </a:ext>
            </a:extLst>
          </p:cNvPr>
          <p:cNvSpPr>
            <a:spLocks noEditPoints="1"/>
          </p:cNvSpPr>
          <p:nvPr/>
        </p:nvSpPr>
        <p:spPr bwMode="auto">
          <a:xfrm>
            <a:off x="4294498" y="4638348"/>
            <a:ext cx="569606" cy="905165"/>
          </a:xfrm>
          <a:custGeom>
            <a:avLst/>
            <a:gdLst>
              <a:gd name="T0" fmla="*/ 541 w 1078"/>
              <a:gd name="T1" fmla="*/ 1712 h 1712"/>
              <a:gd name="T2" fmla="*/ 503 w 1078"/>
              <a:gd name="T3" fmla="*/ 1690 h 1712"/>
              <a:gd name="T4" fmla="*/ 448 w 1078"/>
              <a:gd name="T5" fmla="*/ 1595 h 1712"/>
              <a:gd name="T6" fmla="*/ 228 w 1078"/>
              <a:gd name="T7" fmla="*/ 1186 h 1712"/>
              <a:gd name="T8" fmla="*/ 0 w 1078"/>
              <a:gd name="T9" fmla="*/ 552 h 1712"/>
              <a:gd name="T10" fmla="*/ 541 w 1078"/>
              <a:gd name="T11" fmla="*/ 0 h 1712"/>
              <a:gd name="T12" fmla="*/ 1078 w 1078"/>
              <a:gd name="T13" fmla="*/ 552 h 1712"/>
              <a:gd name="T14" fmla="*/ 852 w 1078"/>
              <a:gd name="T15" fmla="*/ 1186 h 1712"/>
              <a:gd name="T16" fmla="*/ 634 w 1078"/>
              <a:gd name="T17" fmla="*/ 1595 h 1712"/>
              <a:gd name="T18" fmla="*/ 579 w 1078"/>
              <a:gd name="T19" fmla="*/ 1690 h 1712"/>
              <a:gd name="T20" fmla="*/ 541 w 1078"/>
              <a:gd name="T21" fmla="*/ 1712 h 1712"/>
              <a:gd name="T22" fmla="*/ 541 w 1078"/>
              <a:gd name="T23" fmla="*/ 1712 h 1712"/>
              <a:gd name="T24" fmla="*/ 541 w 1078"/>
              <a:gd name="T25" fmla="*/ 44 h 1712"/>
              <a:gd name="T26" fmla="*/ 44 w 1078"/>
              <a:gd name="T27" fmla="*/ 552 h 1712"/>
              <a:gd name="T28" fmla="*/ 267 w 1078"/>
              <a:gd name="T29" fmla="*/ 1166 h 1712"/>
              <a:gd name="T30" fmla="*/ 486 w 1078"/>
              <a:gd name="T31" fmla="*/ 1573 h 1712"/>
              <a:gd name="T32" fmla="*/ 541 w 1078"/>
              <a:gd name="T33" fmla="*/ 1668 h 1712"/>
              <a:gd name="T34" fmla="*/ 596 w 1078"/>
              <a:gd name="T35" fmla="*/ 1573 h 1712"/>
              <a:gd name="T36" fmla="*/ 813 w 1078"/>
              <a:gd name="T37" fmla="*/ 1166 h 1712"/>
              <a:gd name="T38" fmla="*/ 1034 w 1078"/>
              <a:gd name="T39" fmla="*/ 552 h 1712"/>
              <a:gd name="T40" fmla="*/ 541 w 1078"/>
              <a:gd name="T41" fmla="*/ 44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8" h="1712">
                <a:moveTo>
                  <a:pt x="541" y="1712"/>
                </a:moveTo>
                <a:cubicBezTo>
                  <a:pt x="525" y="1712"/>
                  <a:pt x="511" y="1704"/>
                  <a:pt x="503" y="1690"/>
                </a:cubicBezTo>
                <a:cubicBezTo>
                  <a:pt x="448" y="1595"/>
                  <a:pt x="448" y="1595"/>
                  <a:pt x="448" y="1595"/>
                </a:cubicBezTo>
                <a:cubicBezTo>
                  <a:pt x="447" y="1593"/>
                  <a:pt x="336" y="1403"/>
                  <a:pt x="228" y="1186"/>
                </a:cubicBezTo>
                <a:cubicBezTo>
                  <a:pt x="74" y="879"/>
                  <a:pt x="0" y="672"/>
                  <a:pt x="0" y="552"/>
                </a:cubicBezTo>
                <a:cubicBezTo>
                  <a:pt x="0" y="248"/>
                  <a:pt x="242" y="0"/>
                  <a:pt x="541" y="0"/>
                </a:cubicBezTo>
                <a:cubicBezTo>
                  <a:pt x="837" y="0"/>
                  <a:pt x="1078" y="248"/>
                  <a:pt x="1078" y="552"/>
                </a:cubicBezTo>
                <a:cubicBezTo>
                  <a:pt x="1078" y="671"/>
                  <a:pt x="1004" y="879"/>
                  <a:pt x="852" y="1186"/>
                </a:cubicBezTo>
                <a:cubicBezTo>
                  <a:pt x="745" y="1402"/>
                  <a:pt x="635" y="1593"/>
                  <a:pt x="634" y="1595"/>
                </a:cubicBezTo>
                <a:cubicBezTo>
                  <a:pt x="579" y="1690"/>
                  <a:pt x="579" y="1690"/>
                  <a:pt x="579" y="1690"/>
                </a:cubicBezTo>
                <a:cubicBezTo>
                  <a:pt x="571" y="1703"/>
                  <a:pt x="557" y="1712"/>
                  <a:pt x="541" y="1712"/>
                </a:cubicBezTo>
                <a:cubicBezTo>
                  <a:pt x="541" y="1712"/>
                  <a:pt x="541" y="1712"/>
                  <a:pt x="541" y="1712"/>
                </a:cubicBezTo>
                <a:close/>
                <a:moveTo>
                  <a:pt x="541" y="44"/>
                </a:moveTo>
                <a:cubicBezTo>
                  <a:pt x="267" y="44"/>
                  <a:pt x="44" y="272"/>
                  <a:pt x="44" y="552"/>
                </a:cubicBezTo>
                <a:cubicBezTo>
                  <a:pt x="44" y="665"/>
                  <a:pt x="117" y="866"/>
                  <a:pt x="267" y="1166"/>
                </a:cubicBezTo>
                <a:cubicBezTo>
                  <a:pt x="375" y="1382"/>
                  <a:pt x="485" y="1571"/>
                  <a:pt x="486" y="1573"/>
                </a:cubicBezTo>
                <a:cubicBezTo>
                  <a:pt x="541" y="1668"/>
                  <a:pt x="541" y="1668"/>
                  <a:pt x="541" y="1668"/>
                </a:cubicBezTo>
                <a:cubicBezTo>
                  <a:pt x="596" y="1573"/>
                  <a:pt x="596" y="1573"/>
                  <a:pt x="596" y="1573"/>
                </a:cubicBezTo>
                <a:cubicBezTo>
                  <a:pt x="597" y="1571"/>
                  <a:pt x="705" y="1383"/>
                  <a:pt x="813" y="1166"/>
                </a:cubicBezTo>
                <a:cubicBezTo>
                  <a:pt x="962" y="866"/>
                  <a:pt x="1034" y="665"/>
                  <a:pt x="1034" y="552"/>
                </a:cubicBezTo>
                <a:cubicBezTo>
                  <a:pt x="1034" y="272"/>
                  <a:pt x="813" y="44"/>
                  <a:pt x="541" y="44"/>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9" name="Freeform 11">
            <a:extLst>
              <a:ext uri="{FF2B5EF4-FFF2-40B4-BE49-F238E27FC236}">
                <a16:creationId xmlns:a16="http://schemas.microsoft.com/office/drawing/2014/main" id="{256D33AA-9B6F-49B6-B53E-F9C2CF9684F5}"/>
              </a:ext>
            </a:extLst>
          </p:cNvPr>
          <p:cNvSpPr>
            <a:spLocks noEditPoints="1"/>
          </p:cNvSpPr>
          <p:nvPr/>
        </p:nvSpPr>
        <p:spPr bwMode="auto">
          <a:xfrm>
            <a:off x="4351176" y="4695590"/>
            <a:ext cx="456249" cy="752894"/>
          </a:xfrm>
          <a:custGeom>
            <a:avLst/>
            <a:gdLst>
              <a:gd name="T0" fmla="*/ 864 w 864"/>
              <a:gd name="T1" fmla="*/ 444 h 1424"/>
              <a:gd name="T2" fmla="*/ 442 w 864"/>
              <a:gd name="T3" fmla="*/ 1418 h 1424"/>
              <a:gd name="T4" fmla="*/ 425 w 864"/>
              <a:gd name="T5" fmla="*/ 1418 h 1424"/>
              <a:gd name="T6" fmla="*/ 0 w 864"/>
              <a:gd name="T7" fmla="*/ 444 h 1424"/>
              <a:gd name="T8" fmla="*/ 434 w 864"/>
              <a:gd name="T9" fmla="*/ 0 h 1424"/>
              <a:gd name="T10" fmla="*/ 864 w 864"/>
              <a:gd name="T11" fmla="*/ 444 h 1424"/>
              <a:gd name="T12" fmla="*/ 434 w 864"/>
              <a:gd name="T13" fmla="*/ 275 h 1424"/>
              <a:gd name="T14" fmla="*/ 280 w 864"/>
              <a:gd name="T15" fmla="*/ 430 h 1424"/>
              <a:gd name="T16" fmla="*/ 434 w 864"/>
              <a:gd name="T17" fmla="*/ 590 h 1424"/>
              <a:gd name="T18" fmla="*/ 584 w 864"/>
              <a:gd name="T19" fmla="*/ 430 h 1424"/>
              <a:gd name="T20" fmla="*/ 434 w 864"/>
              <a:gd name="T21" fmla="*/ 275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1424">
                <a:moveTo>
                  <a:pt x="864" y="444"/>
                </a:moveTo>
                <a:cubicBezTo>
                  <a:pt x="864" y="668"/>
                  <a:pt x="503" y="1311"/>
                  <a:pt x="442" y="1418"/>
                </a:cubicBezTo>
                <a:cubicBezTo>
                  <a:pt x="438" y="1424"/>
                  <a:pt x="429" y="1424"/>
                  <a:pt x="425" y="1418"/>
                </a:cubicBezTo>
                <a:cubicBezTo>
                  <a:pt x="364" y="1311"/>
                  <a:pt x="0" y="668"/>
                  <a:pt x="0" y="444"/>
                </a:cubicBezTo>
                <a:cubicBezTo>
                  <a:pt x="0" y="201"/>
                  <a:pt x="194" y="0"/>
                  <a:pt x="434" y="0"/>
                </a:cubicBezTo>
                <a:cubicBezTo>
                  <a:pt x="673" y="0"/>
                  <a:pt x="864" y="201"/>
                  <a:pt x="864" y="444"/>
                </a:cubicBezTo>
                <a:close/>
                <a:moveTo>
                  <a:pt x="434" y="275"/>
                </a:moveTo>
                <a:cubicBezTo>
                  <a:pt x="348" y="275"/>
                  <a:pt x="280" y="347"/>
                  <a:pt x="280" y="430"/>
                </a:cubicBezTo>
                <a:cubicBezTo>
                  <a:pt x="280" y="518"/>
                  <a:pt x="348" y="590"/>
                  <a:pt x="434" y="590"/>
                </a:cubicBezTo>
                <a:cubicBezTo>
                  <a:pt x="515" y="590"/>
                  <a:pt x="584" y="518"/>
                  <a:pt x="584" y="430"/>
                </a:cubicBezTo>
                <a:cubicBezTo>
                  <a:pt x="584" y="347"/>
                  <a:pt x="515" y="275"/>
                  <a:pt x="434" y="275"/>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 name="ee4pContent1"/>
          <p:cNvSpPr txBox="1"/>
          <p:nvPr/>
        </p:nvSpPr>
        <p:spPr>
          <a:xfrm>
            <a:off x="5485045" y="4756022"/>
            <a:ext cx="2211117"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Locations</a:t>
            </a:r>
          </a:p>
        </p:txBody>
      </p:sp>
      <p:sp>
        <p:nvSpPr>
          <p:cNvPr id="42" name="ee4pContent1"/>
          <p:cNvSpPr txBox="1"/>
          <p:nvPr/>
        </p:nvSpPr>
        <p:spPr>
          <a:xfrm>
            <a:off x="5485045" y="5132806"/>
            <a:ext cx="2211117" cy="2608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Employees</a:t>
            </a:r>
          </a:p>
        </p:txBody>
      </p:sp>
      <p:sp>
        <p:nvSpPr>
          <p:cNvPr id="7" name="ee4pContent1"/>
          <p:cNvSpPr txBox="1"/>
          <p:nvPr/>
        </p:nvSpPr>
        <p:spPr>
          <a:xfrm>
            <a:off x="7701412" y="4732951"/>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r"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smtClean="0">
                <a:ln>
                  <a:noFill/>
                </a:ln>
                <a:solidFill>
                  <a:srgbClr val="0088C2"/>
                </a:solidFill>
                <a:effectLst/>
                <a:uLnTx/>
                <a:uFillTx/>
                <a:latin typeface="+mn-lt"/>
                <a:ea typeface="+mn-ea"/>
                <a:cs typeface="Calibri" panose="020F0502020204030204" pitchFamily="34" charset="0"/>
              </a:rPr>
              <a:t>30</a:t>
            </a:r>
            <a:endPar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41" name="ee4pContent1"/>
          <p:cNvSpPr txBox="1"/>
          <p:nvPr/>
        </p:nvSpPr>
        <p:spPr>
          <a:xfrm>
            <a:off x="7701412" y="5091494"/>
            <a:ext cx="1224212" cy="34781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r" defTabSz="914400" rtl="0" eaLnBrk="1" fontAlgn="auto" latinLnBrk="0" hangingPunct="1">
              <a:lnSpc>
                <a:spcPct val="95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a:ln>
                  <a:noFill/>
                </a:ln>
                <a:solidFill>
                  <a:srgbClr val="0088C2"/>
                </a:solidFill>
                <a:effectLst/>
                <a:uLnTx/>
                <a:uFillTx/>
                <a:latin typeface="+mn-lt"/>
                <a:ea typeface="+mn-ea"/>
                <a:cs typeface="Calibri" panose="020F0502020204030204" pitchFamily="34" charset="0"/>
              </a:rPr>
              <a:t>250</a:t>
            </a:r>
            <a:endParaRPr kumimoji="0" lang="en-US" sz="18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43" name="IllustrativeStamp"/>
          <p:cNvSpPr/>
          <p:nvPr/>
        </p:nvSpPr>
        <p:spPr>
          <a:xfrm>
            <a:off x="8302740" y="215974"/>
            <a:ext cx="1603260" cy="191773"/>
          </a:xfrm>
          <a:prstGeom prst="rect">
            <a:avLst/>
          </a:prstGeom>
          <a:solidFill>
            <a:srgbClr val="0088C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2B8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FFFFFF"/>
                </a:solidFill>
                <a:effectLst/>
                <a:uLnTx/>
                <a:uFillTx/>
                <a:ea typeface="+mn-ea"/>
                <a:cs typeface="+mn-cs"/>
              </a:rPr>
              <a:t>As of Q1 2020</a:t>
            </a:r>
          </a:p>
        </p:txBody>
      </p:sp>
      <p:sp>
        <p:nvSpPr>
          <p:cNvPr id="44" name="IllustrativeStamp"/>
          <p:cNvSpPr/>
          <p:nvPr/>
        </p:nvSpPr>
        <p:spPr>
          <a:xfrm>
            <a:off x="8302740" y="215974"/>
            <a:ext cx="1603260" cy="293477"/>
          </a:xfrm>
          <a:prstGeom prst="rect">
            <a:avLst/>
          </a:prstGeom>
          <a:solidFill>
            <a:srgbClr val="0088C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2B8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FFFFFF"/>
                </a:solidFill>
              </a:rPr>
              <a:t>As </a:t>
            </a:r>
            <a:r>
              <a:rPr lang="de-DE" sz="1200" err="1">
                <a:solidFill>
                  <a:srgbClr val="FFFFFF"/>
                </a:solidFill>
              </a:rPr>
              <a:t>of</a:t>
            </a:r>
            <a:r>
              <a:rPr kumimoji="0" lang="de-DE" sz="1200" b="0" i="0" u="none" strike="noStrike" kern="1200" cap="none" spc="0" normalizeH="0" baseline="0" noProof="0">
                <a:ln>
                  <a:noFill/>
                </a:ln>
                <a:solidFill>
                  <a:srgbClr val="FFFFFF"/>
                </a:solidFill>
                <a:effectLst/>
                <a:uLnTx/>
                <a:uFillTx/>
              </a:rPr>
              <a:t> </a:t>
            </a:r>
            <a:r>
              <a:rPr kumimoji="0" lang="de-DE" sz="1200" b="0" i="0" u="none" strike="noStrike" kern="1200" cap="none" spc="0" normalizeH="0" baseline="0" noProof="0" smtClean="0">
                <a:ln>
                  <a:noFill/>
                </a:ln>
                <a:solidFill>
                  <a:srgbClr val="FFFFFF"/>
                </a:solidFill>
                <a:effectLst/>
                <a:uLnTx/>
                <a:uFillTx/>
              </a:rPr>
              <a:t>Q4 </a:t>
            </a:r>
            <a:r>
              <a:rPr kumimoji="0" lang="de-DE" sz="1200" b="0" i="0" u="none" strike="noStrike" kern="1200" cap="none" spc="0" normalizeH="0" baseline="0" noProof="0" dirty="0">
                <a:ln>
                  <a:noFill/>
                </a:ln>
                <a:solidFill>
                  <a:srgbClr val="FFFFFF"/>
                </a:solidFill>
                <a:effectLst/>
                <a:uLnTx/>
                <a:uFillTx/>
              </a:rPr>
              <a:t>2021</a:t>
            </a:r>
          </a:p>
        </p:txBody>
      </p:sp>
    </p:spTree>
    <p:custDataLst>
      <p:tags r:id="rId2"/>
    </p:custDataLst>
    <p:extLst>
      <p:ext uri="{BB962C8B-B14F-4D97-AF65-F5344CB8AC3E}">
        <p14:creationId xmlns:p14="http://schemas.microsoft.com/office/powerpoint/2010/main" val="2465035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1" name="think-cell Folie" r:id="rId6" imgW="0" imgH="0" progId="TCLayout.ActiveDocument.1">
                  <p:embed/>
                </p:oleObj>
              </mc:Choice>
              <mc:Fallback>
                <p:oleObj name="think-cell Folie" r:id="rId6" imgW="0" imgH="0" progId="TCLayout.ActiveDocument.1">
                  <p:embed/>
                  <p:pic>
                    <p:nvPicPr>
                      <p:cNvPr id="5" name="Objek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630000" y="622800"/>
            <a:ext cx="8655847" cy="329513"/>
          </a:xfrm>
        </p:spPr>
        <p:txBody>
          <a:bodyPr/>
          <a:lstStyle/>
          <a:p>
            <a:pPr>
              <a:defRPr b="0" i="0"/>
            </a:pPr>
            <a:r>
              <a:rPr lang="en-US" dirty="0"/>
              <a:t>Shared commitment reflected in financing</a:t>
            </a:r>
          </a:p>
        </p:txBody>
      </p:sp>
      <p:sp>
        <p:nvSpPr>
          <p:cNvPr id="6" name="Titel 2"/>
          <p:cNvSpPr txBox="1"/>
          <p:nvPr/>
        </p:nvSpPr>
        <p:spPr>
          <a:xfrm>
            <a:off x="2720310" y="5461739"/>
            <a:ext cx="4844581" cy="61555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88C2"/>
                </a:solidFill>
                <a:effectLst/>
                <a:uLnTx/>
                <a:uFillTx/>
                <a:latin typeface="+mn-lt"/>
                <a:ea typeface="+mj-ea"/>
                <a:cs typeface="Calibri" panose="020F0502020204030204" pitchFamily="34" charset="0"/>
                <a:sym typeface="Trebuchet MS" panose="020B0603020202020204" pitchFamily="34" charset="0"/>
              </a:rPr>
              <a:t>Communal shaping rather than singular  administering</a:t>
            </a:r>
          </a:p>
        </p:txBody>
      </p:sp>
      <p:grpSp>
        <p:nvGrpSpPr>
          <p:cNvPr id="7" name="Group 5"/>
          <p:cNvGrpSpPr/>
          <p:nvPr/>
        </p:nvGrpSpPr>
        <p:grpSpPr>
          <a:xfrm>
            <a:off x="2297662" y="5440543"/>
            <a:ext cx="306171" cy="306910"/>
            <a:chOff x="5942914" y="3833745"/>
            <a:chExt cx="306171" cy="306910"/>
          </a:xfrm>
        </p:grpSpPr>
        <p:sp>
          <p:nvSpPr>
            <p:cNvPr id="8" name="Freeform 94"/>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8C2"/>
            </a:solidFill>
            <a:ln>
              <a:solidFill>
                <a:schemeClr val="tx2"/>
              </a:solidFill>
            </a:ln>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sp>
          <p:nvSpPr>
            <p:cNvPr id="9" name="Freeform 95"/>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grpSp>
      <p:sp>
        <p:nvSpPr>
          <p:cNvPr id="11" name="Rectangle 37"/>
          <p:cNvSpPr/>
          <p:nvPr/>
        </p:nvSpPr>
        <p:spPr>
          <a:xfrm>
            <a:off x="785435" y="2337961"/>
            <a:ext cx="2326031" cy="610210"/>
          </a:xfrm>
          <a:prstGeom prst="rect">
            <a:avLst/>
          </a:prstGeom>
        </p:spPr>
        <p:txBody>
          <a:bodyPr wrap="square" lIns="0" tIns="0" rIns="111443" bIns="0" anchor="ctr">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0000">
                    <a:lumMod val="100000"/>
                  </a:srgbClr>
                </a:solidFill>
                <a:effectLst/>
                <a:uLnTx/>
                <a:uFillTx/>
                <a:cs typeface="+mn-cs"/>
              </a:rPr>
              <a:t>Approx. 65%</a:t>
            </a:r>
            <a:r>
              <a:rPr kumimoji="0" lang="en-US" sz="2000" b="0" i="0" u="none" strike="noStrike" kern="1200" cap="none" spc="0" normalizeH="0" baseline="30000" noProof="0" dirty="0">
                <a:ln>
                  <a:noFill/>
                </a:ln>
                <a:solidFill>
                  <a:srgbClr val="000000"/>
                </a:solidFill>
                <a:effectLst/>
                <a:uLnTx/>
                <a:uFillTx/>
                <a:ea typeface="MS PGothic" pitchFamily="34" charset="-128"/>
                <a:cs typeface="+mn-cs"/>
              </a:rPr>
              <a:t> </a:t>
            </a:r>
            <a:r>
              <a:rPr kumimoji="0" lang="en-US" sz="2000" b="0" i="0" u="none" strike="noStrike" kern="1200" cap="none" spc="0" normalizeH="0" baseline="0" noProof="0" dirty="0">
                <a:ln>
                  <a:noFill/>
                </a:ln>
                <a:solidFill>
                  <a:srgbClr val="000000">
                    <a:lumMod val="100000"/>
                  </a:srgbClr>
                </a:solidFill>
                <a:effectLst/>
                <a:uLnTx/>
                <a:uFillTx/>
                <a:cs typeface="+mn-cs"/>
              </a:rPr>
              <a:t>from public sector</a:t>
            </a:r>
            <a:r>
              <a:rPr kumimoji="0" lang="en-US" sz="2000" b="0" i="0" u="none" strike="noStrike" kern="1200" cap="none" spc="0" normalizeH="0" baseline="30000" noProof="0" dirty="0">
                <a:ln>
                  <a:noFill/>
                </a:ln>
                <a:solidFill>
                  <a:srgbClr val="000000"/>
                </a:solidFill>
                <a:effectLst/>
                <a:uLnTx/>
                <a:uFillTx/>
                <a:ea typeface="MS PGothic" pitchFamily="34" charset="-128"/>
                <a:cs typeface="+mn-cs"/>
              </a:rPr>
              <a:t>1</a:t>
            </a:r>
            <a:endParaRPr kumimoji="0" lang="en-US" sz="2000" b="0" i="0" u="none" strike="noStrike" kern="1200" cap="none" spc="0" normalizeH="0" baseline="0" noProof="0" dirty="0">
              <a:ln>
                <a:noFill/>
              </a:ln>
              <a:solidFill>
                <a:srgbClr val="000000">
                  <a:lumMod val="100000"/>
                </a:srgbClr>
              </a:solidFill>
              <a:effectLst/>
              <a:uLnTx/>
              <a:uFillTx/>
              <a:cs typeface="+mn-cs"/>
            </a:endParaRPr>
          </a:p>
        </p:txBody>
      </p:sp>
      <p:sp>
        <p:nvSpPr>
          <p:cNvPr id="12" name="Rectangle 37"/>
          <p:cNvSpPr/>
          <p:nvPr/>
        </p:nvSpPr>
        <p:spPr>
          <a:xfrm>
            <a:off x="6829969" y="2215938"/>
            <a:ext cx="1936369" cy="923330"/>
          </a:xfrm>
          <a:prstGeom prst="rect">
            <a:avLst/>
          </a:prstGeom>
        </p:spPr>
        <p:txBody>
          <a:bodyPr wrap="square" lIns="0" tIns="0" rIns="111443" bIns="0" anchor="ctr">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0000">
                    <a:lumMod val="100000"/>
                  </a:srgbClr>
                </a:solidFill>
                <a:effectLst/>
                <a:uLnTx/>
                <a:uFillTx/>
                <a:cs typeface="+mn-cs"/>
              </a:rPr>
              <a:t>Approx. 35%</a:t>
            </a:r>
          </a:p>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0000">
                    <a:lumMod val="100000"/>
                  </a:srgbClr>
                </a:solidFill>
                <a:effectLst/>
                <a:uLnTx/>
                <a:uFillTx/>
                <a:cs typeface="+mn-cs"/>
              </a:rPr>
              <a:t>from donations</a:t>
            </a:r>
            <a:r>
              <a:rPr kumimoji="0" lang="en-US" sz="2000" b="0" i="0" u="none" strike="noStrike" kern="1200" cap="none" spc="0" normalizeH="0" baseline="30000" noProof="0" dirty="0">
                <a:ln>
                  <a:noFill/>
                </a:ln>
                <a:solidFill>
                  <a:srgbClr val="000000"/>
                </a:solidFill>
                <a:effectLst/>
                <a:uLnTx/>
                <a:uFillTx/>
                <a:ea typeface="MS PGothic" pitchFamily="34" charset="-128"/>
                <a:cs typeface="+mn-cs"/>
              </a:rPr>
              <a:t>1</a:t>
            </a:r>
            <a:endParaRPr kumimoji="0" lang="en-US" sz="2000" b="0" i="0" u="none" strike="noStrike" kern="1200" cap="none" spc="0" normalizeH="0" baseline="0" noProof="0" dirty="0">
              <a:ln>
                <a:noFill/>
              </a:ln>
              <a:solidFill>
                <a:srgbClr val="000000">
                  <a:lumMod val="100000"/>
                </a:srgbClr>
              </a:solidFill>
              <a:effectLst/>
              <a:uLnTx/>
              <a:uFillTx/>
              <a:cs typeface="+mn-cs"/>
            </a:endParaRPr>
          </a:p>
        </p:txBody>
      </p:sp>
      <p:pic>
        <p:nvPicPr>
          <p:cNvPr id="13" name="Grafik 12"/>
          <p:cNvPicPr preferRelativeResize="0">
            <a:picLocks noChangeAspect="1"/>
          </p:cNvPicPr>
          <p:nvPr/>
        </p:nvPicPr>
        <p:blipFill>
          <a:blip r:embed="rId8">
            <a:extLst>
              <a:ext uri="{28A0092B-C50C-407E-A947-70E740481C1C}">
                <a14:useLocalDpi xmlns:a14="http://schemas.microsoft.com/office/drawing/2010/main"/>
              </a:ext>
            </a:extLst>
          </a:blip>
          <a:srcRect l="12718" r="19121"/>
          <a:stretch>
            <a:fillRect/>
          </a:stretch>
        </p:blipFill>
        <p:spPr>
          <a:xfrm>
            <a:off x="3138537" y="1796035"/>
            <a:ext cx="3114793" cy="3158464"/>
          </a:xfrm>
          <a:prstGeom prst="ellipse">
            <a:avLst/>
          </a:prstGeom>
          <a:grpFill/>
          <a:ln w="76200">
            <a:noFill/>
          </a:ln>
        </p:spPr>
      </p:pic>
      <p:sp>
        <p:nvSpPr>
          <p:cNvPr id="14" name="ee4pContent4"/>
          <p:cNvSpPr txBox="1"/>
          <p:nvPr/>
        </p:nvSpPr>
        <p:spPr>
          <a:xfrm>
            <a:off x="785435" y="3242296"/>
            <a:ext cx="2447232" cy="632958"/>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Basic costs for vocational preparation/placement</a:t>
            </a:r>
          </a:p>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Standard elements</a:t>
            </a:r>
          </a:p>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Personnel and rental costs </a:t>
            </a:r>
          </a:p>
        </p:txBody>
      </p:sp>
      <p:sp>
        <p:nvSpPr>
          <p:cNvPr id="15" name="ee4pContent4"/>
          <p:cNvSpPr txBox="1"/>
          <p:nvPr/>
        </p:nvSpPr>
        <p:spPr>
          <a:xfrm>
            <a:off x="6829968" y="3262973"/>
            <a:ext cx="2447232" cy="632958"/>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Additional program elements: Mentoring, culture and activity, STEM</a:t>
            </a:r>
          </a:p>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Apprenticeship support</a:t>
            </a:r>
          </a:p>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Further development, new projects, and innovations</a:t>
            </a:r>
          </a:p>
          <a:p>
            <a:pPr marL="0" marR="0" lvl="0" indent="0" algn="l" defTabSz="914400" rtl="0" eaLnBrk="1" fontAlgn="auto" latinLnBrk="0" hangingPunct="1">
              <a:lnSpc>
                <a:spcPct val="100000"/>
              </a:lnSpc>
              <a:spcBef>
                <a:spcPct val="0"/>
              </a:spcBef>
              <a:spcAft>
                <a:spcPts val="300"/>
              </a:spcAft>
              <a:buClrTx/>
              <a:buSzTx/>
              <a:buFont typeface="Trebuchet MS" panose="020B0603020202020204" pitchFamily="34" charset="0"/>
              <a:buChar char="​"/>
              <a:defRPr/>
            </a:pPr>
            <a:endPar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16" name="ee4pFootnotes"/>
          <p:cNvSpPr>
            <a:spLocks noChangeArrowheads="1"/>
          </p:cNvSpPr>
          <p:nvPr/>
        </p:nvSpPr>
        <p:spPr bwMode="auto">
          <a:xfrm>
            <a:off x="629398" y="6382339"/>
            <a:ext cx="8149348" cy="305105"/>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1. Portion of public financing varies from location to location (between 30% and 90%), umbrella organization with 100% private donations (businesses, foundations, private individuals)</a:t>
            </a:r>
          </a:p>
        </p:txBody>
      </p:sp>
      <p:sp>
        <p:nvSpPr>
          <p:cNvPr id="19" name="NavigationIcon"/>
          <p:cNvSpPr>
            <a:spLocks noChangeAspect="1"/>
          </p:cNvSpPr>
          <p:nvPr/>
        </p:nvSpPr>
        <p:spPr bwMode="auto">
          <a:xfrm>
            <a:off x="9358824" y="139490"/>
            <a:ext cx="457200" cy="352533"/>
          </a:xfrm>
          <a:custGeom>
            <a:avLst/>
            <a:gdLst>
              <a:gd name="connsiteX0" fmla="*/ 144639 w 1313534"/>
              <a:gd name="connsiteY0" fmla="*/ 401638 h 1012826"/>
              <a:gd name="connsiteX1" fmla="*/ 401239 w 1313534"/>
              <a:gd name="connsiteY1" fmla="*/ 401638 h 1012826"/>
              <a:gd name="connsiteX2" fmla="*/ 413390 w 1313534"/>
              <a:gd name="connsiteY2" fmla="*/ 433054 h 1012826"/>
              <a:gd name="connsiteX3" fmla="*/ 157504 w 1313534"/>
              <a:gd name="connsiteY3" fmla="*/ 433054 h 1012826"/>
              <a:gd name="connsiteX4" fmla="*/ 35280 w 1313534"/>
              <a:gd name="connsiteY4" fmla="*/ 981410 h 1012826"/>
              <a:gd name="connsiteX5" fmla="*/ 1278254 w 1313534"/>
              <a:gd name="connsiteY5" fmla="*/ 981410 h 1012826"/>
              <a:gd name="connsiteX6" fmla="*/ 1156744 w 1313534"/>
              <a:gd name="connsiteY6" fmla="*/ 433054 h 1012826"/>
              <a:gd name="connsiteX7" fmla="*/ 900859 w 1313534"/>
              <a:gd name="connsiteY7" fmla="*/ 433054 h 1012826"/>
              <a:gd name="connsiteX8" fmla="*/ 913010 w 1313534"/>
              <a:gd name="connsiteY8" fmla="*/ 401638 h 1012826"/>
              <a:gd name="connsiteX9" fmla="*/ 1169610 w 1313534"/>
              <a:gd name="connsiteY9" fmla="*/ 401638 h 1012826"/>
              <a:gd name="connsiteX10" fmla="*/ 1184620 w 1313534"/>
              <a:gd name="connsiteY10" fmla="*/ 414490 h 1012826"/>
              <a:gd name="connsiteX11" fmla="*/ 1313277 w 1313534"/>
              <a:gd name="connsiteY11" fmla="*/ 994262 h 1012826"/>
              <a:gd name="connsiteX12" fmla="*/ 1310418 w 1313534"/>
              <a:gd name="connsiteY12" fmla="*/ 1007114 h 1012826"/>
              <a:gd name="connsiteX13" fmla="*/ 1297553 w 1313534"/>
              <a:gd name="connsiteY13" fmla="*/ 1012826 h 1012826"/>
              <a:gd name="connsiteX14" fmla="*/ 15981 w 1313534"/>
              <a:gd name="connsiteY14" fmla="*/ 1012826 h 1012826"/>
              <a:gd name="connsiteX15" fmla="*/ 3116 w 1313534"/>
              <a:gd name="connsiteY15" fmla="*/ 1007114 h 1012826"/>
              <a:gd name="connsiteX16" fmla="*/ 257 w 1313534"/>
              <a:gd name="connsiteY16" fmla="*/ 994262 h 1012826"/>
              <a:gd name="connsiteX17" fmla="*/ 129629 w 1313534"/>
              <a:gd name="connsiteY17" fmla="*/ 414490 h 1012826"/>
              <a:gd name="connsiteX18" fmla="*/ 144639 w 1313534"/>
              <a:gd name="connsiteY18" fmla="*/ 401638 h 1012826"/>
              <a:gd name="connsiteX19" fmla="*/ 658275 w 1313534"/>
              <a:gd name="connsiteY19" fmla="*/ 185738 h 1012826"/>
              <a:gd name="connsiteX20" fmla="*/ 586917 w 1313534"/>
              <a:gd name="connsiteY20" fmla="*/ 257694 h 1012826"/>
              <a:gd name="connsiteX21" fmla="*/ 658275 w 1313534"/>
              <a:gd name="connsiteY21" fmla="*/ 331788 h 1012826"/>
              <a:gd name="connsiteX22" fmla="*/ 728205 w 1313534"/>
              <a:gd name="connsiteY22" fmla="*/ 257694 h 1012826"/>
              <a:gd name="connsiteX23" fmla="*/ 658275 w 1313534"/>
              <a:gd name="connsiteY23" fmla="*/ 185738 h 1012826"/>
              <a:gd name="connsiteX24" fmla="*/ 657483 w 1313534"/>
              <a:gd name="connsiteY24" fmla="*/ 57150 h 1012826"/>
              <a:gd name="connsiteX25" fmla="*/ 858380 w 1313534"/>
              <a:gd name="connsiteY25" fmla="*/ 264735 h 1012826"/>
              <a:gd name="connsiteX26" fmla="*/ 663917 w 1313534"/>
              <a:gd name="connsiteY26" fmla="*/ 714858 h 1012826"/>
              <a:gd name="connsiteX27" fmla="*/ 651048 w 1313534"/>
              <a:gd name="connsiteY27" fmla="*/ 714858 h 1012826"/>
              <a:gd name="connsiteX28" fmla="*/ 455155 w 1313534"/>
              <a:gd name="connsiteY28" fmla="*/ 264735 h 1012826"/>
              <a:gd name="connsiteX29" fmla="*/ 657483 w 1313534"/>
              <a:gd name="connsiteY29" fmla="*/ 57150 h 1012826"/>
              <a:gd name="connsiteX30" fmla="*/ 657839 w 1313534"/>
              <a:gd name="connsiteY30" fmla="*/ 31750 h 1012826"/>
              <a:gd name="connsiteX31" fmla="*/ 431342 w 1313534"/>
              <a:gd name="connsiteY31" fmla="*/ 264189 h 1012826"/>
              <a:gd name="connsiteX32" fmla="*/ 534945 w 1313534"/>
              <a:gd name="connsiteY32" fmla="*/ 547965 h 1012826"/>
              <a:gd name="connsiteX33" fmla="*/ 637118 w 1313534"/>
              <a:gd name="connsiteY33" fmla="*/ 738337 h 1012826"/>
              <a:gd name="connsiteX34" fmla="*/ 657839 w 1313534"/>
              <a:gd name="connsiteY34" fmla="*/ 774700 h 1012826"/>
              <a:gd name="connsiteX35" fmla="*/ 679274 w 1313534"/>
              <a:gd name="connsiteY35" fmla="*/ 738337 h 1012826"/>
              <a:gd name="connsiteX36" fmla="*/ 780019 w 1313534"/>
              <a:gd name="connsiteY36" fmla="*/ 547965 h 1012826"/>
              <a:gd name="connsiteX37" fmla="*/ 882192 w 1313534"/>
              <a:gd name="connsiteY37" fmla="*/ 264189 h 1012826"/>
              <a:gd name="connsiteX38" fmla="*/ 657839 w 1313534"/>
              <a:gd name="connsiteY38" fmla="*/ 31750 h 1012826"/>
              <a:gd name="connsiteX39" fmla="*/ 658276 w 1313534"/>
              <a:gd name="connsiteY39" fmla="*/ 0 h 1012826"/>
              <a:gd name="connsiteX40" fmla="*/ 913943 w 1313534"/>
              <a:gd name="connsiteY40" fmla="*/ 264059 h 1012826"/>
              <a:gd name="connsiteX41" fmla="*/ 808963 w 1313534"/>
              <a:gd name="connsiteY41" fmla="*/ 562374 h 1012826"/>
              <a:gd name="connsiteX42" fmla="*/ 706838 w 1313534"/>
              <a:gd name="connsiteY42" fmla="*/ 754352 h 1012826"/>
              <a:gd name="connsiteX43" fmla="*/ 685414 w 1313534"/>
              <a:gd name="connsiteY43" fmla="*/ 790749 h 1012826"/>
              <a:gd name="connsiteX44" fmla="*/ 658276 w 1313534"/>
              <a:gd name="connsiteY44" fmla="*/ 806450 h 1012826"/>
              <a:gd name="connsiteX45" fmla="*/ 631138 w 1313534"/>
              <a:gd name="connsiteY45" fmla="*/ 790749 h 1012826"/>
              <a:gd name="connsiteX46" fmla="*/ 610428 w 1313534"/>
              <a:gd name="connsiteY46" fmla="*/ 754352 h 1012826"/>
              <a:gd name="connsiteX47" fmla="*/ 507589 w 1313534"/>
              <a:gd name="connsiteY47" fmla="*/ 562374 h 1012826"/>
              <a:gd name="connsiteX48" fmla="*/ 401180 w 1313534"/>
              <a:gd name="connsiteY48" fmla="*/ 264059 h 1012826"/>
              <a:gd name="connsiteX49" fmla="*/ 658276 w 1313534"/>
              <a:gd name="connsiteY49" fmla="*/ 0 h 10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3534" h="1012826">
                <a:moveTo>
                  <a:pt x="144639" y="401638"/>
                </a:moveTo>
                <a:cubicBezTo>
                  <a:pt x="401239" y="401638"/>
                  <a:pt x="401239" y="401638"/>
                  <a:pt x="401239" y="401638"/>
                </a:cubicBezTo>
                <a:cubicBezTo>
                  <a:pt x="404813" y="411634"/>
                  <a:pt x="409101" y="422344"/>
                  <a:pt x="413390" y="433054"/>
                </a:cubicBezTo>
                <a:cubicBezTo>
                  <a:pt x="157504" y="433054"/>
                  <a:pt x="157504" y="433054"/>
                  <a:pt x="157504" y="433054"/>
                </a:cubicBezTo>
                <a:cubicBezTo>
                  <a:pt x="35280" y="981410"/>
                  <a:pt x="35280" y="981410"/>
                  <a:pt x="35280" y="981410"/>
                </a:cubicBezTo>
                <a:cubicBezTo>
                  <a:pt x="1278254" y="981410"/>
                  <a:pt x="1278254" y="981410"/>
                  <a:pt x="1278254" y="981410"/>
                </a:cubicBezTo>
                <a:cubicBezTo>
                  <a:pt x="1156744" y="433054"/>
                  <a:pt x="1156744" y="433054"/>
                  <a:pt x="1156744" y="433054"/>
                </a:cubicBezTo>
                <a:cubicBezTo>
                  <a:pt x="900859" y="433054"/>
                  <a:pt x="900859" y="433054"/>
                  <a:pt x="900859" y="433054"/>
                </a:cubicBezTo>
                <a:cubicBezTo>
                  <a:pt x="905148" y="422344"/>
                  <a:pt x="909436" y="411634"/>
                  <a:pt x="913010" y="401638"/>
                </a:cubicBezTo>
                <a:cubicBezTo>
                  <a:pt x="1169610" y="401638"/>
                  <a:pt x="1169610" y="401638"/>
                  <a:pt x="1169610" y="401638"/>
                </a:cubicBezTo>
                <a:cubicBezTo>
                  <a:pt x="1176758" y="401638"/>
                  <a:pt x="1183190" y="407350"/>
                  <a:pt x="1184620" y="414490"/>
                </a:cubicBezTo>
                <a:cubicBezTo>
                  <a:pt x="1313277" y="994262"/>
                  <a:pt x="1313277" y="994262"/>
                  <a:pt x="1313277" y="994262"/>
                </a:cubicBezTo>
                <a:cubicBezTo>
                  <a:pt x="1313992" y="998546"/>
                  <a:pt x="1313277" y="1003544"/>
                  <a:pt x="1310418" y="1007114"/>
                </a:cubicBezTo>
                <a:cubicBezTo>
                  <a:pt x="1306845" y="1010684"/>
                  <a:pt x="1302556" y="1012826"/>
                  <a:pt x="1297553" y="1012826"/>
                </a:cubicBezTo>
                <a:cubicBezTo>
                  <a:pt x="15981" y="1012826"/>
                  <a:pt x="15981" y="1012826"/>
                  <a:pt x="15981" y="1012826"/>
                </a:cubicBezTo>
                <a:cubicBezTo>
                  <a:pt x="10978" y="1012826"/>
                  <a:pt x="6689" y="1010684"/>
                  <a:pt x="3116" y="1007114"/>
                </a:cubicBezTo>
                <a:cubicBezTo>
                  <a:pt x="257" y="1003544"/>
                  <a:pt x="-458" y="998546"/>
                  <a:pt x="257" y="994262"/>
                </a:cubicBezTo>
                <a:cubicBezTo>
                  <a:pt x="129629" y="414490"/>
                  <a:pt x="129629" y="414490"/>
                  <a:pt x="129629" y="414490"/>
                </a:cubicBezTo>
                <a:cubicBezTo>
                  <a:pt x="131058" y="407350"/>
                  <a:pt x="137491" y="401638"/>
                  <a:pt x="144639" y="401638"/>
                </a:cubicBezTo>
                <a:close/>
                <a:moveTo>
                  <a:pt x="658275" y="185738"/>
                </a:moveTo>
                <a:cubicBezTo>
                  <a:pt x="618315" y="185738"/>
                  <a:pt x="586917" y="218510"/>
                  <a:pt x="586917" y="257694"/>
                </a:cubicBezTo>
                <a:cubicBezTo>
                  <a:pt x="586917" y="299016"/>
                  <a:pt x="618315" y="331788"/>
                  <a:pt x="658275" y="331788"/>
                </a:cubicBezTo>
                <a:cubicBezTo>
                  <a:pt x="696094" y="331788"/>
                  <a:pt x="728205" y="299016"/>
                  <a:pt x="728205" y="257694"/>
                </a:cubicBezTo>
                <a:cubicBezTo>
                  <a:pt x="728205" y="218510"/>
                  <a:pt x="696094" y="185738"/>
                  <a:pt x="658275" y="185738"/>
                </a:cubicBezTo>
                <a:close/>
                <a:moveTo>
                  <a:pt x="657483" y="57150"/>
                </a:moveTo>
                <a:cubicBezTo>
                  <a:pt x="769728" y="57150"/>
                  <a:pt x="858380" y="151312"/>
                  <a:pt x="858380" y="264735"/>
                </a:cubicBezTo>
                <a:cubicBezTo>
                  <a:pt x="858380" y="366744"/>
                  <a:pt x="697519" y="654937"/>
                  <a:pt x="663917" y="714858"/>
                </a:cubicBezTo>
                <a:cubicBezTo>
                  <a:pt x="661057" y="719138"/>
                  <a:pt x="653908" y="719138"/>
                  <a:pt x="651048" y="714858"/>
                </a:cubicBezTo>
                <a:cubicBezTo>
                  <a:pt x="617446" y="654937"/>
                  <a:pt x="455155" y="366744"/>
                  <a:pt x="455155" y="264735"/>
                </a:cubicBezTo>
                <a:cubicBezTo>
                  <a:pt x="455155" y="151312"/>
                  <a:pt x="545237" y="57150"/>
                  <a:pt x="657483" y="57150"/>
                </a:cubicBezTo>
                <a:close/>
                <a:moveTo>
                  <a:pt x="657839" y="31750"/>
                </a:moveTo>
                <a:cubicBezTo>
                  <a:pt x="532801" y="31750"/>
                  <a:pt x="431342" y="136562"/>
                  <a:pt x="431342" y="264189"/>
                </a:cubicBezTo>
                <a:cubicBezTo>
                  <a:pt x="431342" y="314813"/>
                  <a:pt x="466353" y="411068"/>
                  <a:pt x="534945" y="547965"/>
                </a:cubicBezTo>
                <a:cubicBezTo>
                  <a:pt x="584960" y="647785"/>
                  <a:pt x="634975" y="734772"/>
                  <a:pt x="637118" y="738337"/>
                </a:cubicBezTo>
                <a:cubicBezTo>
                  <a:pt x="637118" y="738337"/>
                  <a:pt x="637118" y="738337"/>
                  <a:pt x="657839" y="774700"/>
                </a:cubicBezTo>
                <a:cubicBezTo>
                  <a:pt x="657839" y="774700"/>
                  <a:pt x="657839" y="774700"/>
                  <a:pt x="679274" y="738337"/>
                </a:cubicBezTo>
                <a:cubicBezTo>
                  <a:pt x="679274" y="737624"/>
                  <a:pt x="730004" y="649211"/>
                  <a:pt x="780019" y="547965"/>
                </a:cubicBezTo>
                <a:cubicBezTo>
                  <a:pt x="847896" y="410355"/>
                  <a:pt x="882192" y="314813"/>
                  <a:pt x="882192" y="264189"/>
                </a:cubicBezTo>
                <a:cubicBezTo>
                  <a:pt x="882192" y="136562"/>
                  <a:pt x="782162" y="31750"/>
                  <a:pt x="657839" y="31750"/>
                </a:cubicBezTo>
                <a:close/>
                <a:moveTo>
                  <a:pt x="658276" y="0"/>
                </a:moveTo>
                <a:cubicBezTo>
                  <a:pt x="799678" y="0"/>
                  <a:pt x="913943" y="119183"/>
                  <a:pt x="913943" y="264059"/>
                </a:cubicBezTo>
                <a:cubicBezTo>
                  <a:pt x="913943" y="320439"/>
                  <a:pt x="879664" y="418212"/>
                  <a:pt x="808963" y="562374"/>
                </a:cubicBezTo>
                <a:cubicBezTo>
                  <a:pt x="758258" y="664429"/>
                  <a:pt x="706838" y="753638"/>
                  <a:pt x="706838" y="754352"/>
                </a:cubicBezTo>
                <a:cubicBezTo>
                  <a:pt x="706838" y="754352"/>
                  <a:pt x="706838" y="754352"/>
                  <a:pt x="685414" y="790749"/>
                </a:cubicBezTo>
                <a:cubicBezTo>
                  <a:pt x="679701" y="800027"/>
                  <a:pt x="669702" y="806450"/>
                  <a:pt x="658276" y="806450"/>
                </a:cubicBezTo>
                <a:cubicBezTo>
                  <a:pt x="646849" y="806450"/>
                  <a:pt x="636851" y="800027"/>
                  <a:pt x="631138" y="790749"/>
                </a:cubicBezTo>
                <a:cubicBezTo>
                  <a:pt x="631138" y="790749"/>
                  <a:pt x="631138" y="790749"/>
                  <a:pt x="610428" y="754352"/>
                </a:cubicBezTo>
                <a:cubicBezTo>
                  <a:pt x="608285" y="750784"/>
                  <a:pt x="557580" y="663002"/>
                  <a:pt x="507589" y="562374"/>
                </a:cubicBezTo>
                <a:cubicBezTo>
                  <a:pt x="435460" y="418212"/>
                  <a:pt x="401180" y="320439"/>
                  <a:pt x="401180" y="264059"/>
                </a:cubicBezTo>
                <a:cubicBezTo>
                  <a:pt x="401180" y="119183"/>
                  <a:pt x="516159" y="0"/>
                  <a:pt x="658276"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67878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5" name="think-cell Folie" r:id="rId37" imgW="0" imgH="0" progId="TCLayout.ActiveDocument.1">
                  <p:embed/>
                </p:oleObj>
              </mc:Choice>
              <mc:Fallback>
                <p:oleObj name="think-cell Folie" r:id="rId37" imgW="0" imgH="0" progId="TCLayout.ActiveDocument.1">
                  <p:embed/>
                  <p:pic>
                    <p:nvPicPr>
                      <p:cNvPr id="4" name="Objekt 3" hidden="1"/>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95" name="Rechteck 94" hidden="1"/>
          <p:cNvSpPr/>
          <p:nvPr>
            <p:custDataLst>
              <p:tags r:id="rId3"/>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kumimoji="0" lang="en-US" sz="1000" u="none" strike="noStrike" kern="1200" cap="none" spc="0" normalizeH="0" noProof="0" dirty="0">
              <a:ln>
                <a:noFill/>
              </a:ln>
              <a:solidFill>
                <a:srgbClr val="FFFFFF"/>
              </a:solidFill>
              <a:effectLst/>
              <a:uLnTx/>
              <a:uFillTx/>
              <a:latin typeface="Open Sans" panose="020B0606030504020204" pitchFamily="34" charset="0"/>
              <a:sym typeface="Open Sans" panose="020B0606030504020204" pitchFamily="34" charset="0"/>
            </a:endParaRPr>
          </a:p>
        </p:txBody>
      </p:sp>
      <p:graphicFrame>
        <p:nvGraphicFramePr>
          <p:cNvPr id="106" name="Chart 3"/>
          <p:cNvGraphicFramePr/>
          <p:nvPr>
            <p:custDataLst>
              <p:tags r:id="rId4"/>
            </p:custDataLst>
          </p:nvPr>
        </p:nvGraphicFramePr>
        <p:xfrm>
          <a:off x="2316163" y="1835150"/>
          <a:ext cx="3371850" cy="1198563"/>
        </p:xfrm>
        <a:graphic>
          <a:graphicData uri="http://schemas.openxmlformats.org/drawingml/2006/chart">
            <c:chart xmlns:c="http://schemas.openxmlformats.org/drawingml/2006/chart" xmlns:r="http://schemas.openxmlformats.org/officeDocument/2006/relationships" r:id="rId39"/>
          </a:graphicData>
        </a:graphic>
      </p:graphicFrame>
      <p:cxnSp>
        <p:nvCxnSpPr>
          <p:cNvPr id="3" name="Gerader Verbinder 2"/>
          <p:cNvCxnSpPr/>
          <p:nvPr>
            <p:custDataLst>
              <p:tags r:id="rId5"/>
            </p:custDataLst>
          </p:nvPr>
        </p:nvCxnSpPr>
        <p:spPr bwMode="gray">
          <a:xfrm flipV="1">
            <a:off x="2513013" y="2160588"/>
            <a:ext cx="1279525" cy="430213"/>
          </a:xfrm>
          <a:prstGeom prst="line">
            <a:avLst/>
          </a:prstGeom>
          <a:ln w="9525" cap="rnd" cmpd="sng" algn="ctr">
            <a:solidFill>
              <a:srgbClr val="8080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custDataLst>
              <p:tags r:id="rId6"/>
            </p:custDataLst>
          </p:nvPr>
        </p:nvCxnSpPr>
        <p:spPr bwMode="gray">
          <a:xfrm flipV="1">
            <a:off x="4211638" y="1589088"/>
            <a:ext cx="1279525" cy="430213"/>
          </a:xfrm>
          <a:prstGeom prst="line">
            <a:avLst/>
          </a:prstGeom>
          <a:ln w="9525" cap="rnd" cmpd="sng" algn="ctr">
            <a:solidFill>
              <a:srgbClr val="808080"/>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custDataLst>
              <p:tags r:id="rId7"/>
            </p:custDataLst>
          </p:nvPr>
        </p:nvSpPr>
        <p:spPr bwMode="gray">
          <a:xfrm>
            <a:off x="4030663"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8D6E1D86-82FD-4184-9BD7-D82CEC5CADA9}" type="datetime'''''''''''''''''''''1''''''''''''''''''''''''''''''''5'''">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15</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89" name="Text Placeholder 3"/>
          <p:cNvSpPr>
            <a:spLocks noGrp="1"/>
          </p:cNvSpPr>
          <p:nvPr>
            <p:custDataLst>
              <p:tags r:id="rId8"/>
            </p:custDataLst>
          </p:nvPr>
        </p:nvSpPr>
        <p:spPr bwMode="gray">
          <a:xfrm>
            <a:off x="5286375" y="2254250"/>
            <a:ext cx="409575" cy="184150"/>
          </a:xfrm>
          <a:prstGeom prst="rect">
            <a:avLst/>
          </a:prstGeom>
          <a:solidFill>
            <a:srgbClr val="59B5DA"/>
          </a:solidFill>
          <a:ln>
            <a:noFill/>
          </a:ln>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spcBef>
                <a:spcPct val="0"/>
              </a:spcBef>
              <a:spcAft>
                <a:spcPct val="0"/>
              </a:spcAft>
              <a:defRPr b="0" i="0"/>
            </a:pPr>
            <a:fld id="{5EA01596-33FF-496E-AE56-80A655F6DA4F}" type="datetime'''''''''''''''''''''''''''''''''''''''''''1'',''51''''6'">
              <a:rPr lang="de-DE" altLang="en-US" sz="1100" smtClean="0">
                <a:solidFill>
                  <a:srgbClr val="000000"/>
                </a:solidFill>
                <a:latin typeface="+mn-lt"/>
                <a:cs typeface="+mn-cs"/>
                <a:sym typeface="+mn-lt"/>
              </a:rPr>
              <a:pPr/>
              <a:t>1,516</a:t>
            </a:fld>
            <a:endParaRPr kumimoji="0" lang="en-US" sz="1100" strike="noStrike" kern="1200" spc="0" normalizeH="0" noProof="0" dirty="0">
              <a:ln>
                <a:noFill/>
              </a:ln>
              <a:solidFill>
                <a:srgbClr val="000000"/>
              </a:solidFill>
              <a:effectLst/>
              <a:uLnTx/>
              <a:uFillTx/>
              <a:latin typeface="+mn-lt"/>
              <a:cs typeface="+mn-cs"/>
              <a:sym typeface="+mn-lt"/>
            </a:endParaRPr>
          </a:p>
        </p:txBody>
      </p:sp>
      <p:sp>
        <p:nvSpPr>
          <p:cNvPr id="16" name="Text Placeholder 3"/>
          <p:cNvSpPr>
            <a:spLocks noGrp="1"/>
          </p:cNvSpPr>
          <p:nvPr>
            <p:custDataLst>
              <p:tags r:id="rId9"/>
            </p:custDataLst>
          </p:nvPr>
        </p:nvSpPr>
        <p:spPr bwMode="gray">
          <a:xfrm>
            <a:off x="3554413" y="2997200"/>
            <a:ext cx="207963"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5856D9A8-A6BD-4247-8026-2E8801EAE68A}" type="datetime'''''1''''''''''''''''3'''''''''''''''''''''''' '''''''">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13 </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1" name="Text Placeholder 3"/>
          <p:cNvSpPr>
            <a:spLocks noGrp="1"/>
          </p:cNvSpPr>
          <p:nvPr>
            <p:custDataLst>
              <p:tags r:id="rId10"/>
            </p:custDataLst>
          </p:nvPr>
        </p:nvSpPr>
        <p:spPr bwMode="gray">
          <a:xfrm>
            <a:off x="2886075"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DC5C0642-EBC5-474F-9A68-57C5EC61612C}" type="datetime'''''''''''''''''''''''''''''1''''''''''''''''''''0'''">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10</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8" name="Text Placeholder 3"/>
          <p:cNvSpPr>
            <a:spLocks noGrp="1"/>
          </p:cNvSpPr>
          <p:nvPr>
            <p:custDataLst>
              <p:tags r:id="rId11"/>
            </p:custDataLst>
          </p:nvPr>
        </p:nvSpPr>
        <p:spPr bwMode="gray">
          <a:xfrm>
            <a:off x="2427288"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E2B69CBE-0990-4BE4-9918-64BB9D6A15E2}" type="datetime'''''''''''''''''''''''''''''''''''''''''''''''''08'''''''">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08</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0" name="Text Placeholder 3"/>
          <p:cNvSpPr>
            <a:spLocks noGrp="1"/>
          </p:cNvSpPr>
          <p:nvPr>
            <p:custDataLst>
              <p:tags r:id="rId12"/>
            </p:custDataLst>
          </p:nvPr>
        </p:nvSpPr>
        <p:spPr bwMode="gray">
          <a:xfrm>
            <a:off x="2655888"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E3D4AF00-7FE9-4BF4-A5FF-84E3400FF889}" type="datetime'''''''''''''''''''''''''''''''''''09'''''''''''''''''">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09</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2" name="Text Placeholder 3"/>
          <p:cNvSpPr>
            <a:spLocks noGrp="1"/>
          </p:cNvSpPr>
          <p:nvPr>
            <p:custDataLst>
              <p:tags r:id="rId13"/>
            </p:custDataLst>
          </p:nvPr>
        </p:nvSpPr>
        <p:spPr bwMode="gray">
          <a:xfrm>
            <a:off x="3114675"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0685ED34-7F9F-47C0-BC3D-E2968EE19CED}" type="datetime'''''''''''''1''''''''''''''''''''''''''1'''''''''''''''''''">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11</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8" name="Text Placeholder 3"/>
          <p:cNvSpPr>
            <a:spLocks noGrp="1"/>
          </p:cNvSpPr>
          <p:nvPr>
            <p:custDataLst>
              <p:tags r:id="rId14"/>
            </p:custDataLst>
          </p:nvPr>
        </p:nvSpPr>
        <p:spPr bwMode="gray">
          <a:xfrm>
            <a:off x="4718050"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072D410F-7F07-42FF-BB05-B4A03DAF77B6}" type="datetime'''''''''''1''''''8'''''''''''''''''''''''''''''''''">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18</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5" name="Text Placeholder 3"/>
          <p:cNvSpPr>
            <a:spLocks noGrp="1"/>
          </p:cNvSpPr>
          <p:nvPr>
            <p:custDataLst>
              <p:tags r:id="rId15"/>
            </p:custDataLst>
          </p:nvPr>
        </p:nvSpPr>
        <p:spPr bwMode="gray">
          <a:xfrm>
            <a:off x="3343275"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0C33F8BC-8ECD-45D0-BC55-D569E31917E3}" type="datetime'''''1''''''''''''''''''''''2'''''''''">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12</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9" name="Text Placeholder 3"/>
          <p:cNvSpPr>
            <a:spLocks noGrp="1"/>
          </p:cNvSpPr>
          <p:nvPr>
            <p:custDataLst>
              <p:tags r:id="rId16"/>
            </p:custDataLst>
          </p:nvPr>
        </p:nvSpPr>
        <p:spPr bwMode="gray">
          <a:xfrm>
            <a:off x="3802063"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75E99A74-2D65-4FF4-896A-5B495A5E1256}" type="datetime'''''''''''''''''''''''''''''14'''''''''''''''''">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14</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7" name="Text Placeholder 3"/>
          <p:cNvSpPr>
            <a:spLocks noGrp="1"/>
          </p:cNvSpPr>
          <p:nvPr>
            <p:custDataLst>
              <p:tags r:id="rId17"/>
            </p:custDataLst>
          </p:nvPr>
        </p:nvSpPr>
        <p:spPr bwMode="gray">
          <a:xfrm>
            <a:off x="4259263"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919C10C8-BCE4-4422-8714-9ADDE54EF7E5}" type="datetime'1''''''''6'''''''''''''''''''''''''''''''''''''''''''">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16</a:t>
            </a:fld>
            <a:endParaRPr kumimoji="0" lang="en-US" sz="1100" b="0" i="0" u="none" strike="noStrike" kern="1200" cap="none" spc="0" normalizeH="0" baseline="0" noProof="0" dirty="0">
              <a:ln>
                <a:noFill/>
              </a:ln>
              <a:solidFill>
                <a:srgbClr val="000000"/>
              </a:solidFill>
              <a:effectLst/>
              <a:uLnTx/>
              <a:uFillTx/>
              <a:sym typeface="+mn-lt"/>
            </a:endParaRPr>
          </a:p>
        </p:txBody>
      </p:sp>
      <p:sp>
        <p:nvSpPr>
          <p:cNvPr id="14" name="Text Placeholder 3"/>
          <p:cNvSpPr>
            <a:spLocks noGrp="1"/>
          </p:cNvSpPr>
          <p:nvPr>
            <p:custDataLst>
              <p:tags r:id="rId18"/>
            </p:custDataLst>
          </p:nvPr>
        </p:nvSpPr>
        <p:spPr bwMode="gray">
          <a:xfrm>
            <a:off x="4489450" y="2997200"/>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fld id="{634D955D-0D0D-48E5-9497-B72296E7270C}" type="datetime'''''''''''''1''''7'">
              <a:rPr kumimoji="0" lang="en-US" altLang="en-US" sz="11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a:pPr>
              <a:t>17</a:t>
            </a:fld>
            <a:r>
              <a:rPr kumimoji="0" lang="en-US" altLang="en-US" sz="1100" b="0" i="0" u="none" strike="noStrike" kern="1200" cap="none" spc="0" normalizeH="0" baseline="0" noProof="0">
                <a:ln>
                  <a:noFill/>
                </a:ln>
                <a:solidFill>
                  <a:srgbClr val="000000"/>
                </a:solidFill>
                <a:effectLst/>
                <a:uLnTx/>
                <a:uFillTx/>
                <a:sym typeface="+mn-lt"/>
              </a:rPr>
              <a:t> </a:t>
            </a:r>
            <a:endParaRPr kumimoji="0" lang="en-US" sz="1100" b="0" i="0" u="none" strike="noStrike" kern="1200" cap="none" spc="0" normalizeH="0" baseline="0" noProof="0" dirty="0">
              <a:ln>
                <a:noFill/>
              </a:ln>
              <a:solidFill>
                <a:srgbClr val="000000"/>
              </a:solidFill>
              <a:effectLst/>
              <a:uLnTx/>
              <a:uFillTx/>
              <a:sym typeface="+mn-lt"/>
            </a:endParaRPr>
          </a:p>
        </p:txBody>
      </p:sp>
      <p:sp>
        <p:nvSpPr>
          <p:cNvPr id="22" name="Text Placeholder 3"/>
          <p:cNvSpPr>
            <a:spLocks noGrp="1"/>
          </p:cNvSpPr>
          <p:nvPr>
            <p:custDataLst>
              <p:tags r:id="rId19"/>
            </p:custDataLst>
          </p:nvPr>
        </p:nvSpPr>
        <p:spPr bwMode="gray">
          <a:xfrm>
            <a:off x="4946650" y="2997201"/>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b="0" i="0"/>
            </a:pPr>
            <a:fld id="{BBB77EB8-4839-4E57-AF0C-4A519E318470}" type="datetime'''1''''''''''''''9'''''''''''''''''''">
              <a:rPr lang="en-US" altLang="en-US" sz="1100" smtClean="0">
                <a:solidFill>
                  <a:srgbClr val="000000"/>
                </a:solidFill>
                <a:sym typeface="+mn-lt"/>
              </a:rPr>
              <a:pPr lvl="0" algn="ctr">
                <a:lnSpc>
                  <a:spcPct val="100000"/>
                </a:lnSpc>
                <a:spcBef>
                  <a:spcPct val="0"/>
                </a:spcBef>
                <a:spcAft>
                  <a:spcPct val="0"/>
                </a:spcAft>
                <a:defRPr b="0" i="0"/>
              </a:pPr>
              <a:t>19</a:t>
            </a:fld>
            <a:endParaRPr kumimoji="0" lang="en-US" sz="1100" b="0" i="0" strike="noStrike" kern="1200" spc="0" normalizeH="0" noProof="0" dirty="0">
              <a:ln>
                <a:noFill/>
              </a:ln>
              <a:solidFill>
                <a:srgbClr val="000000"/>
              </a:solidFill>
              <a:effectLst/>
              <a:uLnTx/>
              <a:uFillTx/>
              <a:sym typeface="+mn-lt"/>
            </a:endParaRPr>
          </a:p>
        </p:txBody>
      </p:sp>
      <p:sp>
        <p:nvSpPr>
          <p:cNvPr id="56" name="Text Placeholder 3"/>
          <p:cNvSpPr>
            <a:spLocks noGrp="1"/>
          </p:cNvSpPr>
          <p:nvPr>
            <p:custDataLst>
              <p:tags r:id="rId20"/>
            </p:custDataLst>
          </p:nvPr>
        </p:nvSpPr>
        <p:spPr bwMode="gray">
          <a:xfrm>
            <a:off x="5175250" y="2997201"/>
            <a:ext cx="17145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b="0" i="0"/>
            </a:pPr>
            <a:fld id="{D89BAB8E-0680-4618-B524-592C51DEDB8F}" type="datetime'''''''''''''''''''''''2''''0'''''''''''''''''''''''">
              <a:rPr lang="en-US" altLang="en-US" sz="1100" smtClean="0">
                <a:solidFill>
                  <a:srgbClr val="000000"/>
                </a:solidFill>
              </a:rPr>
              <a:pPr lvl="0" algn="ctr">
                <a:lnSpc>
                  <a:spcPct val="100000"/>
                </a:lnSpc>
                <a:spcBef>
                  <a:spcPct val="0"/>
                </a:spcBef>
                <a:spcAft>
                  <a:spcPct val="0"/>
                </a:spcAft>
                <a:defRPr b="0" i="0"/>
              </a:pPr>
              <a:t>20</a:t>
            </a:fld>
            <a:endParaRPr kumimoji="0" lang="en-US" sz="1100" b="0" i="0" strike="noStrike" kern="1200" spc="0" normalizeH="0" noProof="0" dirty="0">
              <a:ln>
                <a:noFill/>
              </a:ln>
              <a:solidFill>
                <a:srgbClr val="000000"/>
              </a:solidFill>
              <a:effectLst/>
              <a:uLnTx/>
              <a:uFillTx/>
              <a:sym typeface="+mn-lt"/>
            </a:endParaRPr>
          </a:p>
        </p:txBody>
      </p:sp>
      <p:sp>
        <p:nvSpPr>
          <p:cNvPr id="87" name="Text Placeholder 3"/>
          <p:cNvSpPr>
            <a:spLocks noGrp="1"/>
          </p:cNvSpPr>
          <p:nvPr>
            <p:custDataLst>
              <p:tags r:id="rId21"/>
            </p:custDataLst>
          </p:nvPr>
        </p:nvSpPr>
        <p:spPr bwMode="gray">
          <a:xfrm>
            <a:off x="5364163" y="2997199"/>
            <a:ext cx="255588" cy="336550"/>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b="0" i="0"/>
            </a:pPr>
            <a:fld id="{3148B2D0-D784-4F70-9D5B-027087D460F8}" type="datetime'''2''''''''1'''''''' (F''C)'">
              <a:rPr lang="en-US" altLang="en-US" sz="1100" smtClean="0">
                <a:solidFill>
                  <a:srgbClr val="000000"/>
                </a:solidFill>
              </a:rPr>
              <a:pPr/>
              <a:t>21 (FC)</a:t>
            </a:fld>
            <a:endParaRPr kumimoji="0" lang="en-US" sz="1100" b="0" i="0" strike="noStrike" kern="1200" spc="0" normalizeH="0" noProof="0" dirty="0">
              <a:ln>
                <a:noFill/>
              </a:ln>
              <a:solidFill>
                <a:srgbClr val="000000"/>
              </a:solidFill>
              <a:effectLst/>
              <a:uLnTx/>
              <a:uFillTx/>
              <a:sym typeface="+mn-lt"/>
            </a:endParaRPr>
          </a:p>
        </p:txBody>
      </p:sp>
      <p:sp>
        <p:nvSpPr>
          <p:cNvPr id="88" name="Text Placeholder 3"/>
          <p:cNvSpPr>
            <a:spLocks noGrp="1"/>
          </p:cNvSpPr>
          <p:nvPr>
            <p:custDataLst>
              <p:tags r:id="rId22"/>
            </p:custDataLst>
          </p:nvPr>
        </p:nvSpPr>
        <p:spPr bwMode="gray">
          <a:xfrm>
            <a:off x="5343525" y="2765425"/>
            <a:ext cx="295275" cy="184150"/>
          </a:xfrm>
          <a:prstGeom prst="rect">
            <a:avLst/>
          </a:prstGeom>
          <a:solidFill>
            <a:srgbClr val="0088C2"/>
          </a:solidFill>
          <a:ln>
            <a:noFill/>
          </a:ln>
        </p:spPr>
        <p:txBody>
          <a:bodyPr vert="horz" wrap="none" lIns="28575" tIns="0" rIns="285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spcBef>
                <a:spcPct val="0"/>
              </a:spcBef>
              <a:spcAft>
                <a:spcPct val="0"/>
              </a:spcAft>
              <a:defRPr b="0" i="0"/>
            </a:pPr>
            <a:fld id="{25FA32E2-683C-4DC3-837D-58D7D31BCDD4}" type="datetime'''''''''''''''''3''''''''''''''''3''''''8'''''''''''''''''">
              <a:rPr lang="de-DE" altLang="en-US" sz="1100" smtClean="0">
                <a:latin typeface="+mn-lt"/>
                <a:cs typeface="+mn-cs"/>
                <a:sym typeface="+mn-lt"/>
              </a:rPr>
              <a:pPr/>
              <a:t>338</a:t>
            </a:fld>
            <a:endParaRPr lang="en-US" sz="1100" dirty="0">
              <a:latin typeface="+mn-lt"/>
              <a:cs typeface="+mn-cs"/>
              <a:sym typeface="+mn-lt"/>
            </a:endParaRPr>
          </a:p>
        </p:txBody>
      </p:sp>
      <p:sp>
        <p:nvSpPr>
          <p:cNvPr id="77" name="Text Placeholder 3"/>
          <p:cNvSpPr>
            <a:spLocks noGrp="1"/>
          </p:cNvSpPr>
          <p:nvPr>
            <p:custDataLst>
              <p:tags r:id="rId23"/>
            </p:custDataLst>
          </p:nvPr>
        </p:nvSpPr>
        <p:spPr bwMode="gray">
          <a:xfrm>
            <a:off x="3752850" y="1958975"/>
            <a:ext cx="498475" cy="261938"/>
          </a:xfrm>
          <a:prstGeom prst="ellipse">
            <a:avLst/>
          </a:prstGeom>
          <a:noFill/>
          <a:ln w="9525" algn="ctr">
            <a:solidFill>
              <a:srgbClr val="6E6F73"/>
            </a:solid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spcBef>
                <a:spcPct val="0"/>
              </a:spcBef>
              <a:spcAft>
                <a:spcPct val="0"/>
              </a:spcAft>
              <a:defRPr b="0" i="0"/>
            </a:pPr>
            <a:fld id="{4C9AE1A8-5D4D-4439-8985-A0E0F47DA255}" type="datetime'''''''''''''''+''3''''''6''''''''''%'''''''''''">
              <a:rPr lang="en-US" altLang="en-US" sz="1100" smtClean="0">
                <a:latin typeface="+mn-lt"/>
                <a:cs typeface="+mn-cs"/>
              </a:rPr>
              <a:pPr/>
              <a:t>+36%</a:t>
            </a:fld>
            <a:endParaRPr lang="en-US" sz="1100" dirty="0">
              <a:latin typeface="+mn-lt"/>
              <a:cs typeface="+mn-cs"/>
              <a:sym typeface="+mn-lt"/>
            </a:endParaRPr>
          </a:p>
        </p:txBody>
      </p:sp>
      <p:sp>
        <p:nvSpPr>
          <p:cNvPr id="24" name="Rectangle 18"/>
          <p:cNvSpPr/>
          <p:nvPr>
            <p:custDataLst>
              <p:tags r:id="rId24"/>
            </p:custDataLst>
          </p:nvPr>
        </p:nvSpPr>
        <p:spPr bwMode="gray">
          <a:xfrm>
            <a:off x="2493963" y="1960563"/>
            <a:ext cx="179388" cy="133350"/>
          </a:xfrm>
          <a:prstGeom prst="rect">
            <a:avLst/>
          </a:prstGeom>
          <a:solidFill>
            <a:srgbClr val="0088C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7F7F7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813"/>
              </a:spcAft>
              <a:buClrTx/>
              <a:buSzTx/>
              <a:buFontTx/>
              <a:buNone/>
              <a:defRPr/>
            </a:pPr>
            <a:endParaRPr kumimoji="0" lang="en-US" sz="97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5" name="Rectangle 15"/>
          <p:cNvSpPr/>
          <p:nvPr>
            <p:custDataLst>
              <p:tags r:id="rId25"/>
            </p:custDataLst>
          </p:nvPr>
        </p:nvSpPr>
        <p:spPr bwMode="gray">
          <a:xfrm>
            <a:off x="2493963" y="1757363"/>
            <a:ext cx="179388" cy="133350"/>
          </a:xfrm>
          <a:prstGeom prst="rect">
            <a:avLst/>
          </a:prstGeom>
          <a:solidFill>
            <a:srgbClr val="59B5DA"/>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7F7F7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813"/>
              </a:spcAft>
              <a:buClrTx/>
              <a:buSzTx/>
              <a:buFontTx/>
              <a:buNone/>
              <a:defRPr/>
            </a:pPr>
            <a:endParaRPr kumimoji="0" lang="en-US" sz="97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6" name="Text Placeholder 3"/>
          <p:cNvSpPr>
            <a:spLocks noGrp="1"/>
          </p:cNvSpPr>
          <p:nvPr>
            <p:custDataLst>
              <p:tags r:id="rId26"/>
            </p:custDataLst>
          </p:nvPr>
        </p:nvSpPr>
        <p:spPr bwMode="gray">
          <a:xfrm>
            <a:off x="2724149" y="1752600"/>
            <a:ext cx="9032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lvl="0">
              <a:lnSpc>
                <a:spcPct val="100000"/>
              </a:lnSpc>
              <a:spcBef>
                <a:spcPct val="0"/>
              </a:spcBef>
              <a:spcAft>
                <a:spcPct val="0"/>
              </a:spcAft>
              <a:defRPr b="0" i="0"/>
            </a:pPr>
            <a:r>
              <a:rPr lang="en-US" altLang="en-US" sz="1000" dirty="0">
                <a:solidFill>
                  <a:srgbClr val="000000"/>
                </a:solidFill>
              </a:rPr>
              <a:t>Per Year Classic</a:t>
            </a:r>
            <a:endParaRPr kumimoji="0" lang="en-US" sz="1000" b="0" i="0" strike="noStrike" kern="1200" spc="0" normalizeH="0" noProof="0" dirty="0">
              <a:ln>
                <a:noFill/>
              </a:ln>
              <a:solidFill>
                <a:srgbClr val="000000"/>
              </a:solidFill>
              <a:effectLst/>
              <a:uLnTx/>
              <a:uFillTx/>
              <a:sym typeface="+mn-lt"/>
            </a:endParaRPr>
          </a:p>
        </p:txBody>
      </p:sp>
      <p:sp>
        <p:nvSpPr>
          <p:cNvPr id="27" name="Text Placeholder 3"/>
          <p:cNvSpPr>
            <a:spLocks noGrp="1"/>
          </p:cNvSpPr>
          <p:nvPr>
            <p:custDataLst>
              <p:tags r:id="rId27"/>
            </p:custDataLst>
          </p:nvPr>
        </p:nvSpPr>
        <p:spPr bwMode="gray">
          <a:xfrm>
            <a:off x="2724150" y="1955800"/>
            <a:ext cx="1044575"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mn-lt"/>
                <a:ea typeface="+mn-ea"/>
                <a:cs typeface="+mn-cs"/>
                <a:sym typeface="Trebuchet MS" panose="020B0603020202020204" pitchFamily="34" charset="0"/>
              </a:defRPr>
            </a:lvl9pPr>
          </a:lstStyle>
          <a:p>
            <a:pPr lvl="0">
              <a:lnSpc>
                <a:spcPct val="100000"/>
              </a:lnSpc>
              <a:spcBef>
                <a:spcPct val="0"/>
              </a:spcBef>
              <a:spcAft>
                <a:spcPct val="0"/>
              </a:spcAft>
              <a:defRPr b="0" i="0"/>
            </a:pPr>
            <a:r>
              <a:rPr lang="en-US" altLang="en-US" sz="1000" dirty="0">
                <a:solidFill>
                  <a:srgbClr val="000000"/>
                </a:solidFill>
              </a:rPr>
              <a:t>Per Year </a:t>
            </a:r>
            <a:r>
              <a:rPr lang="en-US" altLang="en-US" sz="1000" dirty="0" err="1">
                <a:solidFill>
                  <a:srgbClr val="000000"/>
                </a:solidFill>
              </a:rPr>
              <a:t>Kompass</a:t>
            </a:r>
            <a:endParaRPr kumimoji="0" lang="en-US" sz="1000" b="0" i="0" strike="noStrike" kern="1200" spc="0" normalizeH="0" noProof="0" dirty="0">
              <a:ln>
                <a:noFill/>
              </a:ln>
              <a:solidFill>
                <a:srgbClr val="000000"/>
              </a:solidFill>
              <a:effectLst/>
              <a:uLnTx/>
              <a:uFillTx/>
              <a:sym typeface="+mn-lt"/>
            </a:endParaRPr>
          </a:p>
        </p:txBody>
      </p:sp>
      <p:grpSp>
        <p:nvGrpSpPr>
          <p:cNvPr id="51" name="Group 106"/>
          <p:cNvGrpSpPr/>
          <p:nvPr/>
        </p:nvGrpSpPr>
        <p:grpSpPr>
          <a:xfrm>
            <a:off x="944563" y="1933482"/>
            <a:ext cx="611188" cy="609600"/>
            <a:chOff x="5273803" y="2606040"/>
            <a:chExt cx="1644396" cy="1645920"/>
          </a:xfrm>
        </p:grpSpPr>
        <p:sp>
          <p:nvSpPr>
            <p:cNvPr id="52" name="AutoShape 18">
              <a:extLst>
                <a:ext uri="{FF2B5EF4-FFF2-40B4-BE49-F238E27FC236}">
                  <a16:creationId xmlns:a16="http://schemas.microsoft.com/office/drawing/2014/main" id="{575286B9-FCC8-4EFB-9834-BD5493C559C3}"/>
                </a:ext>
              </a:extLst>
            </p:cNvPr>
            <p:cNvSpPr>
              <a:spLocks noChangeAspect="1" noChangeArrowheads="1" noTextEdit="1"/>
            </p:cNvSpPr>
            <p:nvPr/>
          </p:nvSpPr>
          <p:spPr bwMode="auto">
            <a:xfrm>
              <a:off x="5273803"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53" name="Group 113"/>
            <p:cNvGrpSpPr/>
            <p:nvPr/>
          </p:nvGrpSpPr>
          <p:grpSpPr>
            <a:xfrm>
              <a:off x="5336668" y="2770251"/>
              <a:ext cx="1515999" cy="1311783"/>
              <a:chOff x="5336668" y="2770251"/>
              <a:chExt cx="1515999" cy="1311783"/>
            </a:xfrm>
          </p:grpSpPr>
          <p:sp>
            <p:nvSpPr>
              <p:cNvPr id="54" name="Freeform 20">
                <a:extLst>
                  <a:ext uri="{FF2B5EF4-FFF2-40B4-BE49-F238E27FC236}">
                    <a16:creationId xmlns:a16="http://schemas.microsoft.com/office/drawing/2014/main" id="{CEF9E0BC-00B7-4B29-B377-3473BD5B2EB2}"/>
                  </a:ext>
                </a:extLst>
              </p:cNvPr>
              <p:cNvSpPr>
                <a:spLocks noEditPoints="1"/>
              </p:cNvSpPr>
              <p:nvPr/>
            </p:nvSpPr>
            <p:spPr bwMode="auto">
              <a:xfrm>
                <a:off x="5336668" y="2770251"/>
                <a:ext cx="1515999" cy="1311783"/>
              </a:xfrm>
              <a:custGeom>
                <a:avLst/>
                <a:gdLst>
                  <a:gd name="T0" fmla="*/ 227 w 2124"/>
                  <a:gd name="T1" fmla="*/ 496 h 1836"/>
                  <a:gd name="T2" fmla="*/ 528 w 2124"/>
                  <a:gd name="T3" fmla="*/ 467 h 1836"/>
                  <a:gd name="T4" fmla="*/ 996 w 2124"/>
                  <a:gd name="T5" fmla="*/ 467 h 1836"/>
                  <a:gd name="T6" fmla="*/ 695 w 2124"/>
                  <a:gd name="T7" fmla="*/ 496 h 1836"/>
                  <a:gd name="T8" fmla="*/ 994 w 2124"/>
                  <a:gd name="T9" fmla="*/ 498 h 1836"/>
                  <a:gd name="T10" fmla="*/ 1130 w 2124"/>
                  <a:gd name="T11" fmla="*/ 467 h 1836"/>
                  <a:gd name="T12" fmla="*/ 1431 w 2124"/>
                  <a:gd name="T13" fmla="*/ 496 h 1836"/>
                  <a:gd name="T14" fmla="*/ 1933 w 2124"/>
                  <a:gd name="T15" fmla="*/ 467 h 1836"/>
                  <a:gd name="T16" fmla="*/ 1631 w 2124"/>
                  <a:gd name="T17" fmla="*/ 496 h 1836"/>
                  <a:gd name="T18" fmla="*/ 1930 w 2124"/>
                  <a:gd name="T19" fmla="*/ 498 h 1836"/>
                  <a:gd name="T20" fmla="*/ 427 w 2124"/>
                  <a:gd name="T21" fmla="*/ 273 h 1836"/>
                  <a:gd name="T22" fmla="*/ 729 w 2124"/>
                  <a:gd name="T23" fmla="*/ 301 h 1836"/>
                  <a:gd name="T24" fmla="*/ 1230 w 2124"/>
                  <a:gd name="T25" fmla="*/ 273 h 1836"/>
                  <a:gd name="T26" fmla="*/ 929 w 2124"/>
                  <a:gd name="T27" fmla="*/ 301 h 1836"/>
                  <a:gd name="T28" fmla="*/ 1228 w 2124"/>
                  <a:gd name="T29" fmla="*/ 304 h 1836"/>
                  <a:gd name="T30" fmla="*/ 1364 w 2124"/>
                  <a:gd name="T31" fmla="*/ 273 h 1836"/>
                  <a:gd name="T32" fmla="*/ 1665 w 2124"/>
                  <a:gd name="T33" fmla="*/ 301 h 1836"/>
                  <a:gd name="T34" fmla="*/ 996 w 2124"/>
                  <a:gd name="T35" fmla="*/ 78 h 1836"/>
                  <a:gd name="T36" fmla="*/ 695 w 2124"/>
                  <a:gd name="T37" fmla="*/ 107 h 1836"/>
                  <a:gd name="T38" fmla="*/ 994 w 2124"/>
                  <a:gd name="T39" fmla="*/ 109 h 1836"/>
                  <a:gd name="T40" fmla="*/ 1130 w 2124"/>
                  <a:gd name="T41" fmla="*/ 78 h 1836"/>
                  <a:gd name="T42" fmla="*/ 1431 w 2124"/>
                  <a:gd name="T43" fmla="*/ 107 h 1836"/>
                  <a:gd name="T44" fmla="*/ 1893 w 2124"/>
                  <a:gd name="T45" fmla="*/ 584 h 1836"/>
                  <a:gd name="T46" fmla="*/ 1893 w 2124"/>
                  <a:gd name="T47" fmla="*/ 628 h 1836"/>
                  <a:gd name="T48" fmla="*/ 2060 w 2124"/>
                  <a:gd name="T49" fmla="*/ 662 h 1836"/>
                  <a:gd name="T50" fmla="*/ 69 w 2124"/>
                  <a:gd name="T51" fmla="*/ 693 h 1836"/>
                  <a:gd name="T52" fmla="*/ 377 w 2124"/>
                  <a:gd name="T53" fmla="*/ 638 h 1836"/>
                  <a:gd name="T54" fmla="*/ 1533 w 2124"/>
                  <a:gd name="T55" fmla="*/ 1602 h 1836"/>
                  <a:gd name="T56" fmla="*/ 1155 w 2124"/>
                  <a:gd name="T57" fmla="*/ 1543 h 1836"/>
                  <a:gd name="T58" fmla="*/ 2102 w 2124"/>
                  <a:gd name="T59" fmla="*/ 1836 h 1836"/>
                  <a:gd name="T60" fmla="*/ 1191 w 2124"/>
                  <a:gd name="T61" fmla="*/ 1811 h 1836"/>
                  <a:gd name="T62" fmla="*/ 787 w 2124"/>
                  <a:gd name="T63" fmla="*/ 1449 h 1836"/>
                  <a:gd name="T64" fmla="*/ 404 w 2124"/>
                  <a:gd name="T65" fmla="*/ 1449 h 1836"/>
                  <a:gd name="T66" fmla="*/ 0 w 2124"/>
                  <a:gd name="T67" fmla="*/ 1814 h 1836"/>
                  <a:gd name="T68" fmla="*/ 1191 w 2124"/>
                  <a:gd name="T69" fmla="*/ 1811 h 1836"/>
                  <a:gd name="T70" fmla="*/ 896 w 2124"/>
                  <a:gd name="T71" fmla="*/ 662 h 1836"/>
                  <a:gd name="T72" fmla="*/ 1197 w 2124"/>
                  <a:gd name="T73" fmla="*/ 690 h 1836"/>
                  <a:gd name="T74" fmla="*/ 1356 w 2124"/>
                  <a:gd name="T75" fmla="*/ 1362 h 1836"/>
                  <a:gd name="T76" fmla="*/ 1407 w 2124"/>
                  <a:gd name="T77" fmla="*/ 1450 h 1836"/>
                  <a:gd name="T78" fmla="*/ 1649 w 2124"/>
                  <a:gd name="T79" fmla="*/ 1450 h 1836"/>
                  <a:gd name="T80" fmla="*/ 1701 w 2124"/>
                  <a:gd name="T81" fmla="*/ 1362 h 1836"/>
                  <a:gd name="T82" fmla="*/ 1796 w 2124"/>
                  <a:gd name="T83" fmla="*/ 1101 h 1836"/>
                  <a:gd name="T84" fmla="*/ 1528 w 2124"/>
                  <a:gd name="T85" fmla="*/ 1401 h 1836"/>
                  <a:gd name="T86" fmla="*/ 1261 w 2124"/>
                  <a:gd name="T87" fmla="*/ 1101 h 1836"/>
                  <a:gd name="T88" fmla="*/ 322 w 2124"/>
                  <a:gd name="T89" fmla="*/ 1157 h 1836"/>
                  <a:gd name="T90" fmla="*/ 440 w 2124"/>
                  <a:gd name="T91" fmla="*/ 1423 h 1836"/>
                  <a:gd name="T92" fmla="*/ 717 w 2124"/>
                  <a:gd name="T93" fmla="*/ 1399 h 1836"/>
                  <a:gd name="T94" fmla="*/ 761 w 2124"/>
                  <a:gd name="T95" fmla="*/ 1367 h 1836"/>
                  <a:gd name="T96" fmla="*/ 916 w 2124"/>
                  <a:gd name="T97" fmla="*/ 1076 h 1836"/>
                  <a:gd name="T98" fmla="*/ 738 w 2124"/>
                  <a:gd name="T99" fmla="*/ 1329 h 1836"/>
                  <a:gd name="T100" fmla="*/ 350 w 2124"/>
                  <a:gd name="T101" fmla="*/ 1122 h 1836"/>
                  <a:gd name="T102" fmla="*/ 322 w 2124"/>
                  <a:gd name="T103" fmla="*/ 115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4" h="1836">
                    <a:moveTo>
                      <a:pt x="512" y="503"/>
                    </a:moveTo>
                    <a:cubicBezTo>
                      <a:pt x="505" y="503"/>
                      <a:pt x="499" y="501"/>
                      <a:pt x="495" y="496"/>
                    </a:cubicBezTo>
                    <a:cubicBezTo>
                      <a:pt x="461" y="456"/>
                      <a:pt x="413" y="433"/>
                      <a:pt x="361" y="433"/>
                    </a:cubicBezTo>
                    <a:cubicBezTo>
                      <a:pt x="309" y="433"/>
                      <a:pt x="260" y="456"/>
                      <a:pt x="227" y="496"/>
                    </a:cubicBezTo>
                    <a:cubicBezTo>
                      <a:pt x="219" y="505"/>
                      <a:pt x="205" y="506"/>
                      <a:pt x="196" y="498"/>
                    </a:cubicBezTo>
                    <a:cubicBezTo>
                      <a:pt x="187" y="491"/>
                      <a:pt x="186" y="477"/>
                      <a:pt x="193" y="467"/>
                    </a:cubicBezTo>
                    <a:cubicBezTo>
                      <a:pt x="235" y="418"/>
                      <a:pt x="296" y="389"/>
                      <a:pt x="361" y="389"/>
                    </a:cubicBezTo>
                    <a:cubicBezTo>
                      <a:pt x="426" y="389"/>
                      <a:pt x="487" y="418"/>
                      <a:pt x="528" y="467"/>
                    </a:cubicBezTo>
                    <a:cubicBezTo>
                      <a:pt x="536" y="477"/>
                      <a:pt x="535" y="491"/>
                      <a:pt x="526" y="498"/>
                    </a:cubicBezTo>
                    <a:cubicBezTo>
                      <a:pt x="522" y="502"/>
                      <a:pt x="516" y="503"/>
                      <a:pt x="512" y="503"/>
                    </a:cubicBezTo>
                    <a:close/>
                    <a:moveTo>
                      <a:pt x="994" y="498"/>
                    </a:moveTo>
                    <a:cubicBezTo>
                      <a:pt x="1003" y="491"/>
                      <a:pt x="1004" y="477"/>
                      <a:pt x="996" y="467"/>
                    </a:cubicBezTo>
                    <a:cubicBezTo>
                      <a:pt x="955" y="418"/>
                      <a:pt x="894" y="389"/>
                      <a:pt x="829" y="389"/>
                    </a:cubicBezTo>
                    <a:cubicBezTo>
                      <a:pt x="764" y="389"/>
                      <a:pt x="703" y="418"/>
                      <a:pt x="661" y="467"/>
                    </a:cubicBezTo>
                    <a:cubicBezTo>
                      <a:pt x="654" y="477"/>
                      <a:pt x="655" y="491"/>
                      <a:pt x="664" y="498"/>
                    </a:cubicBezTo>
                    <a:cubicBezTo>
                      <a:pt x="673" y="506"/>
                      <a:pt x="687" y="505"/>
                      <a:pt x="695" y="496"/>
                    </a:cubicBezTo>
                    <a:cubicBezTo>
                      <a:pt x="728" y="456"/>
                      <a:pt x="777" y="433"/>
                      <a:pt x="829" y="433"/>
                    </a:cubicBezTo>
                    <a:cubicBezTo>
                      <a:pt x="881" y="433"/>
                      <a:pt x="929" y="456"/>
                      <a:pt x="963" y="496"/>
                    </a:cubicBezTo>
                    <a:cubicBezTo>
                      <a:pt x="967" y="501"/>
                      <a:pt x="973" y="503"/>
                      <a:pt x="980" y="503"/>
                    </a:cubicBezTo>
                    <a:cubicBezTo>
                      <a:pt x="985" y="503"/>
                      <a:pt x="990" y="502"/>
                      <a:pt x="994" y="498"/>
                    </a:cubicBezTo>
                    <a:close/>
                    <a:moveTo>
                      <a:pt x="1462" y="498"/>
                    </a:moveTo>
                    <a:cubicBezTo>
                      <a:pt x="1471" y="491"/>
                      <a:pt x="1472" y="477"/>
                      <a:pt x="1465" y="467"/>
                    </a:cubicBezTo>
                    <a:cubicBezTo>
                      <a:pt x="1423" y="418"/>
                      <a:pt x="1362" y="389"/>
                      <a:pt x="1297" y="389"/>
                    </a:cubicBezTo>
                    <a:cubicBezTo>
                      <a:pt x="1232" y="389"/>
                      <a:pt x="1171" y="418"/>
                      <a:pt x="1130" y="467"/>
                    </a:cubicBezTo>
                    <a:cubicBezTo>
                      <a:pt x="1122" y="477"/>
                      <a:pt x="1123" y="491"/>
                      <a:pt x="1132" y="498"/>
                    </a:cubicBezTo>
                    <a:cubicBezTo>
                      <a:pt x="1142" y="506"/>
                      <a:pt x="1155" y="505"/>
                      <a:pt x="1163" y="496"/>
                    </a:cubicBezTo>
                    <a:cubicBezTo>
                      <a:pt x="1197" y="456"/>
                      <a:pt x="1245" y="433"/>
                      <a:pt x="1297" y="433"/>
                    </a:cubicBezTo>
                    <a:cubicBezTo>
                      <a:pt x="1349" y="433"/>
                      <a:pt x="1398" y="456"/>
                      <a:pt x="1431" y="496"/>
                    </a:cubicBezTo>
                    <a:cubicBezTo>
                      <a:pt x="1435" y="501"/>
                      <a:pt x="1441" y="503"/>
                      <a:pt x="1448" y="503"/>
                    </a:cubicBezTo>
                    <a:cubicBezTo>
                      <a:pt x="1453" y="503"/>
                      <a:pt x="1458" y="502"/>
                      <a:pt x="1462" y="498"/>
                    </a:cubicBezTo>
                    <a:close/>
                    <a:moveTo>
                      <a:pt x="1930" y="498"/>
                    </a:moveTo>
                    <a:cubicBezTo>
                      <a:pt x="1939" y="491"/>
                      <a:pt x="1940" y="477"/>
                      <a:pt x="1933" y="467"/>
                    </a:cubicBezTo>
                    <a:cubicBezTo>
                      <a:pt x="1891" y="418"/>
                      <a:pt x="1830" y="389"/>
                      <a:pt x="1765" y="389"/>
                    </a:cubicBezTo>
                    <a:cubicBezTo>
                      <a:pt x="1700" y="389"/>
                      <a:pt x="1639" y="418"/>
                      <a:pt x="1598" y="467"/>
                    </a:cubicBezTo>
                    <a:cubicBezTo>
                      <a:pt x="1590" y="477"/>
                      <a:pt x="1591" y="491"/>
                      <a:pt x="1600" y="498"/>
                    </a:cubicBezTo>
                    <a:cubicBezTo>
                      <a:pt x="1610" y="506"/>
                      <a:pt x="1624" y="505"/>
                      <a:pt x="1631" y="496"/>
                    </a:cubicBezTo>
                    <a:cubicBezTo>
                      <a:pt x="1665" y="456"/>
                      <a:pt x="1713" y="433"/>
                      <a:pt x="1765" y="433"/>
                    </a:cubicBezTo>
                    <a:cubicBezTo>
                      <a:pt x="1817" y="433"/>
                      <a:pt x="1866" y="456"/>
                      <a:pt x="1899" y="496"/>
                    </a:cubicBezTo>
                    <a:cubicBezTo>
                      <a:pt x="1903" y="501"/>
                      <a:pt x="1910" y="503"/>
                      <a:pt x="1916" y="503"/>
                    </a:cubicBezTo>
                    <a:cubicBezTo>
                      <a:pt x="1921" y="503"/>
                      <a:pt x="1926" y="502"/>
                      <a:pt x="1930" y="498"/>
                    </a:cubicBezTo>
                    <a:close/>
                    <a:moveTo>
                      <a:pt x="760" y="304"/>
                    </a:moveTo>
                    <a:cubicBezTo>
                      <a:pt x="769" y="296"/>
                      <a:pt x="770" y="282"/>
                      <a:pt x="762" y="273"/>
                    </a:cubicBezTo>
                    <a:cubicBezTo>
                      <a:pt x="721" y="223"/>
                      <a:pt x="660" y="195"/>
                      <a:pt x="595" y="195"/>
                    </a:cubicBezTo>
                    <a:cubicBezTo>
                      <a:pt x="530" y="195"/>
                      <a:pt x="469" y="223"/>
                      <a:pt x="427" y="273"/>
                    </a:cubicBezTo>
                    <a:cubicBezTo>
                      <a:pt x="420" y="282"/>
                      <a:pt x="421" y="296"/>
                      <a:pt x="430" y="304"/>
                    </a:cubicBezTo>
                    <a:cubicBezTo>
                      <a:pt x="439" y="312"/>
                      <a:pt x="453" y="310"/>
                      <a:pt x="461" y="301"/>
                    </a:cubicBezTo>
                    <a:cubicBezTo>
                      <a:pt x="494" y="262"/>
                      <a:pt x="543" y="239"/>
                      <a:pt x="595" y="239"/>
                    </a:cubicBezTo>
                    <a:cubicBezTo>
                      <a:pt x="647" y="239"/>
                      <a:pt x="695" y="262"/>
                      <a:pt x="729" y="301"/>
                    </a:cubicBezTo>
                    <a:cubicBezTo>
                      <a:pt x="733" y="306"/>
                      <a:pt x="739" y="309"/>
                      <a:pt x="746" y="309"/>
                    </a:cubicBezTo>
                    <a:cubicBezTo>
                      <a:pt x="751" y="309"/>
                      <a:pt x="756" y="307"/>
                      <a:pt x="760" y="304"/>
                    </a:cubicBezTo>
                    <a:close/>
                    <a:moveTo>
                      <a:pt x="1228" y="304"/>
                    </a:moveTo>
                    <a:cubicBezTo>
                      <a:pt x="1237" y="296"/>
                      <a:pt x="1238" y="282"/>
                      <a:pt x="1230" y="273"/>
                    </a:cubicBezTo>
                    <a:cubicBezTo>
                      <a:pt x="1189" y="223"/>
                      <a:pt x="1128" y="195"/>
                      <a:pt x="1063" y="195"/>
                    </a:cubicBezTo>
                    <a:cubicBezTo>
                      <a:pt x="998" y="195"/>
                      <a:pt x="937" y="223"/>
                      <a:pt x="896" y="273"/>
                    </a:cubicBezTo>
                    <a:cubicBezTo>
                      <a:pt x="888" y="282"/>
                      <a:pt x="889" y="296"/>
                      <a:pt x="898" y="304"/>
                    </a:cubicBezTo>
                    <a:cubicBezTo>
                      <a:pt x="908" y="312"/>
                      <a:pt x="921" y="310"/>
                      <a:pt x="929" y="301"/>
                    </a:cubicBezTo>
                    <a:cubicBezTo>
                      <a:pt x="963" y="262"/>
                      <a:pt x="1011" y="239"/>
                      <a:pt x="1063" y="239"/>
                    </a:cubicBezTo>
                    <a:cubicBezTo>
                      <a:pt x="1115" y="239"/>
                      <a:pt x="1163" y="262"/>
                      <a:pt x="1197" y="301"/>
                    </a:cubicBezTo>
                    <a:cubicBezTo>
                      <a:pt x="1201" y="306"/>
                      <a:pt x="1207" y="309"/>
                      <a:pt x="1214" y="309"/>
                    </a:cubicBezTo>
                    <a:cubicBezTo>
                      <a:pt x="1219" y="309"/>
                      <a:pt x="1224" y="307"/>
                      <a:pt x="1228" y="304"/>
                    </a:cubicBezTo>
                    <a:close/>
                    <a:moveTo>
                      <a:pt x="1696" y="304"/>
                    </a:moveTo>
                    <a:cubicBezTo>
                      <a:pt x="1705" y="296"/>
                      <a:pt x="1706" y="282"/>
                      <a:pt x="1699" y="273"/>
                    </a:cubicBezTo>
                    <a:cubicBezTo>
                      <a:pt x="1657" y="223"/>
                      <a:pt x="1596" y="195"/>
                      <a:pt x="1531" y="195"/>
                    </a:cubicBezTo>
                    <a:cubicBezTo>
                      <a:pt x="1466" y="195"/>
                      <a:pt x="1405" y="223"/>
                      <a:pt x="1364" y="273"/>
                    </a:cubicBezTo>
                    <a:cubicBezTo>
                      <a:pt x="1356" y="282"/>
                      <a:pt x="1357" y="296"/>
                      <a:pt x="1366" y="304"/>
                    </a:cubicBezTo>
                    <a:cubicBezTo>
                      <a:pt x="1376" y="312"/>
                      <a:pt x="1389" y="310"/>
                      <a:pt x="1397" y="301"/>
                    </a:cubicBezTo>
                    <a:cubicBezTo>
                      <a:pt x="1431" y="262"/>
                      <a:pt x="1479" y="239"/>
                      <a:pt x="1531" y="239"/>
                    </a:cubicBezTo>
                    <a:cubicBezTo>
                      <a:pt x="1583" y="239"/>
                      <a:pt x="1632" y="262"/>
                      <a:pt x="1665" y="301"/>
                    </a:cubicBezTo>
                    <a:cubicBezTo>
                      <a:pt x="1669" y="306"/>
                      <a:pt x="1675" y="309"/>
                      <a:pt x="1682" y="309"/>
                    </a:cubicBezTo>
                    <a:cubicBezTo>
                      <a:pt x="1687" y="309"/>
                      <a:pt x="1692" y="307"/>
                      <a:pt x="1696" y="304"/>
                    </a:cubicBezTo>
                    <a:close/>
                    <a:moveTo>
                      <a:pt x="994" y="109"/>
                    </a:moveTo>
                    <a:cubicBezTo>
                      <a:pt x="1003" y="101"/>
                      <a:pt x="1004" y="88"/>
                      <a:pt x="996" y="78"/>
                    </a:cubicBezTo>
                    <a:cubicBezTo>
                      <a:pt x="955" y="29"/>
                      <a:pt x="894" y="0"/>
                      <a:pt x="829" y="0"/>
                    </a:cubicBezTo>
                    <a:cubicBezTo>
                      <a:pt x="764" y="0"/>
                      <a:pt x="703" y="29"/>
                      <a:pt x="661" y="78"/>
                    </a:cubicBezTo>
                    <a:cubicBezTo>
                      <a:pt x="654" y="88"/>
                      <a:pt x="655" y="101"/>
                      <a:pt x="664" y="109"/>
                    </a:cubicBezTo>
                    <a:cubicBezTo>
                      <a:pt x="673" y="117"/>
                      <a:pt x="687" y="116"/>
                      <a:pt x="695" y="107"/>
                    </a:cubicBezTo>
                    <a:cubicBezTo>
                      <a:pt x="728" y="67"/>
                      <a:pt x="777" y="44"/>
                      <a:pt x="829" y="44"/>
                    </a:cubicBezTo>
                    <a:cubicBezTo>
                      <a:pt x="881" y="44"/>
                      <a:pt x="929" y="67"/>
                      <a:pt x="963" y="107"/>
                    </a:cubicBezTo>
                    <a:cubicBezTo>
                      <a:pt x="967" y="112"/>
                      <a:pt x="973" y="114"/>
                      <a:pt x="980" y="114"/>
                    </a:cubicBezTo>
                    <a:cubicBezTo>
                      <a:pt x="985" y="114"/>
                      <a:pt x="990" y="113"/>
                      <a:pt x="994" y="109"/>
                    </a:cubicBezTo>
                    <a:close/>
                    <a:moveTo>
                      <a:pt x="1462" y="109"/>
                    </a:moveTo>
                    <a:cubicBezTo>
                      <a:pt x="1471" y="101"/>
                      <a:pt x="1472" y="88"/>
                      <a:pt x="1465" y="78"/>
                    </a:cubicBezTo>
                    <a:cubicBezTo>
                      <a:pt x="1423" y="29"/>
                      <a:pt x="1362" y="0"/>
                      <a:pt x="1297" y="0"/>
                    </a:cubicBezTo>
                    <a:cubicBezTo>
                      <a:pt x="1232" y="0"/>
                      <a:pt x="1171" y="29"/>
                      <a:pt x="1130" y="78"/>
                    </a:cubicBezTo>
                    <a:cubicBezTo>
                      <a:pt x="1122" y="88"/>
                      <a:pt x="1123" y="101"/>
                      <a:pt x="1132" y="109"/>
                    </a:cubicBezTo>
                    <a:cubicBezTo>
                      <a:pt x="1142" y="117"/>
                      <a:pt x="1155" y="116"/>
                      <a:pt x="1163" y="107"/>
                    </a:cubicBezTo>
                    <a:cubicBezTo>
                      <a:pt x="1197" y="67"/>
                      <a:pt x="1245" y="44"/>
                      <a:pt x="1297" y="44"/>
                    </a:cubicBezTo>
                    <a:cubicBezTo>
                      <a:pt x="1349" y="44"/>
                      <a:pt x="1398" y="67"/>
                      <a:pt x="1431" y="107"/>
                    </a:cubicBezTo>
                    <a:cubicBezTo>
                      <a:pt x="1435" y="112"/>
                      <a:pt x="1441" y="114"/>
                      <a:pt x="1448" y="114"/>
                    </a:cubicBezTo>
                    <a:cubicBezTo>
                      <a:pt x="1453" y="114"/>
                      <a:pt x="1458" y="113"/>
                      <a:pt x="1462" y="109"/>
                    </a:cubicBezTo>
                    <a:close/>
                    <a:moveTo>
                      <a:pt x="2060" y="662"/>
                    </a:moveTo>
                    <a:cubicBezTo>
                      <a:pt x="2018" y="612"/>
                      <a:pt x="1957" y="584"/>
                      <a:pt x="1893" y="584"/>
                    </a:cubicBezTo>
                    <a:cubicBezTo>
                      <a:pt x="1839" y="584"/>
                      <a:pt x="1788" y="603"/>
                      <a:pt x="1749" y="638"/>
                    </a:cubicBezTo>
                    <a:cubicBezTo>
                      <a:pt x="1760" y="647"/>
                      <a:pt x="1771" y="657"/>
                      <a:pt x="1781" y="667"/>
                    </a:cubicBezTo>
                    <a:cubicBezTo>
                      <a:pt x="1781" y="667"/>
                      <a:pt x="1781" y="668"/>
                      <a:pt x="1781" y="668"/>
                    </a:cubicBezTo>
                    <a:cubicBezTo>
                      <a:pt x="1813" y="642"/>
                      <a:pt x="1852" y="628"/>
                      <a:pt x="1893" y="628"/>
                    </a:cubicBezTo>
                    <a:cubicBezTo>
                      <a:pt x="1944" y="628"/>
                      <a:pt x="1993" y="651"/>
                      <a:pt x="2026" y="690"/>
                    </a:cubicBezTo>
                    <a:cubicBezTo>
                      <a:pt x="2031" y="695"/>
                      <a:pt x="2037" y="698"/>
                      <a:pt x="2043" y="698"/>
                    </a:cubicBezTo>
                    <a:cubicBezTo>
                      <a:pt x="2048" y="698"/>
                      <a:pt x="2053" y="696"/>
                      <a:pt x="2057" y="693"/>
                    </a:cubicBezTo>
                    <a:cubicBezTo>
                      <a:pt x="2067" y="685"/>
                      <a:pt x="2068" y="671"/>
                      <a:pt x="2060" y="662"/>
                    </a:cubicBezTo>
                    <a:close/>
                    <a:moveTo>
                      <a:pt x="377" y="638"/>
                    </a:moveTo>
                    <a:cubicBezTo>
                      <a:pt x="338" y="603"/>
                      <a:pt x="287" y="584"/>
                      <a:pt x="233" y="584"/>
                    </a:cubicBezTo>
                    <a:cubicBezTo>
                      <a:pt x="169" y="584"/>
                      <a:pt x="108" y="612"/>
                      <a:pt x="66" y="662"/>
                    </a:cubicBezTo>
                    <a:cubicBezTo>
                      <a:pt x="58" y="671"/>
                      <a:pt x="59" y="685"/>
                      <a:pt x="69" y="693"/>
                    </a:cubicBezTo>
                    <a:cubicBezTo>
                      <a:pt x="78" y="701"/>
                      <a:pt x="92" y="699"/>
                      <a:pt x="100" y="690"/>
                    </a:cubicBezTo>
                    <a:cubicBezTo>
                      <a:pt x="133" y="651"/>
                      <a:pt x="182" y="628"/>
                      <a:pt x="233" y="628"/>
                    </a:cubicBezTo>
                    <a:cubicBezTo>
                      <a:pt x="274" y="628"/>
                      <a:pt x="313" y="642"/>
                      <a:pt x="344" y="667"/>
                    </a:cubicBezTo>
                    <a:cubicBezTo>
                      <a:pt x="355" y="657"/>
                      <a:pt x="366" y="647"/>
                      <a:pt x="377" y="638"/>
                    </a:cubicBezTo>
                    <a:close/>
                    <a:moveTo>
                      <a:pt x="2052" y="1567"/>
                    </a:moveTo>
                    <a:cubicBezTo>
                      <a:pt x="2030" y="1534"/>
                      <a:pt x="2004" y="1506"/>
                      <a:pt x="1974" y="1492"/>
                    </a:cubicBezTo>
                    <a:cubicBezTo>
                      <a:pt x="1885" y="1451"/>
                      <a:pt x="1720" y="1449"/>
                      <a:pt x="1720" y="1449"/>
                    </a:cubicBezTo>
                    <a:cubicBezTo>
                      <a:pt x="1720" y="1449"/>
                      <a:pt x="1614" y="1537"/>
                      <a:pt x="1533" y="1602"/>
                    </a:cubicBezTo>
                    <a:cubicBezTo>
                      <a:pt x="1530" y="1604"/>
                      <a:pt x="1527" y="1604"/>
                      <a:pt x="1524" y="1602"/>
                    </a:cubicBezTo>
                    <a:cubicBezTo>
                      <a:pt x="1464" y="1555"/>
                      <a:pt x="1337" y="1449"/>
                      <a:pt x="1337" y="1449"/>
                    </a:cubicBezTo>
                    <a:cubicBezTo>
                      <a:pt x="1337" y="1449"/>
                      <a:pt x="1197" y="1451"/>
                      <a:pt x="1105" y="1483"/>
                    </a:cubicBezTo>
                    <a:cubicBezTo>
                      <a:pt x="1123" y="1499"/>
                      <a:pt x="1139" y="1519"/>
                      <a:pt x="1155" y="1543"/>
                    </a:cubicBezTo>
                    <a:cubicBezTo>
                      <a:pt x="1208" y="1621"/>
                      <a:pt x="1235" y="1714"/>
                      <a:pt x="1235" y="1811"/>
                    </a:cubicBezTo>
                    <a:cubicBezTo>
                      <a:pt x="1235" y="1814"/>
                      <a:pt x="1235" y="1814"/>
                      <a:pt x="1235" y="1814"/>
                    </a:cubicBezTo>
                    <a:cubicBezTo>
                      <a:pt x="1235" y="1821"/>
                      <a:pt x="1234" y="1829"/>
                      <a:pt x="1231" y="1836"/>
                    </a:cubicBezTo>
                    <a:cubicBezTo>
                      <a:pt x="2102" y="1836"/>
                      <a:pt x="2102" y="1836"/>
                      <a:pt x="2102" y="1836"/>
                    </a:cubicBezTo>
                    <a:cubicBezTo>
                      <a:pt x="2114" y="1836"/>
                      <a:pt x="2124" y="1826"/>
                      <a:pt x="2124" y="1814"/>
                    </a:cubicBezTo>
                    <a:cubicBezTo>
                      <a:pt x="2124" y="1811"/>
                      <a:pt x="2124" y="1811"/>
                      <a:pt x="2124" y="1811"/>
                    </a:cubicBezTo>
                    <a:cubicBezTo>
                      <a:pt x="2124" y="1724"/>
                      <a:pt x="2100" y="1639"/>
                      <a:pt x="2052" y="1567"/>
                    </a:cubicBezTo>
                    <a:close/>
                    <a:moveTo>
                      <a:pt x="1191" y="1811"/>
                    </a:moveTo>
                    <a:cubicBezTo>
                      <a:pt x="1191" y="1724"/>
                      <a:pt x="1167" y="1639"/>
                      <a:pt x="1119" y="1567"/>
                    </a:cubicBezTo>
                    <a:cubicBezTo>
                      <a:pt x="1097" y="1534"/>
                      <a:pt x="1071" y="1506"/>
                      <a:pt x="1042" y="1492"/>
                    </a:cubicBezTo>
                    <a:cubicBezTo>
                      <a:pt x="952" y="1451"/>
                      <a:pt x="787" y="1449"/>
                      <a:pt x="787" y="1449"/>
                    </a:cubicBezTo>
                    <a:cubicBezTo>
                      <a:pt x="787" y="1449"/>
                      <a:pt x="787" y="1449"/>
                      <a:pt x="787" y="1449"/>
                    </a:cubicBezTo>
                    <a:cubicBezTo>
                      <a:pt x="787" y="1449"/>
                      <a:pt x="722" y="1541"/>
                      <a:pt x="592" y="1541"/>
                    </a:cubicBezTo>
                    <a:cubicBezTo>
                      <a:pt x="599" y="1541"/>
                      <a:pt x="599" y="1541"/>
                      <a:pt x="599" y="1541"/>
                    </a:cubicBezTo>
                    <a:cubicBezTo>
                      <a:pt x="469" y="1541"/>
                      <a:pt x="404" y="1449"/>
                      <a:pt x="404" y="1449"/>
                    </a:cubicBezTo>
                    <a:cubicBezTo>
                      <a:pt x="404" y="1449"/>
                      <a:pt x="404" y="1449"/>
                      <a:pt x="404" y="1449"/>
                    </a:cubicBezTo>
                    <a:cubicBezTo>
                      <a:pt x="404" y="1449"/>
                      <a:pt x="239" y="1451"/>
                      <a:pt x="150" y="1492"/>
                    </a:cubicBezTo>
                    <a:cubicBezTo>
                      <a:pt x="120" y="1506"/>
                      <a:pt x="94" y="1534"/>
                      <a:pt x="72" y="1567"/>
                    </a:cubicBezTo>
                    <a:cubicBezTo>
                      <a:pt x="24" y="1639"/>
                      <a:pt x="0" y="1724"/>
                      <a:pt x="0" y="1811"/>
                    </a:cubicBezTo>
                    <a:cubicBezTo>
                      <a:pt x="0" y="1814"/>
                      <a:pt x="0" y="1814"/>
                      <a:pt x="0" y="1814"/>
                    </a:cubicBezTo>
                    <a:cubicBezTo>
                      <a:pt x="0" y="1826"/>
                      <a:pt x="10" y="1836"/>
                      <a:pt x="22" y="1836"/>
                    </a:cubicBezTo>
                    <a:cubicBezTo>
                      <a:pt x="1169" y="1836"/>
                      <a:pt x="1169" y="1836"/>
                      <a:pt x="1169" y="1836"/>
                    </a:cubicBezTo>
                    <a:cubicBezTo>
                      <a:pt x="1181" y="1836"/>
                      <a:pt x="1191" y="1826"/>
                      <a:pt x="1191" y="1814"/>
                    </a:cubicBezTo>
                    <a:lnTo>
                      <a:pt x="1191" y="1811"/>
                    </a:lnTo>
                    <a:close/>
                    <a:moveTo>
                      <a:pt x="1228" y="693"/>
                    </a:moveTo>
                    <a:cubicBezTo>
                      <a:pt x="1237" y="685"/>
                      <a:pt x="1238" y="671"/>
                      <a:pt x="1230" y="662"/>
                    </a:cubicBezTo>
                    <a:cubicBezTo>
                      <a:pt x="1189" y="612"/>
                      <a:pt x="1128" y="584"/>
                      <a:pt x="1063" y="584"/>
                    </a:cubicBezTo>
                    <a:cubicBezTo>
                      <a:pt x="998" y="584"/>
                      <a:pt x="937" y="612"/>
                      <a:pt x="896" y="662"/>
                    </a:cubicBezTo>
                    <a:cubicBezTo>
                      <a:pt x="888" y="671"/>
                      <a:pt x="889" y="685"/>
                      <a:pt x="898" y="693"/>
                    </a:cubicBezTo>
                    <a:cubicBezTo>
                      <a:pt x="908" y="701"/>
                      <a:pt x="921" y="699"/>
                      <a:pt x="929" y="690"/>
                    </a:cubicBezTo>
                    <a:cubicBezTo>
                      <a:pt x="963" y="651"/>
                      <a:pt x="1011" y="628"/>
                      <a:pt x="1063" y="628"/>
                    </a:cubicBezTo>
                    <a:cubicBezTo>
                      <a:pt x="1115" y="628"/>
                      <a:pt x="1163" y="651"/>
                      <a:pt x="1197" y="690"/>
                    </a:cubicBezTo>
                    <a:cubicBezTo>
                      <a:pt x="1201" y="695"/>
                      <a:pt x="1207" y="698"/>
                      <a:pt x="1214" y="698"/>
                    </a:cubicBezTo>
                    <a:cubicBezTo>
                      <a:pt x="1219" y="698"/>
                      <a:pt x="1224" y="696"/>
                      <a:pt x="1228" y="693"/>
                    </a:cubicBezTo>
                    <a:close/>
                    <a:moveTo>
                      <a:pt x="1255" y="1157"/>
                    </a:moveTo>
                    <a:cubicBezTo>
                      <a:pt x="1275" y="1207"/>
                      <a:pt x="1328" y="1336"/>
                      <a:pt x="1356" y="1362"/>
                    </a:cubicBezTo>
                    <a:cubicBezTo>
                      <a:pt x="1358" y="1363"/>
                      <a:pt x="1361" y="1365"/>
                      <a:pt x="1363" y="1367"/>
                    </a:cubicBezTo>
                    <a:cubicBezTo>
                      <a:pt x="1363" y="1414"/>
                      <a:pt x="1363" y="1414"/>
                      <a:pt x="1363" y="1414"/>
                    </a:cubicBezTo>
                    <a:cubicBezTo>
                      <a:pt x="1365" y="1415"/>
                      <a:pt x="1365" y="1415"/>
                      <a:pt x="1365" y="1415"/>
                    </a:cubicBezTo>
                    <a:cubicBezTo>
                      <a:pt x="1365" y="1416"/>
                      <a:pt x="1383" y="1430"/>
                      <a:pt x="1407" y="1450"/>
                    </a:cubicBezTo>
                    <a:cubicBezTo>
                      <a:pt x="1407" y="1399"/>
                      <a:pt x="1407" y="1399"/>
                      <a:pt x="1407" y="1399"/>
                    </a:cubicBezTo>
                    <a:cubicBezTo>
                      <a:pt x="1444" y="1422"/>
                      <a:pt x="1492" y="1445"/>
                      <a:pt x="1528" y="1445"/>
                    </a:cubicBezTo>
                    <a:cubicBezTo>
                      <a:pt x="1565" y="1445"/>
                      <a:pt x="1613" y="1422"/>
                      <a:pt x="1649" y="1399"/>
                    </a:cubicBezTo>
                    <a:cubicBezTo>
                      <a:pt x="1649" y="1450"/>
                      <a:pt x="1649" y="1450"/>
                      <a:pt x="1649" y="1450"/>
                    </a:cubicBezTo>
                    <a:cubicBezTo>
                      <a:pt x="1675" y="1430"/>
                      <a:pt x="1692" y="1415"/>
                      <a:pt x="1692" y="1415"/>
                    </a:cubicBezTo>
                    <a:cubicBezTo>
                      <a:pt x="1693" y="1414"/>
                      <a:pt x="1693" y="1414"/>
                      <a:pt x="1693" y="1414"/>
                    </a:cubicBezTo>
                    <a:cubicBezTo>
                      <a:pt x="1693" y="1368"/>
                      <a:pt x="1693" y="1368"/>
                      <a:pt x="1693" y="1368"/>
                    </a:cubicBezTo>
                    <a:cubicBezTo>
                      <a:pt x="1696" y="1365"/>
                      <a:pt x="1699" y="1363"/>
                      <a:pt x="1701" y="1362"/>
                    </a:cubicBezTo>
                    <a:cubicBezTo>
                      <a:pt x="1729" y="1336"/>
                      <a:pt x="1782" y="1207"/>
                      <a:pt x="1802" y="1157"/>
                    </a:cubicBezTo>
                    <a:cubicBezTo>
                      <a:pt x="1837" y="1135"/>
                      <a:pt x="1846" y="1097"/>
                      <a:pt x="1849" y="1081"/>
                    </a:cubicBezTo>
                    <a:cubicBezTo>
                      <a:pt x="1849" y="1079"/>
                      <a:pt x="1849" y="1078"/>
                      <a:pt x="1849" y="1076"/>
                    </a:cubicBezTo>
                    <a:cubicBezTo>
                      <a:pt x="1796" y="1101"/>
                      <a:pt x="1796" y="1101"/>
                      <a:pt x="1796" y="1101"/>
                    </a:cubicBezTo>
                    <a:cubicBezTo>
                      <a:pt x="1791" y="1109"/>
                      <a:pt x="1784" y="1117"/>
                      <a:pt x="1774" y="1122"/>
                    </a:cubicBezTo>
                    <a:cubicBezTo>
                      <a:pt x="1769" y="1124"/>
                      <a:pt x="1766" y="1129"/>
                      <a:pt x="1764" y="1134"/>
                    </a:cubicBezTo>
                    <a:cubicBezTo>
                      <a:pt x="1731" y="1217"/>
                      <a:pt x="1687" y="1315"/>
                      <a:pt x="1671" y="1329"/>
                    </a:cubicBezTo>
                    <a:cubicBezTo>
                      <a:pt x="1644" y="1353"/>
                      <a:pt x="1568" y="1401"/>
                      <a:pt x="1528" y="1401"/>
                    </a:cubicBezTo>
                    <a:cubicBezTo>
                      <a:pt x="1489" y="1401"/>
                      <a:pt x="1413" y="1353"/>
                      <a:pt x="1385" y="1329"/>
                    </a:cubicBezTo>
                    <a:cubicBezTo>
                      <a:pt x="1370" y="1315"/>
                      <a:pt x="1326" y="1217"/>
                      <a:pt x="1293" y="1134"/>
                    </a:cubicBezTo>
                    <a:cubicBezTo>
                      <a:pt x="1291" y="1129"/>
                      <a:pt x="1287" y="1124"/>
                      <a:pt x="1283" y="1122"/>
                    </a:cubicBezTo>
                    <a:cubicBezTo>
                      <a:pt x="1273" y="1117"/>
                      <a:pt x="1266" y="1109"/>
                      <a:pt x="1261" y="1101"/>
                    </a:cubicBezTo>
                    <a:cubicBezTo>
                      <a:pt x="1208" y="1076"/>
                      <a:pt x="1208" y="1076"/>
                      <a:pt x="1208" y="1076"/>
                    </a:cubicBezTo>
                    <a:cubicBezTo>
                      <a:pt x="1208" y="1078"/>
                      <a:pt x="1208" y="1080"/>
                      <a:pt x="1208" y="1083"/>
                    </a:cubicBezTo>
                    <a:cubicBezTo>
                      <a:pt x="1212" y="1102"/>
                      <a:pt x="1222" y="1136"/>
                      <a:pt x="1255" y="1157"/>
                    </a:cubicBezTo>
                    <a:close/>
                    <a:moveTo>
                      <a:pt x="322" y="1157"/>
                    </a:moveTo>
                    <a:cubicBezTo>
                      <a:pt x="342" y="1207"/>
                      <a:pt x="395" y="1336"/>
                      <a:pt x="423" y="1362"/>
                    </a:cubicBezTo>
                    <a:cubicBezTo>
                      <a:pt x="425" y="1363"/>
                      <a:pt x="428" y="1365"/>
                      <a:pt x="431" y="1368"/>
                    </a:cubicBezTo>
                    <a:cubicBezTo>
                      <a:pt x="431" y="1411"/>
                      <a:pt x="431" y="1411"/>
                      <a:pt x="431" y="1411"/>
                    </a:cubicBezTo>
                    <a:cubicBezTo>
                      <a:pt x="440" y="1423"/>
                      <a:pt x="440" y="1423"/>
                      <a:pt x="440" y="1423"/>
                    </a:cubicBezTo>
                    <a:cubicBezTo>
                      <a:pt x="441" y="1425"/>
                      <a:pt x="452" y="1440"/>
                      <a:pt x="475" y="1457"/>
                    </a:cubicBezTo>
                    <a:cubicBezTo>
                      <a:pt x="475" y="1399"/>
                      <a:pt x="475" y="1399"/>
                      <a:pt x="475" y="1399"/>
                    </a:cubicBezTo>
                    <a:cubicBezTo>
                      <a:pt x="511" y="1422"/>
                      <a:pt x="559" y="1445"/>
                      <a:pt x="595" y="1445"/>
                    </a:cubicBezTo>
                    <a:cubicBezTo>
                      <a:pt x="632" y="1445"/>
                      <a:pt x="680" y="1422"/>
                      <a:pt x="717" y="1399"/>
                    </a:cubicBezTo>
                    <a:cubicBezTo>
                      <a:pt x="717" y="1457"/>
                      <a:pt x="717" y="1457"/>
                      <a:pt x="717" y="1457"/>
                    </a:cubicBezTo>
                    <a:cubicBezTo>
                      <a:pt x="740" y="1440"/>
                      <a:pt x="751" y="1424"/>
                      <a:pt x="751" y="1423"/>
                    </a:cubicBezTo>
                    <a:cubicBezTo>
                      <a:pt x="761" y="1411"/>
                      <a:pt x="761" y="1411"/>
                      <a:pt x="761" y="1411"/>
                    </a:cubicBezTo>
                    <a:cubicBezTo>
                      <a:pt x="761" y="1367"/>
                      <a:pt x="761" y="1367"/>
                      <a:pt x="761" y="1367"/>
                    </a:cubicBezTo>
                    <a:cubicBezTo>
                      <a:pt x="763" y="1365"/>
                      <a:pt x="766" y="1363"/>
                      <a:pt x="768" y="1362"/>
                    </a:cubicBezTo>
                    <a:cubicBezTo>
                      <a:pt x="796" y="1336"/>
                      <a:pt x="849" y="1207"/>
                      <a:pt x="869" y="1157"/>
                    </a:cubicBezTo>
                    <a:cubicBezTo>
                      <a:pt x="904" y="1135"/>
                      <a:pt x="913" y="1097"/>
                      <a:pt x="916" y="1081"/>
                    </a:cubicBezTo>
                    <a:cubicBezTo>
                      <a:pt x="916" y="1079"/>
                      <a:pt x="916" y="1078"/>
                      <a:pt x="916" y="1076"/>
                    </a:cubicBezTo>
                    <a:cubicBezTo>
                      <a:pt x="863" y="1101"/>
                      <a:pt x="863" y="1101"/>
                      <a:pt x="863" y="1101"/>
                    </a:cubicBezTo>
                    <a:cubicBezTo>
                      <a:pt x="858" y="1109"/>
                      <a:pt x="851" y="1117"/>
                      <a:pt x="841" y="1122"/>
                    </a:cubicBezTo>
                    <a:cubicBezTo>
                      <a:pt x="836" y="1124"/>
                      <a:pt x="833" y="1129"/>
                      <a:pt x="831" y="1134"/>
                    </a:cubicBezTo>
                    <a:cubicBezTo>
                      <a:pt x="798" y="1217"/>
                      <a:pt x="754" y="1315"/>
                      <a:pt x="738" y="1329"/>
                    </a:cubicBezTo>
                    <a:cubicBezTo>
                      <a:pt x="711" y="1353"/>
                      <a:pt x="635" y="1401"/>
                      <a:pt x="595" y="1401"/>
                    </a:cubicBezTo>
                    <a:cubicBezTo>
                      <a:pt x="556" y="1401"/>
                      <a:pt x="480" y="1353"/>
                      <a:pt x="452" y="1329"/>
                    </a:cubicBezTo>
                    <a:cubicBezTo>
                      <a:pt x="437" y="1315"/>
                      <a:pt x="393" y="1217"/>
                      <a:pt x="360" y="1134"/>
                    </a:cubicBezTo>
                    <a:cubicBezTo>
                      <a:pt x="358" y="1129"/>
                      <a:pt x="354" y="1124"/>
                      <a:pt x="350" y="1122"/>
                    </a:cubicBezTo>
                    <a:cubicBezTo>
                      <a:pt x="339" y="1117"/>
                      <a:pt x="333" y="1109"/>
                      <a:pt x="328" y="1101"/>
                    </a:cubicBezTo>
                    <a:cubicBezTo>
                      <a:pt x="275" y="1076"/>
                      <a:pt x="275" y="1076"/>
                      <a:pt x="275" y="1076"/>
                    </a:cubicBezTo>
                    <a:cubicBezTo>
                      <a:pt x="275" y="1078"/>
                      <a:pt x="275" y="1080"/>
                      <a:pt x="275" y="1083"/>
                    </a:cubicBezTo>
                    <a:cubicBezTo>
                      <a:pt x="279" y="1102"/>
                      <a:pt x="289" y="1136"/>
                      <a:pt x="322" y="1157"/>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55" name="Freeform 21">
                <a:extLst>
                  <a:ext uri="{FF2B5EF4-FFF2-40B4-BE49-F238E27FC236}">
                    <a16:creationId xmlns:a16="http://schemas.microsoft.com/office/drawing/2014/main" id="{9A32768F-1F7B-41E4-AD1E-05F5E20985B3}"/>
                  </a:ext>
                </a:extLst>
              </p:cNvPr>
              <p:cNvSpPr>
                <a:spLocks noEditPoints="1"/>
              </p:cNvSpPr>
              <p:nvPr/>
            </p:nvSpPr>
            <p:spPr bwMode="auto">
              <a:xfrm>
                <a:off x="5540884" y="3203448"/>
                <a:ext cx="1150239" cy="575691"/>
              </a:xfrm>
              <a:custGeom>
                <a:avLst/>
                <a:gdLst>
                  <a:gd name="T0" fmla="*/ 1542 w 1612"/>
                  <a:gd name="T1" fmla="*/ 422 h 806"/>
                  <a:gd name="T2" fmla="*/ 1542 w 1612"/>
                  <a:gd name="T3" fmla="*/ 421 h 806"/>
                  <a:gd name="T4" fmla="*/ 1508 w 1612"/>
                  <a:gd name="T5" fmla="*/ 469 h 806"/>
                  <a:gd name="T6" fmla="*/ 1505 w 1612"/>
                  <a:gd name="T7" fmla="*/ 470 h 806"/>
                  <a:gd name="T8" fmla="*/ 1485 w 1612"/>
                  <a:gd name="T9" fmla="*/ 470 h 806"/>
                  <a:gd name="T10" fmla="*/ 1483 w 1612"/>
                  <a:gd name="T11" fmla="*/ 470 h 806"/>
                  <a:gd name="T12" fmla="*/ 1074 w 1612"/>
                  <a:gd name="T13" fmla="*/ 253 h 806"/>
                  <a:gd name="T14" fmla="*/ 1070 w 1612"/>
                  <a:gd name="T15" fmla="*/ 253 h 806"/>
                  <a:gd name="T16" fmla="*/ 949 w 1612"/>
                  <a:gd name="T17" fmla="*/ 445 h 806"/>
                  <a:gd name="T18" fmla="*/ 949 w 1612"/>
                  <a:gd name="T19" fmla="*/ 444 h 806"/>
                  <a:gd name="T20" fmla="*/ 932 w 1612"/>
                  <a:gd name="T21" fmla="*/ 315 h 806"/>
                  <a:gd name="T22" fmla="*/ 1242 w 1612"/>
                  <a:gd name="T23" fmla="*/ 0 h 806"/>
                  <a:gd name="T24" fmla="*/ 1553 w 1612"/>
                  <a:gd name="T25" fmla="*/ 315 h 806"/>
                  <a:gd name="T26" fmla="*/ 1542 w 1612"/>
                  <a:gd name="T27" fmla="*/ 422 h 806"/>
                  <a:gd name="T28" fmla="*/ 619 w 1612"/>
                  <a:gd name="T29" fmla="*/ 317 h 806"/>
                  <a:gd name="T30" fmla="*/ 310 w 1612"/>
                  <a:gd name="T31" fmla="*/ 0 h 806"/>
                  <a:gd name="T32" fmla="*/ 0 w 1612"/>
                  <a:gd name="T33" fmla="*/ 317 h 806"/>
                  <a:gd name="T34" fmla="*/ 12 w 1612"/>
                  <a:gd name="T35" fmla="*/ 427 h 806"/>
                  <a:gd name="T36" fmla="*/ 12 w 1612"/>
                  <a:gd name="T37" fmla="*/ 428 h 806"/>
                  <a:gd name="T38" fmla="*/ 43 w 1612"/>
                  <a:gd name="T39" fmla="*/ 467 h 806"/>
                  <a:gd name="T40" fmla="*/ 64 w 1612"/>
                  <a:gd name="T41" fmla="*/ 469 h 806"/>
                  <a:gd name="T42" fmla="*/ 140 w 1612"/>
                  <a:gd name="T43" fmla="*/ 254 h 806"/>
                  <a:gd name="T44" fmla="*/ 547 w 1612"/>
                  <a:gd name="T45" fmla="*/ 240 h 806"/>
                  <a:gd name="T46" fmla="*/ 550 w 1612"/>
                  <a:gd name="T47" fmla="*/ 473 h 806"/>
                  <a:gd name="T48" fmla="*/ 573 w 1612"/>
                  <a:gd name="T49" fmla="*/ 473 h 806"/>
                  <a:gd name="T50" fmla="*/ 608 w 1612"/>
                  <a:gd name="T51" fmla="*/ 424 h 806"/>
                  <a:gd name="T52" fmla="*/ 608 w 1612"/>
                  <a:gd name="T53" fmla="*/ 424 h 806"/>
                  <a:gd name="T54" fmla="*/ 619 w 1612"/>
                  <a:gd name="T55" fmla="*/ 317 h 806"/>
                  <a:gd name="T56" fmla="*/ 1033 w 1612"/>
                  <a:gd name="T57" fmla="*/ 780 h 806"/>
                  <a:gd name="T58" fmla="*/ 946 w 1612"/>
                  <a:gd name="T59" fmla="*/ 612 h 806"/>
                  <a:gd name="T60" fmla="*/ 872 w 1612"/>
                  <a:gd name="T61" fmla="*/ 756 h 806"/>
                  <a:gd name="T62" fmla="*/ 949 w 1612"/>
                  <a:gd name="T63" fmla="*/ 806 h 806"/>
                  <a:gd name="T64" fmla="*/ 1033 w 1612"/>
                  <a:gd name="T65" fmla="*/ 799 h 806"/>
                  <a:gd name="T66" fmla="*/ 1033 w 1612"/>
                  <a:gd name="T67" fmla="*/ 780 h 806"/>
                  <a:gd name="T68" fmla="*/ 1538 w 1612"/>
                  <a:gd name="T69" fmla="*/ 613 h 806"/>
                  <a:gd name="T70" fmla="*/ 1451 w 1612"/>
                  <a:gd name="T71" fmla="*/ 781 h 806"/>
                  <a:gd name="T72" fmla="*/ 1451 w 1612"/>
                  <a:gd name="T73" fmla="*/ 799 h 806"/>
                  <a:gd name="T74" fmla="*/ 1536 w 1612"/>
                  <a:gd name="T75" fmla="*/ 806 h 806"/>
                  <a:gd name="T76" fmla="*/ 1612 w 1612"/>
                  <a:gd name="T77" fmla="*/ 756 h 806"/>
                  <a:gd name="T78" fmla="*/ 1538 w 1612"/>
                  <a:gd name="T79" fmla="*/ 61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1" h="805">
                    <a:moveTo>
                      <a:pt x="1542" y="422"/>
                    </a:moveTo>
                    <a:cubicBezTo>
                      <a:pt x="1542" y="422"/>
                      <a:pt x="1542" y="421"/>
                      <a:pt x="1542" y="421"/>
                    </a:cubicBezTo>
                    <a:cubicBezTo>
                      <a:pt x="1541" y="422"/>
                      <a:pt x="1536" y="437"/>
                      <a:pt x="1508" y="469"/>
                    </a:cubicBezTo>
                    <a:cubicBezTo>
                      <a:pt x="1507" y="470"/>
                      <a:pt x="1506" y="470"/>
                      <a:pt x="1505" y="470"/>
                    </a:cubicBezTo>
                    <a:cubicBezTo>
                      <a:pt x="1485" y="470"/>
                      <a:pt x="1485" y="470"/>
                      <a:pt x="1485" y="470"/>
                    </a:cubicBezTo>
                    <a:cubicBezTo>
                      <a:pt x="1484" y="470"/>
                      <a:pt x="1484" y="470"/>
                      <a:pt x="1483" y="470"/>
                    </a:cubicBezTo>
                    <a:cubicBezTo>
                      <a:pt x="1074" y="253"/>
                      <a:pt x="1074" y="253"/>
                      <a:pt x="1074" y="253"/>
                    </a:cubicBezTo>
                    <a:cubicBezTo>
                      <a:pt x="1073" y="253"/>
                      <a:pt x="1071" y="253"/>
                      <a:pt x="1070" y="253"/>
                    </a:cubicBezTo>
                    <a:cubicBezTo>
                      <a:pt x="979" y="283"/>
                      <a:pt x="980" y="472"/>
                      <a:pt x="949" y="445"/>
                    </a:cubicBezTo>
                    <a:cubicBezTo>
                      <a:pt x="949" y="444"/>
                      <a:pt x="949" y="444"/>
                      <a:pt x="949" y="444"/>
                    </a:cubicBezTo>
                    <a:cubicBezTo>
                      <a:pt x="936" y="410"/>
                      <a:pt x="932" y="354"/>
                      <a:pt x="932" y="315"/>
                    </a:cubicBezTo>
                    <a:cubicBezTo>
                      <a:pt x="932" y="141"/>
                      <a:pt x="1067" y="0"/>
                      <a:pt x="1242" y="0"/>
                    </a:cubicBezTo>
                    <a:cubicBezTo>
                      <a:pt x="1418" y="0"/>
                      <a:pt x="1553" y="141"/>
                      <a:pt x="1553" y="315"/>
                    </a:cubicBezTo>
                    <a:cubicBezTo>
                      <a:pt x="1553" y="353"/>
                      <a:pt x="1554" y="389"/>
                      <a:pt x="1542" y="422"/>
                    </a:cubicBezTo>
                    <a:close/>
                    <a:moveTo>
                      <a:pt x="619" y="317"/>
                    </a:moveTo>
                    <a:cubicBezTo>
                      <a:pt x="619" y="142"/>
                      <a:pt x="485" y="0"/>
                      <a:pt x="310" y="0"/>
                    </a:cubicBezTo>
                    <a:cubicBezTo>
                      <a:pt x="134" y="0"/>
                      <a:pt x="0" y="142"/>
                      <a:pt x="0" y="317"/>
                    </a:cubicBezTo>
                    <a:cubicBezTo>
                      <a:pt x="0" y="356"/>
                      <a:pt x="0" y="393"/>
                      <a:pt x="12" y="427"/>
                    </a:cubicBezTo>
                    <a:cubicBezTo>
                      <a:pt x="12" y="428"/>
                      <a:pt x="12" y="428"/>
                      <a:pt x="12" y="428"/>
                    </a:cubicBezTo>
                    <a:cubicBezTo>
                      <a:pt x="43" y="456"/>
                      <a:pt x="43" y="467"/>
                      <a:pt x="43" y="467"/>
                    </a:cubicBezTo>
                    <a:cubicBezTo>
                      <a:pt x="64" y="469"/>
                      <a:pt x="64" y="469"/>
                      <a:pt x="64" y="469"/>
                    </a:cubicBezTo>
                    <a:cubicBezTo>
                      <a:pt x="64" y="469"/>
                      <a:pt x="47" y="283"/>
                      <a:pt x="140" y="254"/>
                    </a:cubicBezTo>
                    <a:cubicBezTo>
                      <a:pt x="140" y="254"/>
                      <a:pt x="512" y="418"/>
                      <a:pt x="547" y="240"/>
                    </a:cubicBezTo>
                    <a:cubicBezTo>
                      <a:pt x="550" y="462"/>
                      <a:pt x="550" y="473"/>
                      <a:pt x="550" y="473"/>
                    </a:cubicBezTo>
                    <a:cubicBezTo>
                      <a:pt x="573" y="473"/>
                      <a:pt x="573" y="473"/>
                      <a:pt x="573" y="473"/>
                    </a:cubicBezTo>
                    <a:cubicBezTo>
                      <a:pt x="602" y="440"/>
                      <a:pt x="607" y="424"/>
                      <a:pt x="608" y="424"/>
                    </a:cubicBezTo>
                    <a:cubicBezTo>
                      <a:pt x="608" y="424"/>
                      <a:pt x="608" y="424"/>
                      <a:pt x="608" y="424"/>
                    </a:cubicBezTo>
                    <a:cubicBezTo>
                      <a:pt x="620" y="391"/>
                      <a:pt x="619" y="355"/>
                      <a:pt x="619" y="317"/>
                    </a:cubicBezTo>
                    <a:close/>
                    <a:moveTo>
                      <a:pt x="1033" y="780"/>
                    </a:moveTo>
                    <a:cubicBezTo>
                      <a:pt x="1011" y="755"/>
                      <a:pt x="982" y="699"/>
                      <a:pt x="946" y="612"/>
                    </a:cubicBezTo>
                    <a:cubicBezTo>
                      <a:pt x="943" y="671"/>
                      <a:pt x="933" y="750"/>
                      <a:pt x="872" y="756"/>
                    </a:cubicBezTo>
                    <a:cubicBezTo>
                      <a:pt x="899" y="783"/>
                      <a:pt x="925" y="798"/>
                      <a:pt x="949" y="806"/>
                    </a:cubicBezTo>
                    <a:cubicBezTo>
                      <a:pt x="984" y="802"/>
                      <a:pt x="1015" y="800"/>
                      <a:pt x="1033" y="799"/>
                    </a:cubicBezTo>
                    <a:lnTo>
                      <a:pt x="1033" y="780"/>
                    </a:lnTo>
                    <a:close/>
                    <a:moveTo>
                      <a:pt x="1538" y="613"/>
                    </a:moveTo>
                    <a:cubicBezTo>
                      <a:pt x="1502" y="699"/>
                      <a:pt x="1473" y="755"/>
                      <a:pt x="1451" y="781"/>
                    </a:cubicBezTo>
                    <a:cubicBezTo>
                      <a:pt x="1451" y="799"/>
                      <a:pt x="1451" y="799"/>
                      <a:pt x="1451" y="799"/>
                    </a:cubicBezTo>
                    <a:cubicBezTo>
                      <a:pt x="1469" y="800"/>
                      <a:pt x="1501" y="802"/>
                      <a:pt x="1536" y="806"/>
                    </a:cubicBezTo>
                    <a:cubicBezTo>
                      <a:pt x="1560" y="798"/>
                      <a:pt x="1586" y="783"/>
                      <a:pt x="1612" y="756"/>
                    </a:cubicBezTo>
                    <a:cubicBezTo>
                      <a:pt x="1552" y="750"/>
                      <a:pt x="1542" y="672"/>
                      <a:pt x="1538" y="613"/>
                    </a:cubicBezTo>
                    <a:close/>
                  </a:path>
                </a:pathLst>
              </a:custGeom>
              <a:solidFill>
                <a:srgbClr val="59B5DA">
                  <a:lumMod val="10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grpSp>
        <p:nvGrpSpPr>
          <p:cNvPr id="60" name="Group 116"/>
          <p:cNvGrpSpPr/>
          <p:nvPr/>
        </p:nvGrpSpPr>
        <p:grpSpPr>
          <a:xfrm>
            <a:off x="944563" y="3727733"/>
            <a:ext cx="611188" cy="609600"/>
            <a:chOff x="5273801" y="2606040"/>
            <a:chExt cx="1644397" cy="1645920"/>
          </a:xfrm>
        </p:grpSpPr>
        <p:sp>
          <p:nvSpPr>
            <p:cNvPr id="61" name="AutoShape 23"/>
            <p:cNvSpPr>
              <a:spLocks noChangeAspect="1" noChangeArrowheads="1" noTextEdit="1"/>
            </p:cNvSpPr>
            <p:nvPr/>
          </p:nvSpPr>
          <p:spPr bwMode="auto">
            <a:xfrm>
              <a:off x="5273801" y="2606040"/>
              <a:ext cx="1644397"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62" name="Group 123"/>
            <p:cNvGrpSpPr/>
            <p:nvPr/>
          </p:nvGrpSpPr>
          <p:grpSpPr>
            <a:xfrm>
              <a:off x="5537834" y="2873121"/>
              <a:ext cx="1131952" cy="1133856"/>
              <a:chOff x="5537834" y="2873121"/>
              <a:chExt cx="1131952" cy="1133856"/>
            </a:xfrm>
          </p:grpSpPr>
          <p:sp>
            <p:nvSpPr>
              <p:cNvPr id="63" name="Freeform 25"/>
              <p:cNvSpPr/>
              <p:nvPr/>
            </p:nvSpPr>
            <p:spPr bwMode="auto">
              <a:xfrm>
                <a:off x="5889116" y="2873121"/>
                <a:ext cx="707898" cy="584454"/>
              </a:xfrm>
              <a:custGeom>
                <a:avLst/>
                <a:gdLst>
                  <a:gd name="T0" fmla="*/ 384 w 992"/>
                  <a:gd name="T1" fmla="*/ 650 h 818"/>
                  <a:gd name="T2" fmla="*/ 392 w 992"/>
                  <a:gd name="T3" fmla="*/ 642 h 818"/>
                  <a:gd name="T4" fmla="*/ 283 w 992"/>
                  <a:gd name="T5" fmla="*/ 427 h 818"/>
                  <a:gd name="T6" fmla="*/ 293 w 992"/>
                  <a:gd name="T7" fmla="*/ 413 h 818"/>
                  <a:gd name="T8" fmla="*/ 460 w 992"/>
                  <a:gd name="T9" fmla="*/ 767 h 818"/>
                  <a:gd name="T10" fmla="*/ 460 w 992"/>
                  <a:gd name="T11" fmla="*/ 805 h 818"/>
                  <a:gd name="T12" fmla="*/ 511 w 992"/>
                  <a:gd name="T13" fmla="*/ 807 h 818"/>
                  <a:gd name="T14" fmla="*/ 560 w 992"/>
                  <a:gd name="T15" fmla="*/ 818 h 818"/>
                  <a:gd name="T16" fmla="*/ 553 w 992"/>
                  <a:gd name="T17" fmla="*/ 681 h 818"/>
                  <a:gd name="T18" fmla="*/ 554 w 992"/>
                  <a:gd name="T19" fmla="*/ 525 h 818"/>
                  <a:gd name="T20" fmla="*/ 577 w 992"/>
                  <a:gd name="T21" fmla="*/ 392 h 818"/>
                  <a:gd name="T22" fmla="*/ 679 w 992"/>
                  <a:gd name="T23" fmla="*/ 228 h 818"/>
                  <a:gd name="T24" fmla="*/ 744 w 992"/>
                  <a:gd name="T25" fmla="*/ 181 h 818"/>
                  <a:gd name="T26" fmla="*/ 754 w 992"/>
                  <a:gd name="T27" fmla="*/ 194 h 818"/>
                  <a:gd name="T28" fmla="*/ 622 w 992"/>
                  <a:gd name="T29" fmla="*/ 478 h 818"/>
                  <a:gd name="T30" fmla="*/ 632 w 992"/>
                  <a:gd name="T31" fmla="*/ 487 h 818"/>
                  <a:gd name="T32" fmla="*/ 992 w 992"/>
                  <a:gd name="T33" fmla="*/ 9 h 818"/>
                  <a:gd name="T34" fmla="*/ 982 w 992"/>
                  <a:gd name="T35" fmla="*/ 0 h 818"/>
                  <a:gd name="T36" fmla="*/ 485 w 992"/>
                  <a:gd name="T37" fmla="*/ 430 h 818"/>
                  <a:gd name="T38" fmla="*/ 469 w 992"/>
                  <a:gd name="T39" fmla="*/ 434 h 818"/>
                  <a:gd name="T40" fmla="*/ 8 w 992"/>
                  <a:gd name="T41" fmla="*/ 255 h 818"/>
                  <a:gd name="T42" fmla="*/ 0 w 992"/>
                  <a:gd name="T43" fmla="*/ 265 h 818"/>
                  <a:gd name="T44" fmla="*/ 384 w 992"/>
                  <a:gd name="T45" fmla="*/ 65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2" h="818">
                    <a:moveTo>
                      <a:pt x="384" y="650"/>
                    </a:moveTo>
                    <a:cubicBezTo>
                      <a:pt x="388" y="650"/>
                      <a:pt x="392" y="646"/>
                      <a:pt x="392" y="642"/>
                    </a:cubicBezTo>
                    <a:cubicBezTo>
                      <a:pt x="395" y="615"/>
                      <a:pt x="391" y="524"/>
                      <a:pt x="283" y="427"/>
                    </a:cubicBezTo>
                    <a:cubicBezTo>
                      <a:pt x="276" y="421"/>
                      <a:pt x="284" y="408"/>
                      <a:pt x="293" y="413"/>
                    </a:cubicBezTo>
                    <a:cubicBezTo>
                      <a:pt x="426" y="476"/>
                      <a:pt x="466" y="630"/>
                      <a:pt x="460" y="767"/>
                    </a:cubicBezTo>
                    <a:cubicBezTo>
                      <a:pt x="459" y="774"/>
                      <a:pt x="460" y="789"/>
                      <a:pt x="460" y="805"/>
                    </a:cubicBezTo>
                    <a:cubicBezTo>
                      <a:pt x="511" y="807"/>
                      <a:pt x="511" y="807"/>
                      <a:pt x="511" y="807"/>
                    </a:cubicBezTo>
                    <a:cubicBezTo>
                      <a:pt x="528" y="808"/>
                      <a:pt x="545" y="812"/>
                      <a:pt x="560" y="818"/>
                    </a:cubicBezTo>
                    <a:cubicBezTo>
                      <a:pt x="566" y="775"/>
                      <a:pt x="556" y="713"/>
                      <a:pt x="553" y="681"/>
                    </a:cubicBezTo>
                    <a:cubicBezTo>
                      <a:pt x="550" y="629"/>
                      <a:pt x="551" y="577"/>
                      <a:pt x="554" y="525"/>
                    </a:cubicBezTo>
                    <a:cubicBezTo>
                      <a:pt x="556" y="480"/>
                      <a:pt x="563" y="435"/>
                      <a:pt x="577" y="392"/>
                    </a:cubicBezTo>
                    <a:cubicBezTo>
                      <a:pt x="597" y="330"/>
                      <a:pt x="631" y="272"/>
                      <a:pt x="679" y="228"/>
                    </a:cubicBezTo>
                    <a:cubicBezTo>
                      <a:pt x="698" y="210"/>
                      <a:pt x="721" y="194"/>
                      <a:pt x="744" y="181"/>
                    </a:cubicBezTo>
                    <a:cubicBezTo>
                      <a:pt x="752" y="176"/>
                      <a:pt x="760" y="187"/>
                      <a:pt x="754" y="194"/>
                    </a:cubicBezTo>
                    <a:cubicBezTo>
                      <a:pt x="642" y="323"/>
                      <a:pt x="625" y="444"/>
                      <a:pt x="622" y="478"/>
                    </a:cubicBezTo>
                    <a:cubicBezTo>
                      <a:pt x="622" y="483"/>
                      <a:pt x="627" y="487"/>
                      <a:pt x="632" y="487"/>
                    </a:cubicBezTo>
                    <a:cubicBezTo>
                      <a:pt x="983" y="481"/>
                      <a:pt x="992" y="73"/>
                      <a:pt x="992" y="9"/>
                    </a:cubicBezTo>
                    <a:cubicBezTo>
                      <a:pt x="991" y="4"/>
                      <a:pt x="987" y="0"/>
                      <a:pt x="982" y="0"/>
                    </a:cubicBezTo>
                    <a:cubicBezTo>
                      <a:pt x="558" y="4"/>
                      <a:pt x="494" y="260"/>
                      <a:pt x="485" y="430"/>
                    </a:cubicBezTo>
                    <a:cubicBezTo>
                      <a:pt x="485" y="439"/>
                      <a:pt x="473" y="441"/>
                      <a:pt x="469" y="434"/>
                    </a:cubicBezTo>
                    <a:cubicBezTo>
                      <a:pt x="416" y="328"/>
                      <a:pt x="292" y="242"/>
                      <a:pt x="8" y="255"/>
                    </a:cubicBezTo>
                    <a:cubicBezTo>
                      <a:pt x="3" y="255"/>
                      <a:pt x="0" y="260"/>
                      <a:pt x="0" y="265"/>
                    </a:cubicBezTo>
                    <a:cubicBezTo>
                      <a:pt x="2" y="322"/>
                      <a:pt x="34" y="646"/>
                      <a:pt x="384" y="65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4" name="Freeform 26"/>
              <p:cNvSpPr>
                <a:spLocks noEditPoints="1"/>
              </p:cNvSpPr>
              <p:nvPr/>
            </p:nvSpPr>
            <p:spPr bwMode="auto">
              <a:xfrm>
                <a:off x="5537834" y="3464052"/>
                <a:ext cx="1131952" cy="542925"/>
              </a:xfrm>
              <a:custGeom>
                <a:avLst/>
                <a:gdLst>
                  <a:gd name="T0" fmla="*/ 22 w 1586"/>
                  <a:gd name="T1" fmla="*/ 760 h 760"/>
                  <a:gd name="T2" fmla="*/ 10 w 1586"/>
                  <a:gd name="T3" fmla="*/ 756 h 760"/>
                  <a:gd name="T4" fmla="*/ 0 w 1586"/>
                  <a:gd name="T5" fmla="*/ 738 h 760"/>
                  <a:gd name="T6" fmla="*/ 0 w 1586"/>
                  <a:gd name="T7" fmla="*/ 295 h 760"/>
                  <a:gd name="T8" fmla="*/ 11 w 1586"/>
                  <a:gd name="T9" fmla="*/ 276 h 760"/>
                  <a:gd name="T10" fmla="*/ 434 w 1586"/>
                  <a:gd name="T11" fmla="*/ 36 h 760"/>
                  <a:gd name="T12" fmla="*/ 575 w 1586"/>
                  <a:gd name="T13" fmla="*/ 2 h 760"/>
                  <a:gd name="T14" fmla="*/ 1001 w 1586"/>
                  <a:gd name="T15" fmla="*/ 24 h 760"/>
                  <a:gd name="T16" fmla="*/ 1106 w 1586"/>
                  <a:gd name="T17" fmla="*/ 135 h 760"/>
                  <a:gd name="T18" fmla="*/ 1006 w 1586"/>
                  <a:gd name="T19" fmla="*/ 245 h 760"/>
                  <a:gd name="T20" fmla="*/ 874 w 1586"/>
                  <a:gd name="T21" fmla="*/ 258 h 760"/>
                  <a:gd name="T22" fmla="*/ 989 w 1586"/>
                  <a:gd name="T23" fmla="*/ 304 h 760"/>
                  <a:gd name="T24" fmla="*/ 1224 w 1586"/>
                  <a:gd name="T25" fmla="*/ 239 h 760"/>
                  <a:gd name="T26" fmla="*/ 1365 w 1586"/>
                  <a:gd name="T27" fmla="*/ 79 h 760"/>
                  <a:gd name="T28" fmla="*/ 1447 w 1586"/>
                  <a:gd name="T29" fmla="*/ 39 h 760"/>
                  <a:gd name="T30" fmla="*/ 1533 w 1586"/>
                  <a:gd name="T31" fmla="*/ 70 h 760"/>
                  <a:gd name="T32" fmla="*/ 1544 w 1586"/>
                  <a:gd name="T33" fmla="*/ 234 h 760"/>
                  <a:gd name="T34" fmla="*/ 1354 w 1586"/>
                  <a:gd name="T35" fmla="*/ 459 h 760"/>
                  <a:gd name="T36" fmla="*/ 1344 w 1586"/>
                  <a:gd name="T37" fmla="*/ 466 h 760"/>
                  <a:gd name="T38" fmla="*/ 988 w 1586"/>
                  <a:gd name="T39" fmla="*/ 577 h 760"/>
                  <a:gd name="T40" fmla="*/ 938 w 1586"/>
                  <a:gd name="T41" fmla="*/ 582 h 760"/>
                  <a:gd name="T42" fmla="*/ 583 w 1586"/>
                  <a:gd name="T43" fmla="*/ 557 h 760"/>
                  <a:gd name="T44" fmla="*/ 531 w 1586"/>
                  <a:gd name="T45" fmla="*/ 565 h 760"/>
                  <a:gd name="T46" fmla="*/ 30 w 1586"/>
                  <a:gd name="T47" fmla="*/ 759 h 760"/>
                  <a:gd name="T48" fmla="*/ 22 w 1586"/>
                  <a:gd name="T49" fmla="*/ 760 h 760"/>
                  <a:gd name="T50" fmla="*/ 44 w 1586"/>
                  <a:gd name="T51" fmla="*/ 308 h 760"/>
                  <a:gd name="T52" fmla="*/ 44 w 1586"/>
                  <a:gd name="T53" fmla="*/ 706 h 760"/>
                  <a:gd name="T54" fmla="*/ 515 w 1586"/>
                  <a:gd name="T55" fmla="*/ 524 h 760"/>
                  <a:gd name="T56" fmla="*/ 586 w 1586"/>
                  <a:gd name="T57" fmla="*/ 513 h 760"/>
                  <a:gd name="T58" fmla="*/ 941 w 1586"/>
                  <a:gd name="T59" fmla="*/ 539 h 760"/>
                  <a:gd name="T60" fmla="*/ 975 w 1586"/>
                  <a:gd name="T61" fmla="*/ 535 h 760"/>
                  <a:gd name="T62" fmla="*/ 1324 w 1586"/>
                  <a:gd name="T63" fmla="*/ 426 h 760"/>
                  <a:gd name="T64" fmla="*/ 1511 w 1586"/>
                  <a:gd name="T65" fmla="*/ 206 h 760"/>
                  <a:gd name="T66" fmla="*/ 1504 w 1586"/>
                  <a:gd name="T67" fmla="*/ 102 h 760"/>
                  <a:gd name="T68" fmla="*/ 1450 w 1586"/>
                  <a:gd name="T69" fmla="*/ 83 h 760"/>
                  <a:gd name="T70" fmla="*/ 1398 w 1586"/>
                  <a:gd name="T71" fmla="*/ 108 h 760"/>
                  <a:gd name="T72" fmla="*/ 1252 w 1586"/>
                  <a:gd name="T73" fmla="*/ 273 h 760"/>
                  <a:gd name="T74" fmla="*/ 1242 w 1586"/>
                  <a:gd name="T75" fmla="*/ 279 h 760"/>
                  <a:gd name="T76" fmla="*/ 994 w 1586"/>
                  <a:gd name="T77" fmla="*/ 349 h 760"/>
                  <a:gd name="T78" fmla="*/ 979 w 1586"/>
                  <a:gd name="T79" fmla="*/ 348 h 760"/>
                  <a:gd name="T80" fmla="*/ 774 w 1586"/>
                  <a:gd name="T81" fmla="*/ 265 h 760"/>
                  <a:gd name="T82" fmla="*/ 761 w 1586"/>
                  <a:gd name="T83" fmla="*/ 242 h 760"/>
                  <a:gd name="T84" fmla="*/ 780 w 1586"/>
                  <a:gd name="T85" fmla="*/ 223 h 760"/>
                  <a:gd name="T86" fmla="*/ 1001 w 1586"/>
                  <a:gd name="T87" fmla="*/ 201 h 760"/>
                  <a:gd name="T88" fmla="*/ 1062 w 1586"/>
                  <a:gd name="T89" fmla="*/ 135 h 760"/>
                  <a:gd name="T90" fmla="*/ 998 w 1586"/>
                  <a:gd name="T91" fmla="*/ 68 h 760"/>
                  <a:gd name="T92" fmla="*/ 573 w 1586"/>
                  <a:gd name="T93" fmla="*/ 46 h 760"/>
                  <a:gd name="T94" fmla="*/ 456 w 1586"/>
                  <a:gd name="T95" fmla="*/ 74 h 760"/>
                  <a:gd name="T96" fmla="*/ 44 w 1586"/>
                  <a:gd name="T97" fmla="*/ 30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6" h="760">
                    <a:moveTo>
                      <a:pt x="22" y="760"/>
                    </a:moveTo>
                    <a:cubicBezTo>
                      <a:pt x="18" y="760"/>
                      <a:pt x="14" y="759"/>
                      <a:pt x="10" y="756"/>
                    </a:cubicBezTo>
                    <a:cubicBezTo>
                      <a:pt x="4" y="752"/>
                      <a:pt x="0" y="745"/>
                      <a:pt x="0" y="738"/>
                    </a:cubicBezTo>
                    <a:cubicBezTo>
                      <a:pt x="0" y="295"/>
                      <a:pt x="0" y="295"/>
                      <a:pt x="0" y="295"/>
                    </a:cubicBezTo>
                    <a:cubicBezTo>
                      <a:pt x="0" y="287"/>
                      <a:pt x="5" y="280"/>
                      <a:pt x="11" y="276"/>
                    </a:cubicBezTo>
                    <a:cubicBezTo>
                      <a:pt x="434" y="36"/>
                      <a:pt x="434" y="36"/>
                      <a:pt x="434" y="36"/>
                    </a:cubicBezTo>
                    <a:cubicBezTo>
                      <a:pt x="477" y="11"/>
                      <a:pt x="526" y="0"/>
                      <a:pt x="575" y="2"/>
                    </a:cubicBezTo>
                    <a:cubicBezTo>
                      <a:pt x="1001" y="24"/>
                      <a:pt x="1001" y="24"/>
                      <a:pt x="1001" y="24"/>
                    </a:cubicBezTo>
                    <a:cubicBezTo>
                      <a:pt x="1060" y="27"/>
                      <a:pt x="1106" y="76"/>
                      <a:pt x="1106" y="135"/>
                    </a:cubicBezTo>
                    <a:cubicBezTo>
                      <a:pt x="1106" y="192"/>
                      <a:pt x="1063" y="239"/>
                      <a:pt x="1006" y="245"/>
                    </a:cubicBezTo>
                    <a:cubicBezTo>
                      <a:pt x="874" y="258"/>
                      <a:pt x="874" y="258"/>
                      <a:pt x="874" y="258"/>
                    </a:cubicBezTo>
                    <a:cubicBezTo>
                      <a:pt x="989" y="304"/>
                      <a:pt x="989" y="304"/>
                      <a:pt x="989" y="304"/>
                    </a:cubicBezTo>
                    <a:cubicBezTo>
                      <a:pt x="1224" y="239"/>
                      <a:pt x="1224" y="239"/>
                      <a:pt x="1224" y="239"/>
                    </a:cubicBezTo>
                    <a:cubicBezTo>
                      <a:pt x="1365" y="79"/>
                      <a:pt x="1365" y="79"/>
                      <a:pt x="1365" y="79"/>
                    </a:cubicBezTo>
                    <a:cubicBezTo>
                      <a:pt x="1386" y="55"/>
                      <a:pt x="1416" y="41"/>
                      <a:pt x="1447" y="39"/>
                    </a:cubicBezTo>
                    <a:cubicBezTo>
                      <a:pt x="1479" y="38"/>
                      <a:pt x="1510" y="48"/>
                      <a:pt x="1533" y="70"/>
                    </a:cubicBezTo>
                    <a:cubicBezTo>
                      <a:pt x="1581" y="113"/>
                      <a:pt x="1586" y="185"/>
                      <a:pt x="1544" y="234"/>
                    </a:cubicBezTo>
                    <a:cubicBezTo>
                      <a:pt x="1354" y="459"/>
                      <a:pt x="1354" y="459"/>
                      <a:pt x="1354" y="459"/>
                    </a:cubicBezTo>
                    <a:cubicBezTo>
                      <a:pt x="1351" y="462"/>
                      <a:pt x="1348" y="464"/>
                      <a:pt x="1344" y="466"/>
                    </a:cubicBezTo>
                    <a:cubicBezTo>
                      <a:pt x="988" y="577"/>
                      <a:pt x="988" y="577"/>
                      <a:pt x="988" y="577"/>
                    </a:cubicBezTo>
                    <a:cubicBezTo>
                      <a:pt x="972" y="582"/>
                      <a:pt x="955" y="584"/>
                      <a:pt x="938" y="582"/>
                    </a:cubicBezTo>
                    <a:cubicBezTo>
                      <a:pt x="583" y="557"/>
                      <a:pt x="583" y="557"/>
                      <a:pt x="583" y="557"/>
                    </a:cubicBezTo>
                    <a:cubicBezTo>
                      <a:pt x="566" y="556"/>
                      <a:pt x="548" y="558"/>
                      <a:pt x="531" y="565"/>
                    </a:cubicBezTo>
                    <a:cubicBezTo>
                      <a:pt x="30" y="759"/>
                      <a:pt x="30" y="759"/>
                      <a:pt x="30" y="759"/>
                    </a:cubicBezTo>
                    <a:cubicBezTo>
                      <a:pt x="28" y="760"/>
                      <a:pt x="25" y="760"/>
                      <a:pt x="22" y="760"/>
                    </a:cubicBezTo>
                    <a:close/>
                    <a:moveTo>
                      <a:pt x="44" y="308"/>
                    </a:moveTo>
                    <a:cubicBezTo>
                      <a:pt x="44" y="706"/>
                      <a:pt x="44" y="706"/>
                      <a:pt x="44" y="706"/>
                    </a:cubicBezTo>
                    <a:cubicBezTo>
                      <a:pt x="515" y="524"/>
                      <a:pt x="515" y="524"/>
                      <a:pt x="515" y="524"/>
                    </a:cubicBezTo>
                    <a:cubicBezTo>
                      <a:pt x="538" y="515"/>
                      <a:pt x="562" y="511"/>
                      <a:pt x="586" y="513"/>
                    </a:cubicBezTo>
                    <a:cubicBezTo>
                      <a:pt x="941" y="539"/>
                      <a:pt x="941" y="539"/>
                      <a:pt x="941" y="539"/>
                    </a:cubicBezTo>
                    <a:cubicBezTo>
                      <a:pt x="953" y="539"/>
                      <a:pt x="964" y="538"/>
                      <a:pt x="975" y="535"/>
                    </a:cubicBezTo>
                    <a:cubicBezTo>
                      <a:pt x="1324" y="426"/>
                      <a:pt x="1324" y="426"/>
                      <a:pt x="1324" y="426"/>
                    </a:cubicBezTo>
                    <a:cubicBezTo>
                      <a:pt x="1511" y="206"/>
                      <a:pt x="1511" y="206"/>
                      <a:pt x="1511" y="206"/>
                    </a:cubicBezTo>
                    <a:cubicBezTo>
                      <a:pt x="1537" y="175"/>
                      <a:pt x="1534" y="129"/>
                      <a:pt x="1504" y="102"/>
                    </a:cubicBezTo>
                    <a:cubicBezTo>
                      <a:pt x="1489" y="89"/>
                      <a:pt x="1470" y="82"/>
                      <a:pt x="1450" y="83"/>
                    </a:cubicBezTo>
                    <a:cubicBezTo>
                      <a:pt x="1430" y="84"/>
                      <a:pt x="1411" y="93"/>
                      <a:pt x="1398" y="108"/>
                    </a:cubicBezTo>
                    <a:cubicBezTo>
                      <a:pt x="1252" y="273"/>
                      <a:pt x="1252" y="273"/>
                      <a:pt x="1252" y="273"/>
                    </a:cubicBezTo>
                    <a:cubicBezTo>
                      <a:pt x="1249" y="276"/>
                      <a:pt x="1246" y="278"/>
                      <a:pt x="1242" y="279"/>
                    </a:cubicBezTo>
                    <a:cubicBezTo>
                      <a:pt x="994" y="349"/>
                      <a:pt x="994" y="349"/>
                      <a:pt x="994" y="349"/>
                    </a:cubicBezTo>
                    <a:cubicBezTo>
                      <a:pt x="989" y="350"/>
                      <a:pt x="984" y="350"/>
                      <a:pt x="979" y="348"/>
                    </a:cubicBezTo>
                    <a:cubicBezTo>
                      <a:pt x="774" y="265"/>
                      <a:pt x="774" y="265"/>
                      <a:pt x="774" y="265"/>
                    </a:cubicBezTo>
                    <a:cubicBezTo>
                      <a:pt x="765" y="261"/>
                      <a:pt x="759" y="252"/>
                      <a:pt x="761" y="242"/>
                    </a:cubicBezTo>
                    <a:cubicBezTo>
                      <a:pt x="762" y="232"/>
                      <a:pt x="770" y="224"/>
                      <a:pt x="780" y="223"/>
                    </a:cubicBezTo>
                    <a:cubicBezTo>
                      <a:pt x="1001" y="201"/>
                      <a:pt x="1001" y="201"/>
                      <a:pt x="1001" y="201"/>
                    </a:cubicBezTo>
                    <a:cubicBezTo>
                      <a:pt x="1036" y="198"/>
                      <a:pt x="1062" y="169"/>
                      <a:pt x="1062" y="135"/>
                    </a:cubicBezTo>
                    <a:cubicBezTo>
                      <a:pt x="1062" y="99"/>
                      <a:pt x="1034" y="70"/>
                      <a:pt x="998" y="68"/>
                    </a:cubicBezTo>
                    <a:cubicBezTo>
                      <a:pt x="573" y="46"/>
                      <a:pt x="573" y="46"/>
                      <a:pt x="573" y="46"/>
                    </a:cubicBezTo>
                    <a:cubicBezTo>
                      <a:pt x="532" y="44"/>
                      <a:pt x="491" y="54"/>
                      <a:pt x="456" y="74"/>
                    </a:cubicBezTo>
                    <a:lnTo>
                      <a:pt x="44" y="308"/>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65" name="Rectangle 49"/>
          <p:cNvSpPr/>
          <p:nvPr/>
        </p:nvSpPr>
        <p:spPr>
          <a:xfrm>
            <a:off x="648639" y="2708182"/>
            <a:ext cx="1299873" cy="274594"/>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Participants</a:t>
            </a:r>
          </a:p>
        </p:txBody>
      </p:sp>
      <p:sp>
        <p:nvSpPr>
          <p:cNvPr id="66" name="Rectangle 52"/>
          <p:cNvSpPr/>
          <p:nvPr/>
        </p:nvSpPr>
        <p:spPr>
          <a:xfrm>
            <a:off x="693181" y="4438933"/>
            <a:ext cx="1115539" cy="457657"/>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Placement</a:t>
            </a:r>
            <a:r>
              <a:rPr kumimoji="0" lang="en-US" sz="1200" b="0" i="0" u="none" strike="noStrike" kern="1200" cap="none" spc="0" normalizeH="0" noProof="0" dirty="0">
                <a:ln>
                  <a:noFill/>
                </a:ln>
                <a:solidFill>
                  <a:srgbClr val="000000"/>
                </a:solidFill>
                <a:effectLst/>
                <a:uLnTx/>
                <a:uFillTx/>
                <a:ea typeface="+mn-ea"/>
                <a:cs typeface="+mn-cs"/>
              </a:rPr>
              <a:t> r</a:t>
            </a:r>
            <a:r>
              <a:rPr kumimoji="0" lang="en-US" sz="1200" b="0" i="0" u="none" strike="noStrike" kern="1200" cap="none" spc="0" normalizeH="0" baseline="0" noProof="0" dirty="0">
                <a:ln>
                  <a:noFill/>
                </a:ln>
                <a:solidFill>
                  <a:srgbClr val="000000"/>
                </a:solidFill>
                <a:effectLst/>
                <a:uLnTx/>
                <a:uFillTx/>
                <a:ea typeface="+mn-ea"/>
                <a:cs typeface="+mn-cs"/>
              </a:rPr>
              <a:t>ate</a:t>
            </a:r>
          </a:p>
        </p:txBody>
      </p:sp>
      <p:sp>
        <p:nvSpPr>
          <p:cNvPr id="69" name="Oval 172"/>
          <p:cNvSpPr/>
          <p:nvPr/>
        </p:nvSpPr>
        <p:spPr bwMode="auto">
          <a:xfrm>
            <a:off x="3438525" y="3706813"/>
            <a:ext cx="882650" cy="239713"/>
          </a:xfrm>
          <a:prstGeom prst="ellipse">
            <a:avLst/>
          </a:prstGeom>
          <a:solidFill>
            <a:srgbClr val="FFFFFF"/>
          </a:solidFill>
          <a:ln w="9525" cap="flat" cmpd="sng" algn="ctr">
            <a:noFill/>
            <a:prstDash val="solid"/>
            <a:round/>
            <a:headEnd type="none" w="lg" len="lg"/>
            <a:tailEnd type="none" w="lg" len="lg"/>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sym typeface="Arial"/>
              </a:rPr>
              <a:t>Avg</a:t>
            </a:r>
            <a:r>
              <a:rPr kumimoji="0" lang="en-US" sz="1200" b="0" i="0" u="none" strike="noStrike" kern="1200" cap="none" spc="0" normalizeH="0" baseline="0" noProof="0">
                <a:ln>
                  <a:noFill/>
                </a:ln>
                <a:solidFill>
                  <a:srgbClr val="000000"/>
                </a:solidFill>
                <a:effectLst/>
                <a:uLnTx/>
                <a:uFillTx/>
                <a:ea typeface="+mn-ea"/>
                <a:cs typeface="+mn-cs"/>
                <a:sym typeface="Arial"/>
              </a:rPr>
              <a:t>. 75</a:t>
            </a:r>
            <a:r>
              <a:rPr kumimoji="0" lang="en-US" sz="1200" b="0" i="0" u="none" strike="noStrike" kern="1200" cap="none" spc="0" normalizeH="0" baseline="0" noProof="0">
                <a:ln>
                  <a:noFill/>
                </a:ln>
                <a:solidFill>
                  <a:srgbClr val="000000"/>
                </a:solidFill>
                <a:effectLst/>
                <a:uLnTx/>
                <a:uFillTx/>
                <a:ea typeface="+mn-ea"/>
                <a:cs typeface="+mn-cs"/>
              </a:rPr>
              <a:t>%</a:t>
            </a:r>
            <a:endParaRPr kumimoji="0" lang="en-US" sz="1200" b="0" i="0" u="none" strike="noStrike" kern="1200" cap="none" spc="0" normalizeH="0" baseline="0" noProof="0" dirty="0">
              <a:ln>
                <a:noFill/>
              </a:ln>
              <a:solidFill>
                <a:srgbClr val="000000"/>
              </a:solidFill>
              <a:effectLst/>
              <a:uLnTx/>
              <a:uFillTx/>
              <a:ea typeface="+mn-ea"/>
              <a:cs typeface="+mn-cs"/>
            </a:endParaRPr>
          </a:p>
        </p:txBody>
      </p:sp>
      <p:sp>
        <p:nvSpPr>
          <p:cNvPr id="149" name="Title 2"/>
          <p:cNvSpPr txBox="1"/>
          <p:nvPr/>
        </p:nvSpPr>
        <p:spPr>
          <a:xfrm>
            <a:off x="7145519" y="1933482"/>
            <a:ext cx="2371362" cy="332398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b="0" i="0"/>
            </a:pPr>
            <a:r>
              <a:rPr kumimoji="0" lang="en-US" sz="2000" b="0" i="0" u="none" strike="noStrike" kern="1200" cap="none" spc="0" normalizeH="0" baseline="0" noProof="0" dirty="0">
                <a:ln>
                  <a:noFill/>
                </a:ln>
                <a:solidFill>
                  <a:schemeClr val="bg1"/>
                </a:solidFill>
                <a:effectLst/>
                <a:uLnTx/>
                <a:uFillTx/>
                <a:latin typeface="+mj-lt"/>
                <a:ea typeface="+mj-ea"/>
                <a:cs typeface="Calibri" panose="020F0502020204030204" pitchFamily="34" charset="0"/>
                <a:sym typeface="Trebuchet MS" panose="020B0603020202020204" pitchFamily="34" charset="0"/>
              </a:rPr>
              <a:t>In order to create lasting </a:t>
            </a:r>
            <a:r>
              <a:rPr kumimoji="0" lang="en-US" sz="2000" b="0" i="0" u="none" strike="noStrike" kern="1200" cap="none" spc="0" normalizeH="0" baseline="0" noProof="0" dirty="0" err="1">
                <a:ln>
                  <a:noFill/>
                </a:ln>
                <a:solidFill>
                  <a:schemeClr val="bg1"/>
                </a:solidFill>
                <a:effectLst/>
                <a:uLnTx/>
                <a:uFillTx/>
                <a:latin typeface="+mj-lt"/>
                <a:ea typeface="+mj-ea"/>
                <a:cs typeface="Calibri" panose="020F0502020204030204" pitchFamily="34" charset="0"/>
                <a:sym typeface="Trebuchet MS" panose="020B0603020202020204" pitchFamily="34" charset="0"/>
              </a:rPr>
              <a:t>oppor-tunities</a:t>
            </a:r>
            <a:r>
              <a:rPr kumimoji="0" lang="en-US" sz="2000" b="0" i="0" u="none" strike="noStrike" kern="1200" cap="none" spc="0" normalizeH="0" baseline="0" noProof="0" dirty="0">
                <a:ln>
                  <a:noFill/>
                </a:ln>
                <a:solidFill>
                  <a:schemeClr val="bg1"/>
                </a:solidFill>
                <a:effectLst/>
                <a:uLnTx/>
                <a:uFillTx/>
                <a:latin typeface="+mj-lt"/>
                <a:ea typeface="+mj-ea"/>
                <a:cs typeface="Calibri" panose="020F0502020204030204" pitchFamily="34" charset="0"/>
                <a:sym typeface="Trebuchet MS" panose="020B0603020202020204" pitchFamily="34" charset="0"/>
              </a:rPr>
              <a:t> for more and more young people, we look forward to having more strong partners join us: as sponsors, for internships and apprenticeships,</a:t>
            </a:r>
            <a:r>
              <a:rPr kumimoji="0" lang="en-US" sz="2000" b="0" i="0" u="none" strike="noStrike" kern="1200" cap="none" spc="0" normalizeH="0" noProof="0" dirty="0">
                <a:ln>
                  <a:noFill/>
                </a:ln>
                <a:solidFill>
                  <a:schemeClr val="bg1"/>
                </a:solidFill>
                <a:effectLst/>
                <a:uLnTx/>
                <a:uFillTx/>
                <a:latin typeface="+mj-lt"/>
                <a:ea typeface="+mj-ea"/>
                <a:cs typeface="Calibri" panose="020F0502020204030204" pitchFamily="34" charset="0"/>
                <a:sym typeface="Trebuchet MS" panose="020B0603020202020204" pitchFamily="34" charset="0"/>
              </a:rPr>
              <a:t> </a:t>
            </a:r>
            <a:br>
              <a:rPr kumimoji="0" lang="en-US" sz="2000" b="0" i="0" u="none" strike="noStrike" kern="1200" cap="none" spc="0" normalizeH="0" noProof="0" dirty="0">
                <a:ln>
                  <a:noFill/>
                </a:ln>
                <a:solidFill>
                  <a:schemeClr val="bg1"/>
                </a:solidFill>
                <a:effectLst/>
                <a:uLnTx/>
                <a:uFillTx/>
                <a:latin typeface="+mj-lt"/>
                <a:ea typeface="+mj-ea"/>
                <a:cs typeface="Calibri" panose="020F0502020204030204" pitchFamily="34" charset="0"/>
                <a:sym typeface="Trebuchet MS" panose="020B0603020202020204" pitchFamily="34" charset="0"/>
              </a:rPr>
            </a:br>
            <a:r>
              <a:rPr kumimoji="0" lang="en-US" sz="2000" b="0" i="0" u="none" strike="noStrike" kern="1200" cap="none" spc="0" normalizeH="0" baseline="0" noProof="0" dirty="0">
                <a:ln>
                  <a:noFill/>
                </a:ln>
                <a:solidFill>
                  <a:schemeClr val="bg1"/>
                </a:solidFill>
                <a:effectLst/>
                <a:uLnTx/>
                <a:uFillTx/>
                <a:latin typeface="+mj-lt"/>
                <a:ea typeface="+mj-ea"/>
                <a:cs typeface="Calibri" panose="020F0502020204030204" pitchFamily="34" charset="0"/>
                <a:sym typeface="Trebuchet MS" panose="020B0603020202020204" pitchFamily="34" charset="0"/>
              </a:rPr>
              <a:t>and as mentors</a:t>
            </a:r>
          </a:p>
        </p:txBody>
      </p:sp>
      <p:sp>
        <p:nvSpPr>
          <p:cNvPr id="2" name="Oval 1"/>
          <p:cNvSpPr/>
          <p:nvPr/>
        </p:nvSpPr>
        <p:spPr>
          <a:xfrm>
            <a:off x="869950" y="1927132"/>
            <a:ext cx="762000" cy="762000"/>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cxnSp>
        <p:nvCxnSpPr>
          <p:cNvPr id="5" name="Straight Connector 4"/>
          <p:cNvCxnSpPr/>
          <p:nvPr/>
        </p:nvCxnSpPr>
        <p:spPr>
          <a:xfrm>
            <a:off x="685800" y="3433670"/>
            <a:ext cx="5499100" cy="0"/>
          </a:xfrm>
          <a:prstGeom prst="line">
            <a:avLst/>
          </a:prstGeom>
          <a:ln w="9525"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869950" y="3579813"/>
            <a:ext cx="762000" cy="762000"/>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graphicFrame>
        <p:nvGraphicFramePr>
          <p:cNvPr id="103" name="Chart 3"/>
          <p:cNvGraphicFramePr/>
          <p:nvPr>
            <p:custDataLst>
              <p:tags r:id="rId28"/>
            </p:custDataLst>
          </p:nvPr>
        </p:nvGraphicFramePr>
        <p:xfrm>
          <a:off x="2316163" y="3702050"/>
          <a:ext cx="3471862" cy="1401763"/>
        </p:xfrm>
        <a:graphic>
          <a:graphicData uri="http://schemas.openxmlformats.org/drawingml/2006/chart">
            <c:chart xmlns:c="http://schemas.openxmlformats.org/drawingml/2006/chart" xmlns:r="http://schemas.openxmlformats.org/officeDocument/2006/relationships" r:id="rId40"/>
          </a:graphicData>
        </a:graphic>
      </p:graphicFrame>
      <p:sp>
        <p:nvSpPr>
          <p:cNvPr id="96" name="Text Placeholder 3"/>
          <p:cNvSpPr>
            <a:spLocks noGrp="1"/>
          </p:cNvSpPr>
          <p:nvPr>
            <p:custDataLst>
              <p:tags r:id="rId29"/>
            </p:custDataLst>
          </p:nvPr>
        </p:nvSpPr>
        <p:spPr bwMode="gray">
          <a:xfrm>
            <a:off x="2500313"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CF8AC232-9177-42DE-93FF-2EB4906B35B8}" type="datetime'''''''''0''9''''''''''''''''''''''''''''''''''''''''''''/1''0'">
              <a:rPr lang="de-DE" altLang="en-US" sz="1100" smtClean="0">
                <a:solidFill>
                  <a:srgbClr val="000000"/>
                </a:solidFill>
              </a:rPr>
              <a:pPr lvl="0" algn="ctr">
                <a:lnSpc>
                  <a:spcPct val="100000"/>
                </a:lnSpc>
                <a:spcBef>
                  <a:spcPct val="0"/>
                </a:spcBef>
                <a:spcAft>
                  <a:spcPct val="0"/>
                </a:spcAft>
                <a:defRPr/>
              </a:pPr>
              <a:t>09/10</a:t>
            </a:fld>
            <a:endParaRPr kumimoji="0" lang="de-DE" sz="1100" b="0" i="0" strike="noStrike" kern="1200" spc="0" normalizeH="0" noProof="0" dirty="0">
              <a:ln>
                <a:noFill/>
              </a:ln>
              <a:solidFill>
                <a:srgbClr val="000000"/>
              </a:solidFill>
              <a:effectLst/>
              <a:uLnTx/>
              <a:uFillTx/>
              <a:sym typeface="+mn-lt"/>
            </a:endParaRPr>
          </a:p>
        </p:txBody>
      </p:sp>
      <p:sp>
        <p:nvSpPr>
          <p:cNvPr id="92" name="Text Placeholder 3"/>
          <p:cNvSpPr>
            <a:spLocks noGrp="1"/>
          </p:cNvSpPr>
          <p:nvPr>
            <p:custDataLst>
              <p:tags r:id="rId30"/>
            </p:custDataLst>
          </p:nvPr>
        </p:nvSpPr>
        <p:spPr bwMode="gray">
          <a:xfrm>
            <a:off x="4832350"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7C29137B-1DA7-45F1-9434-5E43385B8171}" type="datetime'''1''''''''7''/''''1''''''''''''''''''8'''">
              <a:rPr lang="de-DE" altLang="en-US" sz="1100" smtClean="0">
                <a:solidFill>
                  <a:srgbClr val="000000"/>
                </a:solidFill>
              </a:rPr>
              <a:pPr lvl="0" algn="ctr">
                <a:lnSpc>
                  <a:spcPct val="100000"/>
                </a:lnSpc>
                <a:spcBef>
                  <a:spcPct val="0"/>
                </a:spcBef>
                <a:spcAft>
                  <a:spcPct val="0"/>
                </a:spcAft>
                <a:defRPr/>
              </a:pPr>
              <a:t>17/18</a:t>
            </a:fld>
            <a:endParaRPr kumimoji="0" lang="de-DE" sz="1100" b="0" i="0" strike="noStrike" kern="1200" spc="0" normalizeH="0" noProof="0" dirty="0">
              <a:ln>
                <a:noFill/>
              </a:ln>
              <a:solidFill>
                <a:srgbClr val="000000"/>
              </a:solidFill>
              <a:effectLst/>
              <a:uLnTx/>
              <a:uFillTx/>
              <a:sym typeface="+mn-lt"/>
            </a:endParaRPr>
          </a:p>
        </p:txBody>
      </p:sp>
      <p:sp>
        <p:nvSpPr>
          <p:cNvPr id="91" name="Text Placeholder 3"/>
          <p:cNvSpPr>
            <a:spLocks noGrp="1"/>
          </p:cNvSpPr>
          <p:nvPr>
            <p:custDataLst>
              <p:tags r:id="rId31"/>
            </p:custDataLst>
          </p:nvPr>
        </p:nvSpPr>
        <p:spPr bwMode="gray">
          <a:xfrm>
            <a:off x="4248150"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7B4F3EF5-E3F8-41F0-8D23-BB9F6E2BB47A}" type="datetime'''''''''''''1''''''''5''''/1''''''''''''''''''6'''''''''''">
              <a:rPr lang="de-DE" altLang="en-US" sz="1100" smtClean="0">
                <a:solidFill>
                  <a:srgbClr val="000000"/>
                </a:solidFill>
              </a:rPr>
              <a:pPr lvl="0" algn="ctr">
                <a:lnSpc>
                  <a:spcPct val="100000"/>
                </a:lnSpc>
                <a:spcBef>
                  <a:spcPct val="0"/>
                </a:spcBef>
                <a:spcAft>
                  <a:spcPct val="0"/>
                </a:spcAft>
                <a:defRPr/>
              </a:pPr>
              <a:t>15/16</a:t>
            </a:fld>
            <a:endParaRPr kumimoji="0" lang="de-DE" sz="1100" b="0" i="0" strike="noStrike" kern="1200" spc="0" normalizeH="0" noProof="0" dirty="0">
              <a:ln>
                <a:noFill/>
              </a:ln>
              <a:solidFill>
                <a:srgbClr val="000000"/>
              </a:solidFill>
              <a:effectLst/>
              <a:uLnTx/>
              <a:uFillTx/>
              <a:sym typeface="+mn-lt"/>
            </a:endParaRPr>
          </a:p>
        </p:txBody>
      </p:sp>
      <p:sp>
        <p:nvSpPr>
          <p:cNvPr id="94" name="Text Placeholder 3"/>
          <p:cNvSpPr>
            <a:spLocks noGrp="1"/>
          </p:cNvSpPr>
          <p:nvPr>
            <p:custDataLst>
              <p:tags r:id="rId32"/>
            </p:custDataLst>
          </p:nvPr>
        </p:nvSpPr>
        <p:spPr bwMode="gray">
          <a:xfrm>
            <a:off x="3082925"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47FF6C67-1DC2-4468-A322-862327399663}" type="datetime'''''''''''''''''''''1''1/''1''''''''''''''''''''''''''2'''">
              <a:rPr lang="de-DE" altLang="en-US" sz="1100" smtClean="0">
                <a:solidFill>
                  <a:srgbClr val="000000"/>
                </a:solidFill>
              </a:rPr>
              <a:pPr lvl="0" algn="ctr">
                <a:lnSpc>
                  <a:spcPct val="100000"/>
                </a:lnSpc>
                <a:spcBef>
                  <a:spcPct val="0"/>
                </a:spcBef>
                <a:spcAft>
                  <a:spcPct val="0"/>
                </a:spcAft>
                <a:defRPr/>
              </a:pPr>
              <a:t>11/12</a:t>
            </a:fld>
            <a:endParaRPr kumimoji="0" lang="de-DE" sz="1100" b="0" i="0" strike="noStrike" kern="1200" spc="0" normalizeH="0" noProof="0" dirty="0">
              <a:ln>
                <a:noFill/>
              </a:ln>
              <a:solidFill>
                <a:srgbClr val="000000"/>
              </a:solidFill>
              <a:effectLst/>
              <a:uLnTx/>
              <a:uFillTx/>
              <a:sym typeface="+mn-lt"/>
            </a:endParaRPr>
          </a:p>
        </p:txBody>
      </p:sp>
      <p:sp>
        <p:nvSpPr>
          <p:cNvPr id="90" name="Text Placeholder 3"/>
          <p:cNvSpPr>
            <a:spLocks noGrp="1"/>
          </p:cNvSpPr>
          <p:nvPr>
            <p:custDataLst>
              <p:tags r:id="rId33"/>
            </p:custDataLst>
          </p:nvPr>
        </p:nvSpPr>
        <p:spPr bwMode="gray">
          <a:xfrm>
            <a:off x="5414963"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D94AC729-B0E1-4D9A-ADEB-A1EF030C0AA8}" type="datetime'''''''''''''''''''''''''''''1''9''''''''''''''''/''20'''''''">
              <a:rPr lang="de-DE" altLang="en-US" sz="1100" smtClean="0">
                <a:solidFill>
                  <a:srgbClr val="000000"/>
                </a:solidFill>
              </a:rPr>
              <a:pPr lvl="0" algn="ctr">
                <a:lnSpc>
                  <a:spcPct val="100000"/>
                </a:lnSpc>
                <a:spcBef>
                  <a:spcPct val="0"/>
                </a:spcBef>
                <a:spcAft>
                  <a:spcPct val="0"/>
                </a:spcAft>
                <a:defRPr/>
              </a:pPr>
              <a:t>19/20</a:t>
            </a:fld>
            <a:endParaRPr kumimoji="0" lang="de-DE" sz="1100" b="0" i="0" strike="noStrike" kern="1200" spc="0" normalizeH="0" noProof="0" dirty="0">
              <a:ln>
                <a:noFill/>
              </a:ln>
              <a:solidFill>
                <a:srgbClr val="000000"/>
              </a:solidFill>
              <a:effectLst/>
              <a:uLnTx/>
              <a:uFillTx/>
              <a:sym typeface="+mn-lt"/>
            </a:endParaRPr>
          </a:p>
        </p:txBody>
      </p:sp>
      <p:sp>
        <p:nvSpPr>
          <p:cNvPr id="93" name="Text Placeholder 3"/>
          <p:cNvSpPr>
            <a:spLocks noGrp="1"/>
          </p:cNvSpPr>
          <p:nvPr>
            <p:custDataLst>
              <p:tags r:id="rId34"/>
            </p:custDataLst>
          </p:nvPr>
        </p:nvSpPr>
        <p:spPr bwMode="gray">
          <a:xfrm>
            <a:off x="3665538" y="5067300"/>
            <a:ext cx="381000" cy="1682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lnSpc>
                <a:spcPct val="100000"/>
              </a:lnSpc>
              <a:spcBef>
                <a:spcPct val="0"/>
              </a:spcBef>
              <a:spcAft>
                <a:spcPct val="0"/>
              </a:spcAft>
              <a:defRPr/>
            </a:pPr>
            <a:fld id="{D9B9A963-06BE-4F7A-B8B0-4B329F65F8D6}" type="datetime'''''''''''1''''3''''''/''''''''''''''''1''4'''''''''''''''''">
              <a:rPr lang="de-DE" altLang="en-US" sz="1100" smtClean="0">
                <a:solidFill>
                  <a:srgbClr val="000000"/>
                </a:solidFill>
              </a:rPr>
              <a:pPr lvl="0" algn="ctr">
                <a:lnSpc>
                  <a:spcPct val="100000"/>
                </a:lnSpc>
                <a:spcBef>
                  <a:spcPct val="0"/>
                </a:spcBef>
                <a:spcAft>
                  <a:spcPct val="0"/>
                </a:spcAft>
                <a:defRPr/>
              </a:pPr>
              <a:t>13/14</a:t>
            </a:fld>
            <a:endParaRPr kumimoji="0" lang="de-DE" sz="1100" b="0" i="0" strike="noStrike" kern="1200" spc="0" normalizeH="0" noProof="0" dirty="0">
              <a:ln>
                <a:noFill/>
              </a:ln>
              <a:solidFill>
                <a:srgbClr val="000000"/>
              </a:solidFill>
              <a:effectLst/>
              <a:uLnTx/>
              <a:uFillTx/>
              <a:sym typeface="+mn-lt"/>
            </a:endParaRPr>
          </a:p>
        </p:txBody>
      </p:sp>
      <p:sp>
        <p:nvSpPr>
          <p:cNvPr id="70" name="Rectangle 279"/>
          <p:cNvSpPr/>
          <p:nvPr/>
        </p:nvSpPr>
        <p:spPr>
          <a:xfrm>
            <a:off x="4594225" y="4006850"/>
            <a:ext cx="1106488" cy="363538"/>
          </a:xfrm>
          <a:prstGeom prst="rect">
            <a:avLst/>
          </a:prstGeom>
          <a:solidFill>
            <a:sysClr val="window" lastClr="FFFFFF"/>
          </a:solidFill>
          <a:ln w="19050" cap="rnd" cmpd="sng" algn="ctr">
            <a:noFill/>
            <a:prstDash val="solid"/>
            <a:round/>
            <a:headEnd type="none" w="med" len="med"/>
            <a:tailEnd type="none" w="med" len="med"/>
          </a:ln>
          <a:effectLst/>
          <a:extLst>
            <a:ext uri="{91240B29-F687-4F45-9708-019B960494DF}">
              <a14:hiddenLine xmlns:a14="http://schemas.microsoft.com/office/drawing/2010/main" w="19050" cap="rnd" cmpd="sng" algn="ctr">
                <a:solidFill>
                  <a:srgbClr val="59B5DA"/>
                </a:solidFill>
                <a:prstDash val="solid"/>
                <a:round/>
                <a:headEnd type="none" w="med" len="med"/>
                <a:tailEnd type="none" w="med" len="med"/>
              </a14:hiddenLine>
            </a:ext>
          </a:extLst>
        </p:spPr>
        <p:txBody>
          <a:bodyPr rtlCol="0" anchor="ctr" anchorCtr="0"/>
          <a:lstStyle/>
          <a:p>
            <a:pPr marL="0" marR="0" lvl="0" indent="0" algn="ctr" defTabSz="742950" rtl="0" eaLnBrk="1" fontAlgn="auto" latinLnBrk="0" hangingPunct="1">
              <a:lnSpc>
                <a:spcPct val="100000"/>
              </a:lnSpc>
              <a:spcBef>
                <a:spcPct val="0"/>
              </a:spcBef>
              <a:spcAft>
                <a:spcPct val="0"/>
              </a:spcAft>
              <a:buClrTx/>
              <a:buSzTx/>
              <a:buFontTx/>
              <a:buNone/>
              <a:defRPr b="0" i="0"/>
            </a:pPr>
            <a:r>
              <a:rPr kumimoji="0" lang="en-US" sz="1000" b="0" i="0" u="none" strike="noStrike" kern="0" cap="none" spc="0" normalizeH="0" baseline="0" noProof="0" dirty="0">
                <a:ln>
                  <a:noFill/>
                </a:ln>
                <a:solidFill>
                  <a:srgbClr val="0088C2"/>
                </a:solidFill>
                <a:effectLst/>
                <a:uLnTx/>
                <a:uFillTx/>
                <a:ea typeface="+mn-ea"/>
                <a:cs typeface="+mn-cs"/>
              </a:rPr>
              <a:t>Sustainability rate</a:t>
            </a:r>
            <a:r>
              <a:rPr kumimoji="0" lang="en-US" sz="1000" b="0" i="0" u="none" strike="noStrike" kern="0" cap="none" spc="0" normalizeH="0" baseline="0" noProof="0">
                <a:ln>
                  <a:noFill/>
                </a:ln>
                <a:solidFill>
                  <a:srgbClr val="0088C2"/>
                </a:solidFill>
                <a:effectLst/>
                <a:uLnTx/>
                <a:uFillTx/>
                <a:ea typeface="+mn-ea"/>
                <a:cs typeface="+mn-cs"/>
              </a:rPr>
              <a:t>: 84%</a:t>
            </a:r>
            <a:endParaRPr kumimoji="0" lang="en-US" sz="300" b="0" i="0" u="none" strike="noStrike" kern="0" cap="none" spc="0" normalizeH="0" baseline="0" noProof="0" dirty="0">
              <a:ln>
                <a:noFill/>
              </a:ln>
              <a:solidFill>
                <a:srgbClr val="0088C2"/>
              </a:solidFill>
              <a:effectLst/>
              <a:uLnTx/>
              <a:uFillTx/>
              <a:ea typeface="+mn-ea"/>
              <a:cs typeface="+mn-cs"/>
            </a:endParaRPr>
          </a:p>
        </p:txBody>
      </p:sp>
    </p:spTree>
    <p:extLst>
      <p:ext uri="{BB962C8B-B14F-4D97-AF65-F5344CB8AC3E}">
        <p14:creationId xmlns:p14="http://schemas.microsoft.com/office/powerpoint/2010/main" val="1255199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9" name="think-cell Folie" r:id="rId10" imgW="0" imgH="0" progId="TCLayout.ActiveDocument.1">
                  <p:embed/>
                </p:oleObj>
              </mc:Choice>
              <mc:Fallback>
                <p:oleObj name="think-cell Folie" r:id="rId10" imgW="0" imgH="0" progId="TCLayout.ActiveDocument.1">
                  <p:embed/>
                  <p:pic>
                    <p:nvPicPr>
                      <p:cNvPr id="4" name="Objekt 3"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cxnSp>
        <p:nvCxnSpPr>
          <p:cNvPr id="12" name="Straight Connector 11"/>
          <p:cNvCxnSpPr/>
          <p:nvPr/>
        </p:nvCxnSpPr>
        <p:spPr>
          <a:xfrm>
            <a:off x="617674" y="3282150"/>
            <a:ext cx="4087550" cy="0"/>
          </a:xfrm>
          <a:prstGeom prst="line">
            <a:avLst/>
          </a:prstGeom>
          <a:ln w="952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630000" y="622800"/>
            <a:ext cx="8655847" cy="659026"/>
          </a:xfrm>
        </p:spPr>
        <p:txBody>
          <a:bodyPr/>
          <a:lstStyle/>
          <a:p>
            <a:pPr>
              <a:defRPr b="0" i="0"/>
            </a:pPr>
            <a:r>
              <a:rPr lang="en-US" dirty="0"/>
              <a:t>Tackling the challenges of the </a:t>
            </a:r>
            <a:r>
              <a:rPr lang="en-US" dirty="0" err="1"/>
              <a:t>labour</a:t>
            </a:r>
            <a:r>
              <a:rPr lang="en-US" dirty="0"/>
              <a:t> market with experience and expertise: Our current projects </a:t>
            </a:r>
          </a:p>
        </p:txBody>
      </p:sp>
      <p:sp>
        <p:nvSpPr>
          <p:cNvPr id="7" name="Rectangle 11"/>
          <p:cNvSpPr>
            <a:spLocks noChangeArrowheads="1"/>
          </p:cNvSpPr>
          <p:nvPr>
            <p:custDataLst>
              <p:tags r:id="rId4"/>
            </p:custDataLst>
          </p:nvPr>
        </p:nvSpPr>
        <p:spPr bwMode="gray">
          <a:xfrm>
            <a:off x="520783" y="4614356"/>
            <a:ext cx="3124706" cy="1571625"/>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E2E2E2"/>
                </a:solidFill>
                <a:prstDash val="solid"/>
                <a:miter lim="800000"/>
                <a:headEnd type="none" w="lg" len="lg"/>
                <a:tailEnd type="none" w="lg" len="lg"/>
              </a14:hiddenLine>
            </a:ext>
          </a:extLst>
        </p:spPr>
        <p:txBody>
          <a:bodyPr lIns="0" tIns="0" rIns="0" bIns="0"/>
          <a:lstStyle/>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Digitalization shaking up </a:t>
            </a:r>
            <a:r>
              <a:rPr kumimoji="0" lang="en-US" sz="1200" b="0" i="0" u="none" strike="noStrike" kern="1200" cap="none" spc="0" normalizeH="0" baseline="0" noProof="0" dirty="0" err="1">
                <a:ln>
                  <a:noFill/>
                </a:ln>
                <a:solidFill>
                  <a:srgbClr val="000000">
                    <a:lumMod val="100000"/>
                  </a:srgbClr>
                </a:solidFill>
                <a:effectLst/>
                <a:uLnTx/>
                <a:uFillTx/>
                <a:ea typeface="+mn-ea"/>
                <a:cs typeface="+mn-cs"/>
              </a:rPr>
              <a:t>labour</a:t>
            </a:r>
            <a:r>
              <a:rPr kumimoji="0" lang="en-US" sz="1200" b="0" i="0" u="none" strike="noStrike" kern="1200" cap="none" spc="0" normalizeH="0" baseline="0" noProof="0" dirty="0">
                <a:ln>
                  <a:noFill/>
                </a:ln>
                <a:solidFill>
                  <a:srgbClr val="000000">
                    <a:lumMod val="100000"/>
                  </a:srgbClr>
                </a:solidFill>
                <a:effectLst/>
                <a:uLnTx/>
                <a:uFillTx/>
                <a:ea typeface="+mn-ea"/>
                <a:cs typeface="+mn-cs"/>
              </a:rPr>
              <a:t> market</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New requirements of apprentices/</a:t>
            </a:r>
            <a:br>
              <a:rPr kumimoji="0" lang="en-US" sz="1200" b="0" i="0" u="none" strike="noStrike" kern="1200" cap="none" spc="0" normalizeH="0" baseline="0" noProof="0" dirty="0">
                <a:ln>
                  <a:noFill/>
                </a:ln>
                <a:solidFill>
                  <a:srgbClr val="000000">
                    <a:lumMod val="100000"/>
                  </a:srgbClr>
                </a:solidFill>
                <a:effectLst/>
                <a:uLnTx/>
                <a:uFillTx/>
                <a:ea typeface="+mn-ea"/>
                <a:cs typeface="+mn-cs"/>
              </a:rPr>
            </a:br>
            <a:r>
              <a:rPr kumimoji="0" lang="en-US" sz="1200" b="0" i="0" u="none" strike="noStrike" kern="1200" cap="none" spc="0" normalizeH="0" baseline="0" noProof="0" dirty="0">
                <a:ln>
                  <a:noFill/>
                </a:ln>
                <a:solidFill>
                  <a:srgbClr val="000000">
                    <a:lumMod val="100000"/>
                  </a:srgbClr>
                </a:solidFill>
                <a:effectLst/>
                <a:uLnTx/>
                <a:uFillTx/>
                <a:ea typeface="+mn-ea"/>
                <a:cs typeface="+mn-cs"/>
              </a:rPr>
              <a:t>Workforce 4.0: Social and digital competences</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Strengthening target group and seizing opportunities—giving those a chance who have been left behind</a:t>
            </a:r>
            <a:endParaRPr kumimoji="0" lang="en-US" sz="1200" b="0" i="0" u="none" strike="noStrike" kern="1200" cap="none" spc="0" normalizeH="0" baseline="0" noProof="0" dirty="0">
              <a:ln>
                <a:noFill/>
              </a:ln>
              <a:solidFill>
                <a:srgbClr val="000000"/>
              </a:solidFill>
              <a:effectLst/>
              <a:uLnTx/>
              <a:uFillTx/>
              <a:ea typeface="+mn-ea"/>
              <a:cs typeface="+mn-cs"/>
            </a:endParaRPr>
          </a:p>
        </p:txBody>
      </p:sp>
      <p:sp>
        <p:nvSpPr>
          <p:cNvPr id="8" name="Rectangle 3"/>
          <p:cNvSpPr>
            <a:spLocks noChangeArrowheads="1"/>
          </p:cNvSpPr>
          <p:nvPr>
            <p:custDataLst>
              <p:tags r:id="rId5"/>
            </p:custDataLst>
          </p:nvPr>
        </p:nvSpPr>
        <p:spPr bwMode="gray">
          <a:xfrm>
            <a:off x="520783" y="2123410"/>
            <a:ext cx="2636776" cy="1571625"/>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E2E2E2"/>
                </a:solidFill>
                <a:prstDash val="solid"/>
                <a:miter lim="800000"/>
                <a:headEnd type="none" w="lg" len="lg"/>
                <a:tailEnd type="none" w="lg" len="lg"/>
              </a14:hiddenLine>
            </a:ext>
          </a:extLst>
        </p:spPr>
        <p:txBody>
          <a:bodyPr lIns="0" tIns="0" rIns="0" bIns="0"/>
          <a:lstStyle/>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Target group of disadvantaged/</a:t>
            </a:r>
            <a:br>
              <a:rPr kumimoji="0" lang="en-US" sz="1200" b="0" i="0" u="none" strike="noStrike" kern="1200" cap="none" spc="0" normalizeH="0" baseline="0" noProof="0" dirty="0">
                <a:ln>
                  <a:noFill/>
                </a:ln>
                <a:solidFill>
                  <a:srgbClr val="000000">
                    <a:lumMod val="100000"/>
                  </a:srgbClr>
                </a:solidFill>
                <a:effectLst/>
                <a:uLnTx/>
                <a:uFillTx/>
                <a:ea typeface="+mn-ea"/>
                <a:cs typeface="+mn-cs"/>
              </a:rPr>
            </a:br>
            <a:r>
              <a:rPr kumimoji="0" lang="en-US" sz="1200" b="0" i="0" u="none" strike="noStrike" kern="1200" cap="none" spc="0" normalizeH="0" baseline="0" noProof="0" dirty="0">
                <a:ln>
                  <a:noFill/>
                </a:ln>
                <a:solidFill>
                  <a:srgbClr val="000000">
                    <a:lumMod val="100000"/>
                  </a:srgbClr>
                </a:solidFill>
                <a:effectLst/>
                <a:uLnTx/>
                <a:uFillTx/>
                <a:ea typeface="+mn-ea"/>
                <a:cs typeface="+mn-cs"/>
              </a:rPr>
              <a:t>long-term unemployed youth remains</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Complete withdrawal—frequently no longer reached by the job center at all</a:t>
            </a:r>
          </a:p>
        </p:txBody>
      </p:sp>
      <p:sp>
        <p:nvSpPr>
          <p:cNvPr id="9" name="Rectangle 5"/>
          <p:cNvSpPr>
            <a:spLocks noChangeArrowheads="1"/>
          </p:cNvSpPr>
          <p:nvPr>
            <p:custDataLst>
              <p:tags r:id="rId6"/>
            </p:custDataLst>
          </p:nvPr>
        </p:nvSpPr>
        <p:spPr bwMode="gray">
          <a:xfrm>
            <a:off x="6555141" y="4614356"/>
            <a:ext cx="3066054" cy="1571625"/>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E2E2E2"/>
                </a:solidFill>
                <a:prstDash val="solid"/>
                <a:miter lim="800000"/>
                <a:headEnd type="none" w="lg" len="lg"/>
                <a:tailEnd type="none" w="lg" len="lg"/>
              </a14:hiddenLine>
            </a:ext>
          </a:extLst>
        </p:spPr>
        <p:txBody>
          <a:bodyPr lIns="0" tIns="0" rIns="0" bIns="0"/>
          <a:lstStyle/>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Shortage of skilled workers and applicants reduces recruitment hurdles</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Difficulties shift to apprenticeship</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ea typeface="+mn-ea"/>
                <a:cs typeface="+mn-cs"/>
              </a:rPr>
              <a:t>Demanding requirements not only for apprentices but also for businesses and trainers</a:t>
            </a:r>
            <a:endParaRPr kumimoji="0" lang="en-US" sz="1200" b="0" i="0" u="none" strike="noStrike" kern="1200" cap="none" spc="0" normalizeH="0" baseline="0" noProof="0" dirty="0">
              <a:ln>
                <a:noFill/>
              </a:ln>
              <a:solidFill>
                <a:srgbClr val="0088C2"/>
              </a:solidFill>
              <a:effectLst/>
              <a:uLnTx/>
              <a:uFillTx/>
              <a:ea typeface="+mn-ea"/>
              <a:cs typeface="+mn-cs"/>
            </a:endParaRPr>
          </a:p>
          <a:p>
            <a:pPr marL="114300" marR="0" lvl="1" indent="0" algn="l" defTabSz="914400" rtl="0" eaLnBrk="1" fontAlgn="base" latinLnBrk="0" hangingPunct="1">
              <a:lnSpc>
                <a:spcPct val="90000"/>
              </a:lnSpc>
              <a:spcBef>
                <a:spcPct val="0"/>
              </a:spcBef>
              <a:spcAft>
                <a:spcPct val="0"/>
              </a:spcAft>
              <a:buClr>
                <a:srgbClr val="0093D3"/>
              </a:buClr>
              <a:buSzTx/>
              <a:buFontTx/>
              <a:buNone/>
              <a:defRPr/>
            </a:pPr>
            <a:endParaRPr kumimoji="0" lang="en-US" sz="1200" b="0" i="0" u="none" strike="noStrike" kern="1200" cap="none" spc="0" normalizeH="0" baseline="0" noProof="0" dirty="0">
              <a:ln>
                <a:noFill/>
              </a:ln>
              <a:solidFill>
                <a:srgbClr val="000000"/>
              </a:solidFill>
              <a:effectLst/>
              <a:uLnTx/>
              <a:uFillTx/>
              <a:ea typeface="+mn-ea"/>
              <a:cs typeface="+mn-cs"/>
            </a:endParaRPr>
          </a:p>
        </p:txBody>
      </p:sp>
      <p:sp>
        <p:nvSpPr>
          <p:cNvPr id="10" name="Rectangle 9"/>
          <p:cNvSpPr>
            <a:spLocks noChangeArrowheads="1"/>
          </p:cNvSpPr>
          <p:nvPr>
            <p:custDataLst>
              <p:tags r:id="rId7"/>
            </p:custDataLst>
          </p:nvPr>
        </p:nvSpPr>
        <p:spPr bwMode="gray">
          <a:xfrm>
            <a:off x="6555142" y="2094490"/>
            <a:ext cx="3066054" cy="1441741"/>
          </a:xfrm>
          <a:prstGeom prst="rect">
            <a:avLst/>
          </a:prstGeom>
          <a:noFill/>
          <a:ln w="9525" cap="flat" cmpd="sng" algn="ctr">
            <a:noFill/>
            <a:prstDash val="solid"/>
            <a:miter lim="800000"/>
            <a:headEnd type="none" w="lg" len="lg"/>
            <a:tailEnd type="none" w="lg" len="lg"/>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E2E2E2"/>
                </a:solidFill>
                <a:prstDash val="solid"/>
                <a:miter lim="800000"/>
                <a:headEnd type="none" w="lg" len="lg"/>
                <a:tailEnd type="none" w="lg" len="lg"/>
              </a14:hiddenLine>
            </a:ext>
          </a:extLst>
        </p:spPr>
        <p:txBody>
          <a:bodyPr lIns="0" tIns="0" rIns="0" bIns="0"/>
          <a:lstStyle/>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lang="en-US" sz="1200" dirty="0">
                <a:solidFill>
                  <a:srgbClr val="000000">
                    <a:lumMod val="100000"/>
                  </a:srgbClr>
                </a:solidFill>
              </a:rPr>
              <a:t>Young parents, esp. women, largest group of unemployed</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rPr>
              <a:t>Almost 40% of single parents receive state transfer payments</a:t>
            </a:r>
          </a:p>
          <a:p>
            <a:pPr marL="324000" marR="0" lvl="1" indent="-216000" algn="l" defTabSz="914400" rtl="0" eaLnBrk="1" fontAlgn="base" latinLnBrk="0" hangingPunct="1">
              <a:lnSpc>
                <a:spcPct val="90000"/>
              </a:lnSpc>
              <a:spcBef>
                <a:spcPct val="0"/>
              </a:spcBef>
              <a:spcAft>
                <a:spcPct val="0"/>
              </a:spcAft>
              <a:buClr>
                <a:srgbClr val="0093D3">
                  <a:lumMod val="100000"/>
                </a:srgbClr>
              </a:buClr>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lumMod val="100000"/>
                  </a:srgbClr>
                </a:solidFill>
                <a:effectLst/>
                <a:uLnTx/>
                <a:uFillTx/>
              </a:rPr>
              <a:t>High risk of poverty—continuation</a:t>
            </a:r>
            <a:br>
              <a:rPr kumimoji="0" lang="en-US" sz="1200" b="0" i="0" u="none" strike="noStrike" kern="1200" cap="none" spc="0" normalizeH="0" baseline="0" noProof="0" dirty="0">
                <a:ln>
                  <a:noFill/>
                </a:ln>
                <a:solidFill>
                  <a:srgbClr val="000000">
                    <a:lumMod val="100000"/>
                  </a:srgbClr>
                </a:solidFill>
                <a:effectLst/>
                <a:uLnTx/>
                <a:uFillTx/>
              </a:rPr>
            </a:br>
            <a:r>
              <a:rPr kumimoji="0" lang="en-US" sz="1200" b="0" i="0" u="none" strike="noStrike" kern="1200" cap="none" spc="0" normalizeH="0" baseline="0" noProof="0" dirty="0">
                <a:ln>
                  <a:noFill/>
                </a:ln>
                <a:solidFill>
                  <a:srgbClr val="000000">
                    <a:lumMod val="100000"/>
                  </a:srgbClr>
                </a:solidFill>
                <a:effectLst/>
                <a:uLnTx/>
                <a:uFillTx/>
              </a:rPr>
              <a:t>for children</a:t>
            </a:r>
            <a:endParaRPr kumimoji="0" lang="en-US" sz="1200" b="0" i="0" u="none" strike="noStrike" kern="1200" cap="none" spc="0" normalizeH="0" baseline="0" noProof="0" dirty="0">
              <a:ln>
                <a:noFill/>
              </a:ln>
              <a:solidFill>
                <a:srgbClr val="0088C2"/>
              </a:solidFill>
              <a:effectLst/>
              <a:uLnTx/>
              <a:uFillTx/>
            </a:endParaRPr>
          </a:p>
        </p:txBody>
      </p:sp>
      <p:sp>
        <p:nvSpPr>
          <p:cNvPr id="17" name="Rechteck 16"/>
          <p:cNvSpPr/>
          <p:nvPr/>
        </p:nvSpPr>
        <p:spPr>
          <a:xfrm>
            <a:off x="630000" y="1730950"/>
            <a:ext cx="1913985" cy="369332"/>
          </a:xfrm>
          <a:prstGeom prst="rect">
            <a:avLst/>
          </a:prstGeom>
        </p:spPr>
        <p:txBody>
          <a:bodyPr wrap="none" lIns="0" rIns="0">
            <a:spAutoFit/>
          </a:bodyPr>
          <a:lstStyle/>
          <a:p>
            <a:pPr marL="0" marR="0" lvl="0" indent="0" algn="l" defTabSz="914400" rtl="0" eaLnBrk="1" fontAlgn="base" latinLnBrk="0" hangingPunct="1">
              <a:lnSpc>
                <a:spcPct val="100000"/>
              </a:lnSpc>
              <a:spcBef>
                <a:spcPts val="600"/>
              </a:spcBef>
              <a:spcAft>
                <a:spcPct val="0"/>
              </a:spcAft>
              <a:buClr>
                <a:srgbClr val="0065B0"/>
              </a:buClr>
              <a:buSzTx/>
              <a:buFontTx/>
              <a:buNone/>
              <a:defRPr b="0" i="0"/>
            </a:pPr>
            <a:r>
              <a:rPr kumimoji="0" lang="en-US" sz="1800" b="0" i="0" u="none" strike="noStrike" kern="1200" cap="none" spc="0" normalizeH="0" baseline="0" noProof="0" dirty="0">
                <a:ln>
                  <a:noFill/>
                </a:ln>
                <a:solidFill>
                  <a:srgbClr val="0088C2"/>
                </a:solidFill>
                <a:effectLst/>
                <a:uLnTx/>
                <a:uFillTx/>
                <a:ea typeface="+mn-ea"/>
                <a:cs typeface="+mn-cs"/>
              </a:rPr>
              <a:t>Core target group</a:t>
            </a:r>
          </a:p>
        </p:txBody>
      </p:sp>
      <p:sp>
        <p:nvSpPr>
          <p:cNvPr id="18" name="Rechteck 17"/>
          <p:cNvSpPr/>
          <p:nvPr/>
        </p:nvSpPr>
        <p:spPr>
          <a:xfrm>
            <a:off x="6658088" y="1730950"/>
            <a:ext cx="2286485" cy="366126"/>
          </a:xfrm>
          <a:prstGeom prst="rect">
            <a:avLst/>
          </a:prstGeom>
        </p:spPr>
        <p:txBody>
          <a:bodyPr wrap="square" lIns="0" rIns="0">
            <a:spAutoFit/>
          </a:bodyPr>
          <a:lstStyle/>
          <a:p>
            <a:pPr marL="0" marR="0" lvl="0" indent="0" defTabSz="914400" rtl="0" eaLnBrk="1" fontAlgn="base" latinLnBrk="0" hangingPunct="1">
              <a:lnSpc>
                <a:spcPct val="100000"/>
              </a:lnSpc>
              <a:spcBef>
                <a:spcPts val="600"/>
              </a:spcBef>
              <a:spcAft>
                <a:spcPct val="0"/>
              </a:spcAft>
              <a:buClr>
                <a:srgbClr val="0065B0"/>
              </a:buClr>
              <a:buSzTx/>
              <a:buFontTx/>
              <a:buNone/>
              <a:defRPr b="0" i="0"/>
            </a:pPr>
            <a:r>
              <a:rPr lang="en-US" dirty="0">
                <a:solidFill>
                  <a:srgbClr val="0088C2"/>
                </a:solidFill>
              </a:rPr>
              <a:t>Other target groups</a:t>
            </a:r>
          </a:p>
        </p:txBody>
      </p:sp>
      <p:sp>
        <p:nvSpPr>
          <p:cNvPr id="19" name="Rechteck 18"/>
          <p:cNvSpPr/>
          <p:nvPr/>
        </p:nvSpPr>
        <p:spPr>
          <a:xfrm>
            <a:off x="6658087" y="4206175"/>
            <a:ext cx="2532745" cy="369332"/>
          </a:xfrm>
          <a:prstGeom prst="rect">
            <a:avLst/>
          </a:prstGeom>
        </p:spPr>
        <p:txBody>
          <a:bodyPr wrap="none" lIns="0" rIns="0">
            <a:spAutoFit/>
          </a:bodyPr>
          <a:lstStyle/>
          <a:p>
            <a:pPr fontAlgn="base">
              <a:spcBef>
                <a:spcPts val="600"/>
              </a:spcBef>
              <a:spcAft>
                <a:spcPct val="0"/>
              </a:spcAft>
              <a:buClr>
                <a:srgbClr val="0065B0"/>
              </a:buClr>
              <a:defRPr b="0" i="0"/>
            </a:pPr>
            <a:r>
              <a:rPr lang="en-US" dirty="0">
                <a:solidFill>
                  <a:srgbClr val="0088C2"/>
                </a:solidFill>
              </a:rPr>
              <a:t>Apprenticeship support</a:t>
            </a:r>
          </a:p>
        </p:txBody>
      </p:sp>
      <p:sp>
        <p:nvSpPr>
          <p:cNvPr id="20" name="Rechteck 19"/>
          <p:cNvSpPr/>
          <p:nvPr/>
        </p:nvSpPr>
        <p:spPr>
          <a:xfrm>
            <a:off x="630000" y="4206175"/>
            <a:ext cx="1391407" cy="369332"/>
          </a:xfrm>
          <a:prstGeom prst="rect">
            <a:avLst/>
          </a:prstGeom>
        </p:spPr>
        <p:txBody>
          <a:bodyPr wrap="none" lIns="0" rIns="0">
            <a:spAutoFit/>
          </a:bodyPr>
          <a:lstStyle/>
          <a:p>
            <a:pPr marR="0" lvl="0" indent="0" fontAlgn="base">
              <a:lnSpc>
                <a:spcPct val="100000"/>
              </a:lnSpc>
              <a:spcBef>
                <a:spcPts val="600"/>
              </a:spcBef>
              <a:spcAft>
                <a:spcPct val="0"/>
              </a:spcAft>
              <a:buClr>
                <a:srgbClr val="0065B0"/>
              </a:buClr>
              <a:buSzTx/>
              <a:buFontTx/>
              <a:buNone/>
              <a:defRPr b="0" i="0"/>
            </a:pPr>
            <a:r>
              <a:rPr lang="en-US" dirty="0">
                <a:solidFill>
                  <a:srgbClr val="0088C2"/>
                </a:solidFill>
              </a:rPr>
              <a:t>Digitalization</a:t>
            </a:r>
          </a:p>
        </p:txBody>
      </p:sp>
      <p:pic>
        <p:nvPicPr>
          <p:cNvPr id="21" name="Picture 6"/>
          <p:cNvPicPr preferRelativeResize="0"/>
          <p:nvPr/>
        </p:nvPicPr>
        <p:blipFill>
          <a:blip r:embed="rId12">
            <a:extLst>
              <a:ext uri="{28A0092B-C50C-407E-A947-70E740481C1C}">
                <a14:useLocalDpi xmlns:a14="http://schemas.microsoft.com/office/drawing/2010/main"/>
              </a:ext>
            </a:extLst>
          </a:blip>
          <a:srcRect t="2101" r="1033"/>
          <a:stretch>
            <a:fillRect/>
          </a:stretch>
        </p:blipFill>
        <p:spPr>
          <a:xfrm>
            <a:off x="3639069" y="4255779"/>
            <a:ext cx="1067129" cy="1067116"/>
          </a:xfrm>
          <a:prstGeom prst="ellipse">
            <a:avLst/>
          </a:prstGeom>
          <a:grpFill/>
          <a:ln w="38100">
            <a:noFill/>
          </a:ln>
        </p:spPr>
      </p:pic>
      <p:pic>
        <p:nvPicPr>
          <p:cNvPr id="22" name="Picture 8" descr="Z:\02_Daten\Marketing_Kommunikation\Kommunikation und Marketing\Fotos\Pressebilder\Joblinge_1138.jpg"/>
          <p:cNvPicPr preferRelativeResize="0">
            <a:picLocks noChangeArrowheads="1"/>
          </p:cNvPicPr>
          <p:nvPr/>
        </p:nvPicPr>
        <p:blipFill>
          <a:blip r:embed="rId13">
            <a:extLst>
              <a:ext uri="{28A0092B-C50C-407E-A947-70E740481C1C}">
                <a14:useLocalDpi xmlns:a14="http://schemas.microsoft.com/office/drawing/2010/main"/>
              </a:ext>
            </a:extLst>
          </a:blip>
          <a:srcRect l="7679" t="12612" r="34160"/>
          <a:stretch>
            <a:fillRect/>
          </a:stretch>
        </p:blipFill>
        <p:spPr bwMode="auto">
          <a:xfrm>
            <a:off x="3639069" y="1925591"/>
            <a:ext cx="1067129" cy="1067116"/>
          </a:xfrm>
          <a:prstGeom prst="ellipse">
            <a:avLst/>
          </a:prstGeom>
          <a:grpFill/>
          <a:ln w="38100">
            <a:noFill/>
          </a:ln>
        </p:spPr>
      </p:pic>
      <p:pic>
        <p:nvPicPr>
          <p:cNvPr id="813107" name="Picture 51" descr="https://tse4.mm.bing.net/th?id=OIP.yqIEcgkNB6-7JJ7zC8TrlgHaEK&amp;pid=Api"/>
          <p:cNvPicPr preferRelativeResize="0">
            <a:picLocks noChangeArrowheads="1"/>
          </p:cNvPicPr>
          <p:nvPr/>
        </p:nvPicPr>
        <p:blipFill>
          <a:blip r:embed="rId14">
            <a:extLst>
              <a:ext uri="{28A0092B-C50C-407E-A947-70E740481C1C}">
                <a14:useLocalDpi xmlns:a14="http://schemas.microsoft.com/office/drawing/2010/main"/>
              </a:ext>
            </a:extLst>
          </a:blip>
          <a:srcRect l="28065" r="14114"/>
          <a:stretch>
            <a:fillRect/>
          </a:stretch>
        </p:blipFill>
        <p:spPr bwMode="auto">
          <a:xfrm>
            <a:off x="5207016" y="1925591"/>
            <a:ext cx="1067129" cy="1067116"/>
          </a:xfrm>
          <a:prstGeom prst="ellipse">
            <a:avLst/>
          </a:prstGeom>
          <a:grpFill/>
          <a:ln w="38100">
            <a:noFill/>
          </a:ln>
        </p:spPr>
      </p:pic>
      <p:sp>
        <p:nvSpPr>
          <p:cNvPr id="27" name="Text Placeholder 10"/>
          <p:cNvSpPr txBox="1"/>
          <p:nvPr/>
        </p:nvSpPr>
        <p:spPr>
          <a:xfrm>
            <a:off x="1340016" y="6104715"/>
            <a:ext cx="2642867" cy="330253"/>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ea typeface="+mn-ea"/>
                <a:cs typeface="+mn-cs"/>
              </a:rPr>
              <a:t>JOBLINGE 4.0</a:t>
            </a:r>
          </a:p>
        </p:txBody>
      </p:sp>
      <p:pic>
        <p:nvPicPr>
          <p:cNvPr id="6" name="Grafik 5"/>
          <p:cNvPicPr preferRelativeResize="0"/>
          <p:nvPr/>
        </p:nvPicPr>
        <p:blipFill>
          <a:blip r:embed="rId15">
            <a:extLst>
              <a:ext uri="{28A0092B-C50C-407E-A947-70E740481C1C}">
                <a14:useLocalDpi xmlns:a14="http://schemas.microsoft.com/office/drawing/2010/main"/>
              </a:ext>
            </a:extLst>
          </a:blip>
          <a:srcRect l="27246" t="12969" r="23621" b="13642"/>
          <a:stretch>
            <a:fillRect/>
          </a:stretch>
        </p:blipFill>
        <p:spPr>
          <a:xfrm>
            <a:off x="5207016" y="4255779"/>
            <a:ext cx="1067129" cy="1067116"/>
          </a:xfrm>
          <a:prstGeom prst="ellipse">
            <a:avLst/>
          </a:prstGeom>
          <a:grpFill/>
          <a:ln w="38100">
            <a:noFill/>
          </a:ln>
        </p:spPr>
      </p:pic>
      <p:grpSp>
        <p:nvGrpSpPr>
          <p:cNvPr id="29" name="Group 32"/>
          <p:cNvGrpSpPr/>
          <p:nvPr/>
        </p:nvGrpSpPr>
        <p:grpSpPr>
          <a:xfrm rot="5400000">
            <a:off x="2560055" y="3180756"/>
            <a:ext cx="202789" cy="202789"/>
            <a:chOff x="5961063" y="3294063"/>
            <a:chExt cx="269875" cy="269875"/>
          </a:xfrm>
        </p:grpSpPr>
        <p:sp>
          <p:nvSpPr>
            <p:cNvPr id="30" name="Oval 50"/>
            <p:cNvSpPr>
              <a:spLocks noChangeArrowheads="1"/>
            </p:cNvSpPr>
            <p:nvPr/>
          </p:nvSpPr>
          <p:spPr bwMode="auto">
            <a:xfrm>
              <a:off x="5961063" y="3294063"/>
              <a:ext cx="269875" cy="269875"/>
            </a:xfrm>
            <a:prstGeom prst="ellipse">
              <a:avLst/>
            </a:prstGeom>
            <a:solidFill>
              <a:srgbClr val="878787"/>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31"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32" name="Text Placeholder 10"/>
          <p:cNvSpPr txBox="1"/>
          <p:nvPr/>
        </p:nvSpPr>
        <p:spPr>
          <a:xfrm>
            <a:off x="5074616" y="6079651"/>
            <a:ext cx="4317666" cy="330253"/>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ea typeface="+mn-ea"/>
                <a:cs typeface="+mn-cs"/>
              </a:rPr>
              <a:t>Apprenticeship support and </a:t>
            </a:r>
            <a:r>
              <a:rPr kumimoji="0" lang="en-US" sz="1400" b="0" i="0" u="none" strike="noStrike" kern="1200" cap="none" spc="0" normalizeH="0" baseline="0" noProof="0" dirty="0" err="1">
                <a:ln>
                  <a:noFill/>
                </a:ln>
                <a:solidFill>
                  <a:srgbClr val="000000"/>
                </a:solidFill>
                <a:effectLst/>
                <a:uLnTx/>
                <a:uFillTx/>
                <a:ea typeface="+mn-ea"/>
                <a:cs typeface="+mn-cs"/>
              </a:rPr>
              <a:t>baseC@mp</a:t>
            </a:r>
            <a:endParaRPr kumimoji="0" lang="en-US" sz="1400" b="0" i="0" u="none" strike="noStrike" kern="1200" cap="none" spc="0" normalizeH="0" baseline="0" noProof="0" dirty="0">
              <a:ln>
                <a:noFill/>
              </a:ln>
              <a:solidFill>
                <a:srgbClr val="000000"/>
              </a:solidFill>
              <a:effectLst/>
              <a:uLnTx/>
              <a:uFillTx/>
              <a:ea typeface="+mn-ea"/>
              <a:cs typeface="+mn-cs"/>
            </a:endParaRPr>
          </a:p>
        </p:txBody>
      </p:sp>
      <p:sp>
        <p:nvSpPr>
          <p:cNvPr id="37" name="Text Placeholder 10"/>
          <p:cNvSpPr txBox="1"/>
          <p:nvPr/>
        </p:nvSpPr>
        <p:spPr>
          <a:xfrm>
            <a:off x="5912016" y="3465753"/>
            <a:ext cx="2642867" cy="330253"/>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ea typeface="+mn-ea"/>
                <a:cs typeface="+mn-cs"/>
              </a:rPr>
              <a:t>(Single) parents</a:t>
            </a:r>
          </a:p>
        </p:txBody>
      </p:sp>
      <p:sp>
        <p:nvSpPr>
          <p:cNvPr id="42" name="Text Placeholder 10"/>
          <p:cNvSpPr txBox="1"/>
          <p:nvPr/>
        </p:nvSpPr>
        <p:spPr>
          <a:xfrm>
            <a:off x="605564" y="3465753"/>
            <a:ext cx="4111772" cy="330253"/>
          </a:xfrm>
          <a:prstGeom prst="rect">
            <a:avLst/>
          </a:prstGeom>
        </p:spPr>
        <p:txBody>
          <a:bodyPr vert="horz" wrap="square" lIns="0" tIns="0" rIns="0" bIns="0" rtlCol="0">
            <a:noAutofit/>
          </a:bodyPr>
          <a:lstStyle>
            <a:lvl1pPr marL="0" indent="0" algn="l" defTabSz="914400" rtl="0" eaLnBrk="1" latinLnBrk="0" hangingPunct="1">
              <a:lnSpc>
                <a:spcPct val="104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173736" indent="-173736"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393192" indent="-173038" algn="l" defTabSz="914400" rtl="0" eaLnBrk="1" latinLnBrk="0" hangingPunct="1">
              <a:lnSpc>
                <a:spcPct val="104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7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621792" indent="-164592"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2000" kern="1200">
                <a:solidFill>
                  <a:schemeClr val="tx1"/>
                </a:solidFill>
                <a:latin typeface="+mn-lt"/>
                <a:ea typeface="+mn-ea"/>
                <a:cs typeface="+mn-cs"/>
              </a:defRPr>
            </a:lvl5pPr>
            <a:lvl6pPr marL="857250" indent="-171450" algn="l" defTabSz="914400" rtl="0" eaLnBrk="1" latinLnBrk="0" hangingPunct="1">
              <a:lnSpc>
                <a:spcPct val="100000"/>
              </a:lnSpc>
              <a:spcBef>
                <a:spcPct val="0"/>
              </a:spcBef>
              <a:spcAft>
                <a:spcPts val="600"/>
              </a:spcAft>
              <a:buFont typeface="Arial" panose="020B0604020202020204" pitchFamily="34" charset="0"/>
              <a:buChar char="•"/>
              <a:defRPr sz="2000" kern="1200">
                <a:solidFill>
                  <a:schemeClr val="tx1"/>
                </a:solidFill>
                <a:latin typeface="+mn-lt"/>
                <a:ea typeface="+mn-ea"/>
                <a:cs typeface="+mn-cs"/>
              </a:defRPr>
            </a:lvl6pPr>
            <a:lvl7pPr marL="0" indent="0" algn="l" defTabSz="914400" rtl="0" eaLnBrk="1" latinLnBrk="0" hangingPunct="1">
              <a:lnSpc>
                <a:spcPct val="93000"/>
              </a:lnSpc>
              <a:spcBef>
                <a:spcPct val="0"/>
              </a:spcBef>
              <a:spcAft>
                <a:spcPts val="600"/>
              </a:spcAft>
              <a:buFont typeface="Arial" panose="020B0604020202020204" pitchFamily="34" charset="0"/>
              <a:buChar char="​"/>
              <a:defRPr sz="5400" kern="1200">
                <a:solidFill>
                  <a:schemeClr val="tx1"/>
                </a:solidFill>
                <a:latin typeface="+mn-lt"/>
                <a:ea typeface="+mn-ea"/>
                <a:cs typeface="+mn-cs"/>
              </a:defRPr>
            </a:lvl7pPr>
            <a:lvl8pPr marL="0" indent="0" algn="l" defTabSz="914400" rtl="0" eaLnBrk="1" latinLnBrk="0" hangingPunct="1">
              <a:lnSpc>
                <a:spcPct val="93000"/>
              </a:lnSpc>
              <a:spcBef>
                <a:spcPct val="0"/>
              </a:spcBef>
              <a:spcAft>
                <a:spcPts val="600"/>
              </a:spcAft>
              <a:buFont typeface="Arial" panose="020B0604020202020204" pitchFamily="34" charset="0"/>
              <a:buChar char="​"/>
              <a:defRPr sz="8800" kern="1200">
                <a:solidFill>
                  <a:schemeClr val="tx1"/>
                </a:solidFill>
                <a:latin typeface="+mn-lt"/>
                <a:ea typeface="+mn-ea"/>
                <a:cs typeface="+mn-cs"/>
              </a:defRPr>
            </a:lvl8pPr>
            <a:lvl9pPr marL="0" indent="0" algn="l" defTabSz="914400" rtl="0" eaLnBrk="1" latinLnBrk="0" hangingPunct="1">
              <a:lnSpc>
                <a:spcPct val="104000"/>
              </a:lnSpc>
              <a:spcBef>
                <a:spcPct val="0"/>
              </a:spcBef>
              <a:spcAft>
                <a:spcPts val="600"/>
              </a:spcAft>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ea typeface="+mn-ea"/>
                <a:cs typeface="+mn-cs"/>
              </a:rPr>
              <a:t>New ways to recruit and activate</a:t>
            </a:r>
          </a:p>
        </p:txBody>
      </p:sp>
      <p:cxnSp>
        <p:nvCxnSpPr>
          <p:cNvPr id="44" name="Straight Connector 43"/>
          <p:cNvCxnSpPr/>
          <p:nvPr/>
        </p:nvCxnSpPr>
        <p:spPr>
          <a:xfrm>
            <a:off x="5189674" y="3282150"/>
            <a:ext cx="4087550" cy="0"/>
          </a:xfrm>
          <a:prstGeom prst="line">
            <a:avLst/>
          </a:prstGeom>
          <a:ln w="952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grpSp>
        <p:nvGrpSpPr>
          <p:cNvPr id="46" name="Group 32"/>
          <p:cNvGrpSpPr/>
          <p:nvPr/>
        </p:nvGrpSpPr>
        <p:grpSpPr>
          <a:xfrm rot="5400000">
            <a:off x="7132055" y="3180756"/>
            <a:ext cx="202789" cy="202789"/>
            <a:chOff x="5961063" y="3294063"/>
            <a:chExt cx="269875" cy="269875"/>
          </a:xfrm>
        </p:grpSpPr>
        <p:sp>
          <p:nvSpPr>
            <p:cNvPr id="47" name="Oval 50"/>
            <p:cNvSpPr>
              <a:spLocks noChangeArrowheads="1"/>
            </p:cNvSpPr>
            <p:nvPr/>
          </p:nvSpPr>
          <p:spPr bwMode="auto">
            <a:xfrm>
              <a:off x="5961063" y="3294063"/>
              <a:ext cx="269875" cy="269875"/>
            </a:xfrm>
            <a:prstGeom prst="ellipse">
              <a:avLst/>
            </a:prstGeom>
            <a:solidFill>
              <a:srgbClr val="878787"/>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48"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cxnSp>
        <p:nvCxnSpPr>
          <p:cNvPr id="49" name="Straight Connector 48"/>
          <p:cNvCxnSpPr/>
          <p:nvPr/>
        </p:nvCxnSpPr>
        <p:spPr>
          <a:xfrm>
            <a:off x="617674" y="5916345"/>
            <a:ext cx="4087550" cy="0"/>
          </a:xfrm>
          <a:prstGeom prst="line">
            <a:avLst/>
          </a:prstGeom>
          <a:ln w="952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grpSp>
        <p:nvGrpSpPr>
          <p:cNvPr id="50" name="Group 32"/>
          <p:cNvGrpSpPr/>
          <p:nvPr/>
        </p:nvGrpSpPr>
        <p:grpSpPr>
          <a:xfrm rot="5400000">
            <a:off x="2560055" y="5814951"/>
            <a:ext cx="202789" cy="202789"/>
            <a:chOff x="5961063" y="3294063"/>
            <a:chExt cx="269875" cy="269875"/>
          </a:xfrm>
        </p:grpSpPr>
        <p:sp>
          <p:nvSpPr>
            <p:cNvPr id="51" name="Oval 50"/>
            <p:cNvSpPr>
              <a:spLocks noChangeArrowheads="1"/>
            </p:cNvSpPr>
            <p:nvPr/>
          </p:nvSpPr>
          <p:spPr bwMode="auto">
            <a:xfrm>
              <a:off x="5961063" y="3294063"/>
              <a:ext cx="269875" cy="269875"/>
            </a:xfrm>
            <a:prstGeom prst="ellipse">
              <a:avLst/>
            </a:prstGeom>
            <a:solidFill>
              <a:srgbClr val="878787"/>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52"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cxnSp>
        <p:nvCxnSpPr>
          <p:cNvPr id="53" name="Straight Connector 52"/>
          <p:cNvCxnSpPr/>
          <p:nvPr/>
        </p:nvCxnSpPr>
        <p:spPr>
          <a:xfrm>
            <a:off x="5189674" y="5916345"/>
            <a:ext cx="4087550" cy="0"/>
          </a:xfrm>
          <a:prstGeom prst="line">
            <a:avLst/>
          </a:prstGeom>
          <a:ln w="952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grpSp>
        <p:nvGrpSpPr>
          <p:cNvPr id="54" name="Group 32"/>
          <p:cNvGrpSpPr/>
          <p:nvPr/>
        </p:nvGrpSpPr>
        <p:grpSpPr>
          <a:xfrm rot="5400000">
            <a:off x="7132055" y="5814951"/>
            <a:ext cx="202789" cy="202789"/>
            <a:chOff x="5961063" y="3294063"/>
            <a:chExt cx="269875" cy="269875"/>
          </a:xfrm>
        </p:grpSpPr>
        <p:sp>
          <p:nvSpPr>
            <p:cNvPr id="55" name="Oval 50"/>
            <p:cNvSpPr>
              <a:spLocks noChangeArrowheads="1"/>
            </p:cNvSpPr>
            <p:nvPr/>
          </p:nvSpPr>
          <p:spPr bwMode="auto">
            <a:xfrm>
              <a:off x="5961063" y="3294063"/>
              <a:ext cx="269875" cy="269875"/>
            </a:xfrm>
            <a:prstGeom prst="ellipse">
              <a:avLst/>
            </a:prstGeom>
            <a:solidFill>
              <a:srgbClr val="878787"/>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56"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Tree>
    <p:extLst>
      <p:ext uri="{BB962C8B-B14F-4D97-AF65-F5344CB8AC3E}">
        <p14:creationId xmlns:p14="http://schemas.microsoft.com/office/powerpoint/2010/main" val="2189020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3" name="think-cell Folie" r:id="rId6" imgW="0" imgH="0" progId="TCLayout.ActiveDocument.1">
                  <p:embed/>
                </p:oleObj>
              </mc:Choice>
              <mc:Fallback>
                <p:oleObj name="think-cell Folie" r:id="rId6" imgW="0" imgH="0" progId="TCLayout.ActiveDocument.1">
                  <p:embed/>
                  <p:pic>
                    <p:nvPicPr>
                      <p:cNvPr id="4" name="Objek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5" name="Textfeld 64"/>
          <p:cNvSpPr txBox="1"/>
          <p:nvPr/>
        </p:nvSpPr>
        <p:spPr>
          <a:xfrm>
            <a:off x="3949363" y="6388100"/>
            <a:ext cx="5117069" cy="165100"/>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marL="0" marR="0" lvl="0" indent="0" algn="r"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0088C2"/>
                </a:solidFill>
                <a:effectLst/>
                <a:uLnTx/>
                <a:uFillTx/>
                <a:ea typeface="+mn-ea"/>
                <a:cs typeface="Calibri" panose="020F0502020204030204" pitchFamily="34" charset="0"/>
                <a:sym typeface="Trebuchet MS" panose="020B0603020202020204" pitchFamily="34" charset="0"/>
              </a:rPr>
              <a:t>www.joblinge.de/mitmachen</a:t>
            </a:r>
          </a:p>
        </p:txBody>
      </p:sp>
      <p:grpSp>
        <p:nvGrpSpPr>
          <p:cNvPr id="2" name="Gruppieren 1"/>
          <p:cNvGrpSpPr>
            <a:grpSpLocks noChangeAspect="1"/>
          </p:cNvGrpSpPr>
          <p:nvPr/>
        </p:nvGrpSpPr>
        <p:grpSpPr>
          <a:xfrm>
            <a:off x="630183" y="2548354"/>
            <a:ext cx="8436249" cy="2700000"/>
            <a:chOff x="1971880" y="2223890"/>
            <a:chExt cx="7311419" cy="2340000"/>
          </a:xfrm>
        </p:grpSpPr>
        <p:grpSp>
          <p:nvGrpSpPr>
            <p:cNvPr id="5" name="Gruppieren 4"/>
            <p:cNvGrpSpPr/>
            <p:nvPr/>
          </p:nvGrpSpPr>
          <p:grpSpPr>
            <a:xfrm>
              <a:off x="1971880" y="2223890"/>
              <a:ext cx="7311419" cy="2340000"/>
              <a:chOff x="1971880" y="2109590"/>
              <a:chExt cx="7311419" cy="2340000"/>
            </a:xfrm>
          </p:grpSpPr>
          <p:sp>
            <p:nvSpPr>
              <p:cNvPr id="69" name="Ellipse 68"/>
              <p:cNvSpPr/>
              <p:nvPr/>
            </p:nvSpPr>
            <p:spPr>
              <a:xfrm>
                <a:off x="1971880" y="2109590"/>
                <a:ext cx="2340000" cy="2340000"/>
              </a:xfrm>
              <a:prstGeom prst="ellipse">
                <a:avLst/>
              </a:prstGeom>
              <a:solidFill>
                <a:srgbClr val="E3E3E3"/>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68" name="Ellipse 67"/>
              <p:cNvSpPr/>
              <p:nvPr/>
            </p:nvSpPr>
            <p:spPr>
              <a:xfrm>
                <a:off x="3214735" y="2109590"/>
                <a:ext cx="2340000" cy="2340000"/>
              </a:xfrm>
              <a:prstGeom prst="ellipse">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78" name="Ellipse 77"/>
              <p:cNvSpPr/>
              <p:nvPr/>
            </p:nvSpPr>
            <p:spPr>
              <a:xfrm>
                <a:off x="4457590" y="2109590"/>
                <a:ext cx="2340000" cy="2340000"/>
              </a:xfrm>
              <a:prstGeom prst="ellipse">
                <a:avLst/>
              </a:prstGeom>
              <a:solidFill>
                <a:srgbClr val="B8DBE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79" name="Ellipse 78"/>
              <p:cNvSpPr/>
              <p:nvPr/>
            </p:nvSpPr>
            <p:spPr>
              <a:xfrm>
                <a:off x="5700445" y="2109590"/>
                <a:ext cx="2340000" cy="2340000"/>
              </a:xfrm>
              <a:prstGeom prst="ellipse">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76" name="Ellipse 75"/>
              <p:cNvSpPr/>
              <p:nvPr/>
            </p:nvSpPr>
            <p:spPr>
              <a:xfrm>
                <a:off x="6943299" y="2109590"/>
                <a:ext cx="2340000" cy="2340000"/>
              </a:xfrm>
              <a:prstGeom prst="ellipse">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sp>
          <p:nvSpPr>
            <p:cNvPr id="26" name="Rechteck 25"/>
            <p:cNvSpPr/>
            <p:nvPr/>
          </p:nvSpPr>
          <p:spPr>
            <a:xfrm>
              <a:off x="2301248" y="3152777"/>
              <a:ext cx="913943" cy="412502"/>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0000">
                      <a:lumMod val="50000"/>
                      <a:lumOff val="50000"/>
                    </a:srgbClr>
                  </a:solidFill>
                  <a:effectLst/>
                  <a:uLnTx/>
                  <a:uFillTx/>
                  <a:ea typeface="+mn-ea"/>
                  <a:cs typeface="+mn-cs"/>
                </a:rPr>
                <a:t>As a mentor</a:t>
              </a:r>
            </a:p>
          </p:txBody>
        </p:sp>
        <p:sp>
          <p:nvSpPr>
            <p:cNvPr id="27" name="Rechteck 26"/>
            <p:cNvSpPr/>
            <p:nvPr/>
          </p:nvSpPr>
          <p:spPr>
            <a:xfrm>
              <a:off x="3418954" y="3152777"/>
              <a:ext cx="1042501" cy="412502"/>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0000">
                      <a:lumMod val="50000"/>
                      <a:lumOff val="50000"/>
                    </a:srgbClr>
                  </a:solidFill>
                  <a:effectLst/>
                  <a:uLnTx/>
                  <a:uFillTx/>
                  <a:ea typeface="+mn-ea"/>
                  <a:cs typeface="+mn-cs"/>
                </a:rPr>
                <a:t>As a company</a:t>
              </a:r>
            </a:p>
          </p:txBody>
        </p:sp>
        <p:sp>
          <p:nvSpPr>
            <p:cNvPr id="28" name="Rechteck 27"/>
            <p:cNvSpPr/>
            <p:nvPr/>
          </p:nvSpPr>
          <p:spPr>
            <a:xfrm>
              <a:off x="4754984" y="3166774"/>
              <a:ext cx="977838" cy="416114"/>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0000">
                      <a:lumMod val="50000"/>
                      <a:lumOff val="50000"/>
                    </a:srgbClr>
                  </a:solidFill>
                  <a:effectLst/>
                  <a:uLnTx/>
                  <a:uFillTx/>
                  <a:ea typeface="+mn-ea"/>
                  <a:cs typeface="+mn-cs"/>
                </a:rPr>
                <a:t>As a</a:t>
              </a:r>
              <a:br>
                <a:rPr kumimoji="0" lang="en-US" sz="1400" b="0" i="0" u="none" strike="noStrike" kern="1200" cap="none" spc="0" normalizeH="0" baseline="0" noProof="0" dirty="0">
                  <a:ln>
                    <a:noFill/>
                  </a:ln>
                  <a:solidFill>
                    <a:srgbClr val="000000">
                      <a:lumMod val="50000"/>
                      <a:lumOff val="50000"/>
                    </a:srgbClr>
                  </a:solidFill>
                  <a:effectLst/>
                  <a:uLnTx/>
                  <a:uFillTx/>
                  <a:ea typeface="+mn-ea"/>
                  <a:cs typeface="+mn-cs"/>
                </a:rPr>
              </a:br>
              <a:r>
                <a:rPr kumimoji="0" lang="en-US" sz="1400" b="0" i="0" u="none" strike="noStrike" kern="1200" cap="none" spc="0" normalizeH="0" baseline="0" noProof="0" dirty="0">
                  <a:ln>
                    <a:noFill/>
                  </a:ln>
                  <a:solidFill>
                    <a:srgbClr val="000000">
                      <a:lumMod val="50000"/>
                      <a:lumOff val="50000"/>
                    </a:srgbClr>
                  </a:solidFill>
                  <a:effectLst/>
                  <a:uLnTx/>
                  <a:uFillTx/>
                  <a:ea typeface="+mn-ea"/>
                  <a:cs typeface="+mn-cs"/>
                </a:rPr>
                <a:t>foundation</a:t>
              </a:r>
            </a:p>
          </p:txBody>
        </p:sp>
        <p:sp>
          <p:nvSpPr>
            <p:cNvPr id="29" name="Rechteck 28"/>
            <p:cNvSpPr/>
            <p:nvPr/>
          </p:nvSpPr>
          <p:spPr>
            <a:xfrm>
              <a:off x="5997837" y="3166774"/>
              <a:ext cx="914857" cy="745676"/>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FFFFFF">
                      <a:lumMod val="95000"/>
                    </a:srgbClr>
                  </a:solidFill>
                  <a:effectLst/>
                  <a:uLnTx/>
                  <a:uFillTx/>
                </a:rPr>
                <a:t>As a cultural or athletic institution</a:t>
              </a:r>
            </a:p>
          </p:txBody>
        </p:sp>
        <p:sp>
          <p:nvSpPr>
            <p:cNvPr id="30" name="Rechteck 29"/>
            <p:cNvSpPr/>
            <p:nvPr/>
          </p:nvSpPr>
          <p:spPr>
            <a:xfrm>
              <a:off x="7286004" y="3166774"/>
              <a:ext cx="1548358" cy="412502"/>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FFFFFF">
                      <a:lumMod val="85000"/>
                    </a:srgbClr>
                  </a:solidFill>
                  <a:effectLst/>
                  <a:uLnTx/>
                  <a:uFillTx/>
                  <a:ea typeface="+mn-ea"/>
                  <a:cs typeface="+mn-cs"/>
                </a:rPr>
                <a:t>From the </a:t>
              </a:r>
              <a:br>
                <a:rPr kumimoji="0" lang="en-US" sz="1400" b="0" i="0" u="none" strike="noStrike" kern="1200" cap="none" spc="0" normalizeH="0" baseline="0" noProof="0" dirty="0">
                  <a:ln>
                    <a:noFill/>
                  </a:ln>
                  <a:solidFill>
                    <a:srgbClr val="FFFFFF">
                      <a:lumMod val="85000"/>
                    </a:srgbClr>
                  </a:solidFill>
                  <a:effectLst/>
                  <a:uLnTx/>
                  <a:uFillTx/>
                  <a:ea typeface="+mn-ea"/>
                  <a:cs typeface="+mn-cs"/>
                </a:rPr>
              </a:br>
              <a:r>
                <a:rPr kumimoji="0" lang="en-US" sz="1400" b="0" i="0" u="none" strike="noStrike" kern="1200" cap="none" spc="0" normalizeH="0" baseline="0" noProof="0" dirty="0">
                  <a:ln>
                    <a:noFill/>
                  </a:ln>
                  <a:solidFill>
                    <a:srgbClr val="FFFFFF">
                      <a:lumMod val="85000"/>
                    </a:srgbClr>
                  </a:solidFill>
                  <a:effectLst/>
                  <a:uLnTx/>
                  <a:uFillTx/>
                  <a:ea typeface="+mn-ea"/>
                  <a:cs typeface="+mn-cs"/>
                </a:rPr>
                <a:t>public sector</a:t>
              </a:r>
            </a:p>
          </p:txBody>
        </p:sp>
      </p:grpSp>
      <p:sp>
        <p:nvSpPr>
          <p:cNvPr id="7" name="Titel 6"/>
          <p:cNvSpPr>
            <a:spLocks noGrp="1"/>
          </p:cNvSpPr>
          <p:nvPr>
            <p:ph type="title"/>
          </p:nvPr>
        </p:nvSpPr>
        <p:spPr>
          <a:xfrm>
            <a:off x="630000" y="622800"/>
            <a:ext cx="8655847" cy="332399"/>
          </a:xfrm>
        </p:spPr>
        <p:txBody>
          <a:bodyPr/>
          <a:lstStyle/>
          <a:p>
            <a:pPr>
              <a:defRPr b="0" i="0"/>
            </a:pPr>
            <a:r>
              <a:rPr lang="en-US" dirty="0"/>
              <a:t>We want to do more—so we need you</a:t>
            </a:r>
          </a:p>
        </p:txBody>
      </p:sp>
    </p:spTree>
    <p:extLst>
      <p:ext uri="{BB962C8B-B14F-4D97-AF65-F5344CB8AC3E}">
        <p14:creationId xmlns:p14="http://schemas.microsoft.com/office/powerpoint/2010/main" val="283901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7" name="think-cell Folie" r:id="rId6" imgW="0" imgH="0" progId="TCLayout.ActiveDocument.1">
                  <p:embed/>
                </p:oleObj>
              </mc:Choice>
              <mc:Fallback>
                <p:oleObj name="think-cell Folie" r:id="rId6" imgW="0" imgH="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le 1"/>
          <p:cNvSpPr>
            <a:spLocks noGrp="1"/>
          </p:cNvSpPr>
          <p:nvPr>
            <p:ph type="title"/>
          </p:nvPr>
        </p:nvSpPr>
        <p:spPr/>
        <p:txBody>
          <a:bodyPr/>
          <a:lstStyle/>
          <a:p>
            <a:pPr>
              <a:defRPr b="0" i="0"/>
            </a:pPr>
            <a:r>
              <a:rPr lang="en-US" dirty="0"/>
              <a:t>Volunteering: Your options</a:t>
            </a:r>
          </a:p>
        </p:txBody>
      </p:sp>
      <p:sp>
        <p:nvSpPr>
          <p:cNvPr id="9" name="Text Placeholder 5"/>
          <p:cNvSpPr txBox="1"/>
          <p:nvPr/>
        </p:nvSpPr>
        <p:spPr>
          <a:xfrm>
            <a:off x="630000" y="5350361"/>
            <a:ext cx="2844720" cy="343627"/>
          </a:xfrm>
          <a:prstGeom prst="rect">
            <a:avLst/>
          </a:prstGeom>
        </p:spPr>
        <p:txBody>
          <a:bodyPr lIns="0" bIns="0" anchor="b" anchorCtr="0"/>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200" b="1"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As a private individual</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Whether one-on-one as a mentor or trainer for a small group—your volunteer involvement is essential for the success of the JOBLINGE program. With your professional and life experience, you'll support young people in taking control of their own lives.</a:t>
            </a:r>
          </a:p>
        </p:txBody>
      </p:sp>
      <p:grpSp>
        <p:nvGrpSpPr>
          <p:cNvPr id="15" name="Group 14"/>
          <p:cNvGrpSpPr/>
          <p:nvPr/>
        </p:nvGrpSpPr>
        <p:grpSpPr>
          <a:xfrm>
            <a:off x="2670240" y="2852691"/>
            <a:ext cx="4568592" cy="1325398"/>
            <a:chOff x="2571955" y="2719190"/>
            <a:chExt cx="4963619" cy="1440000"/>
          </a:xfrm>
        </p:grpSpPr>
        <p:sp>
          <p:nvSpPr>
            <p:cNvPr id="5" name="Ellipse 68"/>
            <p:cNvSpPr/>
            <p:nvPr/>
          </p:nvSpPr>
          <p:spPr>
            <a:xfrm>
              <a:off x="2571955" y="2719190"/>
              <a:ext cx="1440000" cy="1440000"/>
            </a:xfrm>
            <a:prstGeom prst="ellipse">
              <a:avLst/>
            </a:prstGeom>
            <a:solidFill>
              <a:srgbClr val="E3E3E3"/>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6" name="Ellipse 67"/>
            <p:cNvSpPr/>
            <p:nvPr/>
          </p:nvSpPr>
          <p:spPr>
            <a:xfrm>
              <a:off x="3452860" y="2719190"/>
              <a:ext cx="1440000" cy="1440000"/>
            </a:xfrm>
            <a:prstGeom prst="ellipse">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7" name="Ellipse 77"/>
            <p:cNvSpPr/>
            <p:nvPr/>
          </p:nvSpPr>
          <p:spPr>
            <a:xfrm>
              <a:off x="4333765" y="2719190"/>
              <a:ext cx="1440000" cy="1440000"/>
            </a:xfrm>
            <a:prstGeom prst="ellipse">
              <a:avLst/>
            </a:prstGeom>
            <a:solidFill>
              <a:srgbClr val="B8DBE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8" name="Ellipse 78"/>
            <p:cNvSpPr/>
            <p:nvPr/>
          </p:nvSpPr>
          <p:spPr>
            <a:xfrm>
              <a:off x="5214670" y="2719190"/>
              <a:ext cx="1440000" cy="1440000"/>
            </a:xfrm>
            <a:prstGeom prst="ellipse">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0" name="Ellipse 75"/>
            <p:cNvSpPr/>
            <p:nvPr/>
          </p:nvSpPr>
          <p:spPr>
            <a:xfrm>
              <a:off x="6095574" y="2719190"/>
              <a:ext cx="1440000" cy="1440000"/>
            </a:xfrm>
            <a:prstGeom prst="ellipse">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sp>
        <p:nvSpPr>
          <p:cNvPr id="11" name="Text Placeholder 5"/>
          <p:cNvSpPr txBox="1"/>
          <p:nvPr/>
        </p:nvSpPr>
        <p:spPr>
          <a:xfrm>
            <a:off x="488219" y="1168712"/>
            <a:ext cx="2844720" cy="343627"/>
          </a:xfrm>
          <a:prstGeom prst="rect">
            <a:avLst/>
          </a:prstGeom>
        </p:spPr>
        <p:txBody>
          <a:bodyPr lIns="0"/>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200" b="1"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As a company</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As a partner business of the JOBLINGE initiative, you'll provide future prospects for young people. You'll gain apprentices or offer your employees a platform for corporate volunteering. That will give you manifold opportunities to combine community involvement with the needs of your own company.</a:t>
            </a:r>
          </a:p>
        </p:txBody>
      </p:sp>
      <p:sp>
        <p:nvSpPr>
          <p:cNvPr id="12" name="Text Placeholder 5"/>
          <p:cNvSpPr txBox="1"/>
          <p:nvPr/>
        </p:nvSpPr>
        <p:spPr>
          <a:xfrm>
            <a:off x="3680276" y="6075581"/>
            <a:ext cx="2844720" cy="343627"/>
          </a:xfrm>
          <a:prstGeom prst="rect">
            <a:avLst/>
          </a:prstGeom>
        </p:spPr>
        <p:txBody>
          <a:bodyPr lIns="0" bIns="0" anchor="b" anchorCtr="0"/>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200" b="1"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As a foundation</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Commitment needs partnerships. What companies contribute as partners offering internships and apprenticeships, foundations supplement with conceptual involvement and know-how. We work together with foundations on targeted projects that are piloted, evaluated, and then rolled out nationwide.</a:t>
            </a:r>
          </a:p>
        </p:txBody>
      </p:sp>
      <p:sp>
        <p:nvSpPr>
          <p:cNvPr id="13" name="Text Placeholder 5"/>
          <p:cNvSpPr txBox="1"/>
          <p:nvPr/>
        </p:nvSpPr>
        <p:spPr>
          <a:xfrm>
            <a:off x="6671819" y="1071067"/>
            <a:ext cx="2844720" cy="343627"/>
          </a:xfrm>
          <a:prstGeom prst="rect">
            <a:avLst/>
          </a:prstGeom>
        </p:spPr>
        <p:txBody>
          <a:bodyPr lIns="0"/>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200" b="1"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As a cultural or athletic institution</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Workshops and trainings on modern art and classic masterpieces to deal with one's own personality are specially developed in cooperation with institutions from culture and sport. The young people gain access to the institutions, which in turn </a:t>
            </a:r>
            <a:r>
              <a:rPr lang="en-US" sz="1100" dirty="0">
                <a:solidFill>
                  <a:srgbClr val="000000"/>
                </a:solidFill>
                <a:latin typeface="+mn-lt"/>
              </a:rPr>
              <a:t>attain</a:t>
            </a: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 new target groups. </a:t>
            </a:r>
          </a:p>
        </p:txBody>
      </p:sp>
      <p:sp>
        <p:nvSpPr>
          <p:cNvPr id="14" name="Text Placeholder 5"/>
          <p:cNvSpPr txBox="1"/>
          <p:nvPr/>
        </p:nvSpPr>
        <p:spPr>
          <a:xfrm>
            <a:off x="6880569" y="5820594"/>
            <a:ext cx="2844720" cy="343627"/>
          </a:xfrm>
          <a:prstGeom prst="rect">
            <a:avLst/>
          </a:prstGeom>
        </p:spPr>
        <p:txBody>
          <a:bodyPr lIns="0" bIns="0" anchor="b" anchorCtr="0"/>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200" b="1"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From the public sector</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Char char="​"/>
              <a:defRPr b="0" i="0"/>
            </a:pPr>
            <a:r>
              <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The JOBLINGE program would not be possible without our strong partners on the municipal, state, federal, and European levels. The public sector not only forwards participants but also is the first point of contact when setting up a new location.</a:t>
            </a:r>
          </a:p>
        </p:txBody>
      </p:sp>
      <p:pic>
        <p:nvPicPr>
          <p:cNvPr id="17" name="Picture 8" descr="C:\Users\ttienhaara\Downloads\Design ohne Titel (86).png"/>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rot="13611975">
            <a:off x="7109492" y="3807523"/>
            <a:ext cx="961334" cy="4806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7671325">
            <a:off x="5794579" y="2198994"/>
            <a:ext cx="776805" cy="3884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ttienhaara\Downloads\Design ohne Titel (86).png"/>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rot="16912235">
            <a:off x="4798304" y="4344037"/>
            <a:ext cx="735104" cy="3711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ttienhaara\Downloads\Design ohne Titel (86).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rot="13449122" flipH="1">
            <a:off x="3382109" y="2284125"/>
            <a:ext cx="776805" cy="3884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Users\ttienhaara\Downloads\Design ohne Titel (86).png"/>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rot="9000000" flipH="1">
            <a:off x="1747977" y="3544801"/>
            <a:ext cx="881581" cy="44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680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71" name="think-cell Folie" r:id="rId7" imgW="0" imgH="0" progId="TCLayout.ActiveDocument.1">
                  <p:embed/>
                </p:oleObj>
              </mc:Choice>
              <mc:Fallback>
                <p:oleObj name="think-cell Folie" r:id="rId7" imgW="0" imgH="0" progId="TCLayout.ActiveDocument.1">
                  <p:embed/>
                  <p:pic>
                    <p:nvPicPr>
                      <p:cNvPr id="4" name="Objek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mj-ea"/>
              <a:cs typeface="Calibri" panose="020F0502020204030204" pitchFamily="34" charset="0"/>
              <a:sym typeface="Merriweather" panose="00000500000000000000" pitchFamily="2" charset="0"/>
            </a:endParaRPr>
          </a:p>
        </p:txBody>
      </p:sp>
      <p:sp>
        <p:nvSpPr>
          <p:cNvPr id="5" name="Rechteck 4"/>
          <p:cNvSpPr/>
          <p:nvPr/>
        </p:nvSpPr>
        <p:spPr>
          <a:xfrm>
            <a:off x="-2728" y="0"/>
            <a:ext cx="9908728" cy="685800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 name="Titel 1"/>
          <p:cNvSpPr>
            <a:spLocks noGrp="1"/>
          </p:cNvSpPr>
          <p:nvPr>
            <p:ph type="title"/>
          </p:nvPr>
        </p:nvSpPr>
        <p:spPr>
          <a:xfrm>
            <a:off x="630000" y="622800"/>
            <a:ext cx="8655847" cy="366126"/>
          </a:xfrm>
        </p:spPr>
        <p:txBody>
          <a:bodyPr/>
          <a:lstStyle/>
          <a:p>
            <a:pPr marL="429300" marR="0" lvl="1" indent="-342900" defTabSz="914400" rtl="0" eaLnBrk="1" fontAlgn="auto" latinLnBrk="0" hangingPunct="1">
              <a:lnSpc>
                <a:spcPct val="100000"/>
              </a:lnSpc>
              <a:spcBef>
                <a:spcPct val="0"/>
              </a:spcBef>
              <a:spcAft>
                <a:spcPts val="1800"/>
              </a:spcAft>
              <a:defRPr b="0" i="0"/>
            </a:pPr>
            <a:r>
              <a:rPr lang="en-US" sz="2400" kern="1200" dirty="0">
                <a:solidFill>
                  <a:schemeClr val="bg1"/>
                </a:solidFill>
                <a:latin typeface="+mj-lt"/>
                <a:ea typeface="+mj-ea"/>
                <a:cs typeface="Calibri" panose="020F0502020204030204" pitchFamily="34" charset="0"/>
                <a:sym typeface="Trebuchet MS" panose="020B0603020202020204" pitchFamily="34" charset="0"/>
              </a:rPr>
              <a:t>Contact us—we look forward to hearing from you!</a:t>
            </a:r>
          </a:p>
        </p:txBody>
      </p:sp>
      <p:sp>
        <p:nvSpPr>
          <p:cNvPr id="11" name="Text Placeholder 3"/>
          <p:cNvSpPr txBox="1"/>
          <p:nvPr/>
        </p:nvSpPr>
        <p:spPr>
          <a:xfrm>
            <a:off x="3498574" y="5831725"/>
            <a:ext cx="5998861" cy="257319"/>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r">
              <a:lnSpc>
                <a:spcPct val="100000"/>
              </a:lnSpc>
              <a:spcAft>
                <a:spcPts val="200"/>
              </a:spcAft>
              <a:buNone/>
              <a:defRPr b="0" i="0"/>
            </a:pPr>
            <a:r>
              <a:rPr lang="en-US" sz="900" b="1" dirty="0">
                <a:solidFill>
                  <a:srgbClr val="FFFFFF"/>
                </a:solidFill>
                <a:latin typeface="+mn-lt"/>
              </a:rPr>
              <a:t>Donation account:</a:t>
            </a:r>
            <a:r>
              <a:rPr lang="en-US" sz="900" b="0" dirty="0">
                <a:solidFill>
                  <a:srgbClr val="FFFFFF"/>
                </a:solidFill>
                <a:latin typeface="+mn-lt"/>
              </a:rPr>
              <a:t> Recipient: JOBLINGE </a:t>
            </a:r>
            <a:r>
              <a:rPr lang="en-US" sz="900" b="0" dirty="0" err="1">
                <a:solidFill>
                  <a:srgbClr val="FFFFFF"/>
                </a:solidFill>
                <a:latin typeface="+mn-lt"/>
              </a:rPr>
              <a:t>Stiftung</a:t>
            </a:r>
            <a:r>
              <a:rPr lang="en-US" sz="900" b="0" dirty="0">
                <a:solidFill>
                  <a:srgbClr val="FFFFFF"/>
                </a:solidFill>
                <a:latin typeface="+mn-lt"/>
              </a:rPr>
              <a:t>  |  </a:t>
            </a:r>
            <a:r>
              <a:rPr lang="en-US" sz="900" b="0" dirty="0" err="1">
                <a:solidFill>
                  <a:srgbClr val="FFFFFF"/>
                </a:solidFill>
                <a:latin typeface="+mn-lt"/>
              </a:rPr>
              <a:t>IBAN</a:t>
            </a:r>
            <a:r>
              <a:rPr lang="en-US" sz="900" b="0" dirty="0">
                <a:solidFill>
                  <a:srgbClr val="FFFFFF"/>
                </a:solidFill>
                <a:latin typeface="+mn-lt"/>
              </a:rPr>
              <a:t>: DE68302201900016542466  |  BIC: HYVEDEMM414</a:t>
            </a:r>
            <a:br>
              <a:rPr lang="en-US" sz="900" b="0" dirty="0">
                <a:solidFill>
                  <a:srgbClr val="FFFFFF"/>
                </a:solidFill>
                <a:latin typeface="+mn-lt"/>
              </a:rPr>
            </a:br>
            <a:r>
              <a:rPr lang="en-US" sz="900" b="0" dirty="0">
                <a:solidFill>
                  <a:srgbClr val="FFFFFF"/>
                </a:solidFill>
                <a:latin typeface="+mn-lt"/>
              </a:rPr>
              <a:t>Please find further information on www.joblinge.de.</a:t>
            </a:r>
            <a:endParaRPr kumimoji="0" lang="en-US" sz="900" b="0" i="0" u="none" strike="noStrike" kern="1200" cap="none" spc="0" normalizeH="0" baseline="0" noProof="0" dirty="0">
              <a:ln>
                <a:noFill/>
              </a:ln>
              <a:solidFill>
                <a:srgbClr val="FFFFFF"/>
              </a:solidFill>
              <a:effectLst/>
              <a:uLnTx/>
              <a:uFillTx/>
              <a:latin typeface="+mn-lt"/>
              <a:sym typeface="Trebuchet MS" panose="020B0603020202020204" pitchFamily="34" charset="0"/>
            </a:endParaRPr>
          </a:p>
        </p:txBody>
      </p:sp>
      <p:grpSp>
        <p:nvGrpSpPr>
          <p:cNvPr id="26" name="Gruppieren 25"/>
          <p:cNvGrpSpPr/>
          <p:nvPr/>
        </p:nvGrpSpPr>
        <p:grpSpPr>
          <a:xfrm>
            <a:off x="535630" y="5092461"/>
            <a:ext cx="2275606" cy="1080000"/>
            <a:chOff x="460373" y="4993793"/>
            <a:chExt cx="2275606" cy="1080000"/>
          </a:xfrm>
        </p:grpSpPr>
        <p:sp>
          <p:nvSpPr>
            <p:cNvPr id="21" name="Ellipse 20"/>
            <p:cNvSpPr/>
            <p:nvPr/>
          </p:nvSpPr>
          <p:spPr>
            <a:xfrm>
              <a:off x="1655979" y="4993793"/>
              <a:ext cx="1080000" cy="108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3" name="Ellipse 22"/>
            <p:cNvSpPr/>
            <p:nvPr/>
          </p:nvSpPr>
          <p:spPr>
            <a:xfrm>
              <a:off x="460373" y="4993793"/>
              <a:ext cx="1022710" cy="108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sp>
        <p:nvSpPr>
          <p:cNvPr id="39" name="AutoShape 20" descr="Bildergebnis fÃ¼r instagram icon weiÃ"/>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40" name="AutoShape 22" descr="Bildergebnis fÃ¼r instagram icon weiÃ"/>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grpSp>
        <p:nvGrpSpPr>
          <p:cNvPr id="46" name="Gruppieren 45"/>
          <p:cNvGrpSpPr/>
          <p:nvPr/>
        </p:nvGrpSpPr>
        <p:grpSpPr>
          <a:xfrm>
            <a:off x="6639233" y="5122041"/>
            <a:ext cx="2778988" cy="501752"/>
            <a:chOff x="6345044" y="3747701"/>
            <a:chExt cx="2778988" cy="501752"/>
          </a:xfrm>
        </p:grpSpPr>
        <p:pic>
          <p:nvPicPr>
            <p:cNvPr id="615432" name="Picture 8" descr="C:\Users\ttienhaara\Downloads\Facebook-128 (1).png"/>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912648" y="3749053"/>
              <a:ext cx="499048" cy="499048"/>
            </a:xfrm>
            <a:prstGeom prst="rect">
              <a:avLst/>
            </a:prstGeom>
            <a:noFill/>
            <a:extLst>
              <a:ext uri="{909E8E84-426E-40DD-AFC4-6F175D3DCCD1}">
                <a14:hiddenFill xmlns:a14="http://schemas.microsoft.com/office/drawing/2010/main">
                  <a:solidFill>
                    <a:srgbClr val="FFFFFF"/>
                  </a:solidFill>
                </a14:hiddenFill>
              </a:ext>
            </a:extLst>
          </p:spPr>
        </p:pic>
        <p:pic>
          <p:nvPicPr>
            <p:cNvPr id="615434" name="Picture 10" descr="C:\Users\ttienhaara\Downloads\Twitter-Bird-128.png"/>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7482075" y="3747701"/>
              <a:ext cx="500400" cy="500400"/>
            </a:xfrm>
            <a:prstGeom prst="rect">
              <a:avLst/>
            </a:prstGeom>
            <a:noFill/>
            <a:extLst>
              <a:ext uri="{909E8E84-426E-40DD-AFC4-6F175D3DCCD1}">
                <a14:hiddenFill xmlns:a14="http://schemas.microsoft.com/office/drawing/2010/main">
                  <a:solidFill>
                    <a:srgbClr val="FFFFFF"/>
                  </a:solidFill>
                </a14:hiddenFill>
              </a:ext>
            </a:extLst>
          </p:spPr>
        </p:pic>
        <p:pic>
          <p:nvPicPr>
            <p:cNvPr id="615435" name="Picture 11" descr="C:\Users\ttienhaara\Downloads\YouTube1-128.png"/>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8052854" y="3749053"/>
              <a:ext cx="500400" cy="500400"/>
            </a:xfrm>
            <a:prstGeom prst="rect">
              <a:avLst/>
            </a:prstGeom>
            <a:noFill/>
            <a:extLst>
              <a:ext uri="{909E8E84-426E-40DD-AFC4-6F175D3DCCD1}">
                <a14:hiddenFill xmlns:a14="http://schemas.microsoft.com/office/drawing/2010/main">
                  <a:solidFill>
                    <a:srgbClr val="FFFFFF"/>
                  </a:solidFill>
                </a14:hiddenFill>
              </a:ext>
            </a:extLst>
          </p:spPr>
        </p:pic>
        <p:pic>
          <p:nvPicPr>
            <p:cNvPr id="615436" name="Picture 12" descr="C:\Users\ttienhaara\Downloads\LinkedIn-128.png"/>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8623632" y="3747701"/>
              <a:ext cx="500400" cy="5004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ieren 42"/>
            <p:cNvGrpSpPr/>
            <p:nvPr/>
          </p:nvGrpSpPr>
          <p:grpSpPr>
            <a:xfrm>
              <a:off x="6345044" y="3750876"/>
              <a:ext cx="486000" cy="486000"/>
              <a:chOff x="6345044" y="3750876"/>
              <a:chExt cx="486000" cy="486000"/>
            </a:xfrm>
          </p:grpSpPr>
          <p:sp>
            <p:nvSpPr>
              <p:cNvPr id="41" name="Ellipse 40"/>
              <p:cNvSpPr/>
              <p:nvPr/>
            </p:nvSpPr>
            <p:spPr>
              <a:xfrm>
                <a:off x="6345044" y="3750876"/>
                <a:ext cx="486000" cy="486000"/>
              </a:xfrm>
              <a:prstGeom prst="ellipse">
                <a:avLst/>
              </a:prstGeom>
              <a:noFill/>
              <a:ln w="19050"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pic>
            <p:nvPicPr>
              <p:cNvPr id="615452" name="Picture 28" descr="C:\Users\ttienhaara\Downloads\icons8-instagram-100.png"/>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6373454" y="3780638"/>
                <a:ext cx="437229" cy="4372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uppieren 14"/>
          <p:cNvGrpSpPr/>
          <p:nvPr/>
        </p:nvGrpSpPr>
        <p:grpSpPr>
          <a:xfrm>
            <a:off x="679195" y="2004893"/>
            <a:ext cx="4218091" cy="1802336"/>
            <a:chOff x="346685" y="2004893"/>
            <a:chExt cx="4218091" cy="1802336"/>
          </a:xfrm>
        </p:grpSpPr>
        <p:pic>
          <p:nvPicPr>
            <p:cNvPr id="13" name="Grafik 1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46685" y="2192977"/>
              <a:ext cx="1263535" cy="1260000"/>
            </a:xfrm>
            <a:prstGeom prst="ellipse">
              <a:avLst/>
            </a:prstGeom>
            <a:noFill/>
          </p:spPr>
        </p:pic>
        <p:grpSp>
          <p:nvGrpSpPr>
            <p:cNvPr id="12" name="Gruppieren 11"/>
            <p:cNvGrpSpPr/>
            <p:nvPr/>
          </p:nvGrpSpPr>
          <p:grpSpPr>
            <a:xfrm>
              <a:off x="1602360" y="2004893"/>
              <a:ext cx="2962416" cy="1802336"/>
              <a:chOff x="729897" y="4871718"/>
              <a:chExt cx="2962416" cy="1802336"/>
            </a:xfrm>
          </p:grpSpPr>
          <p:sp>
            <p:nvSpPr>
              <p:cNvPr id="6" name="Text Placeholder 1"/>
              <p:cNvSpPr txBox="1"/>
              <p:nvPr/>
            </p:nvSpPr>
            <p:spPr>
              <a:xfrm>
                <a:off x="729897" y="4871718"/>
                <a:ext cx="2962416" cy="278577"/>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defRPr b="0" i="0"/>
                </a:pPr>
                <a:r>
                  <a:rPr kumimoji="0" lang="en-US"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Ulrike </a:t>
                </a:r>
                <a:r>
                  <a:rPr kumimoji="0" lang="en-US" sz="1000" b="1"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Garanin</a:t>
                </a:r>
                <a:endParaRPr kumimoji="0" lang="en-US"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endParaRPr>
              </a:p>
            </p:txBody>
          </p:sp>
          <p:sp>
            <p:nvSpPr>
              <p:cNvPr id="9" name="Text Placeholder 5"/>
              <p:cNvSpPr txBox="1"/>
              <p:nvPr/>
            </p:nvSpPr>
            <p:spPr>
              <a:xfrm>
                <a:off x="1101801" y="5150295"/>
                <a:ext cx="2390635" cy="1523759"/>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Char char="​"/>
                  <a:defRPr b="0" i="0"/>
                </a:pPr>
                <a:r>
                  <a:rPr lang="en-US" sz="900" dirty="0">
                    <a:solidFill>
                      <a:srgbClr val="FFFFFF"/>
                    </a:solidFill>
                    <a:latin typeface="+mn-lt"/>
                  </a:rPr>
                  <a:t>Director JOBLINGE </a:t>
                </a: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Umbrella Organization</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Associate Director, Boston Consulting Group</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Kapuzinerstr</a:t>
                </a: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9d</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80337 Munich</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Phone: +49 89 1250 14111</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Mobile. +49 170 334 4584</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garanin.ulrike@bcg.com</a:t>
                </a:r>
              </a:p>
            </p:txBody>
          </p:sp>
        </p:grpSp>
      </p:grpSp>
      <p:cxnSp>
        <p:nvCxnSpPr>
          <p:cNvPr id="47" name="Gerade Verbindung 46"/>
          <p:cNvCxnSpPr/>
          <p:nvPr/>
        </p:nvCxnSpPr>
        <p:spPr>
          <a:xfrm flipH="1">
            <a:off x="4950272" y="2088651"/>
            <a:ext cx="0" cy="1521974"/>
          </a:xfrm>
          <a:prstGeom prst="line">
            <a:avLst/>
          </a:prstGeom>
          <a:ln w="9525"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15">
            <a:extLst>
              <a:ext uri="{28A0092B-C50C-407E-A947-70E740481C1C}">
                <a14:useLocalDpi xmlns:a14="http://schemas.microsoft.com/office/drawing/2010/main" val="0"/>
              </a:ext>
            </a:extLst>
          </a:blip>
          <a:srcRect l="20165" t="9929" r="16119" b="10779"/>
          <a:stretch>
            <a:fillRect/>
          </a:stretch>
        </p:blipFill>
        <p:spPr>
          <a:xfrm>
            <a:off x="1954935" y="5341514"/>
            <a:ext cx="623455" cy="581891"/>
          </a:xfrm>
          <a:prstGeom prst="rect">
            <a:avLst/>
          </a:prstGeom>
        </p:spPr>
      </p:pic>
      <p:pic>
        <p:nvPicPr>
          <p:cNvPr id="18" name="Grafik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0120" y="5371788"/>
            <a:ext cx="1132691" cy="501306"/>
          </a:xfrm>
          <a:prstGeom prst="rect">
            <a:avLst/>
          </a:prstGeom>
        </p:spPr>
      </p:pic>
      <p:sp>
        <p:nvSpPr>
          <p:cNvPr id="42" name="Textfeld 1"/>
          <p:cNvSpPr txBox="1"/>
          <p:nvPr>
            <p:custDataLst>
              <p:tags r:id="rId4"/>
            </p:custDataLst>
          </p:nvPr>
        </p:nvSpPr>
        <p:spPr>
          <a:xfrm rot="600000">
            <a:off x="8020399" y="475089"/>
            <a:ext cx="1546318" cy="439351"/>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Ansprechpartner</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anpassen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grpSp>
        <p:nvGrpSpPr>
          <p:cNvPr id="36" name="Gruppieren 35"/>
          <p:cNvGrpSpPr/>
          <p:nvPr/>
        </p:nvGrpSpPr>
        <p:grpSpPr>
          <a:xfrm>
            <a:off x="6577540" y="2088651"/>
            <a:ext cx="2902782" cy="1835235"/>
            <a:chOff x="3934378" y="4871718"/>
            <a:chExt cx="2902782" cy="1835235"/>
          </a:xfrm>
        </p:grpSpPr>
        <p:sp>
          <p:nvSpPr>
            <p:cNvPr id="37" name="Text Placeholder 2"/>
            <p:cNvSpPr txBox="1">
              <a:spLocks/>
            </p:cNvSpPr>
            <p:nvPr/>
          </p:nvSpPr>
          <p:spPr>
            <a:xfrm>
              <a:off x="3934378" y="4871718"/>
              <a:ext cx="2649930" cy="278577"/>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de-DE"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Name</a:t>
              </a:r>
            </a:p>
          </p:txBody>
        </p:sp>
        <p:sp>
          <p:nvSpPr>
            <p:cNvPr id="38" name="Text Placeholder 3"/>
            <p:cNvSpPr txBox="1">
              <a:spLocks/>
            </p:cNvSpPr>
            <p:nvPr/>
          </p:nvSpPr>
          <p:spPr>
            <a:xfrm>
              <a:off x="4281337" y="5150295"/>
              <a:ext cx="2555823" cy="1556658"/>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nSpc>
                  <a:spcPct val="100000"/>
                </a:lnSpc>
                <a:spcAft>
                  <a:spcPts val="200"/>
                </a:spcAft>
                <a:buNone/>
                <a:defRPr/>
              </a:pPr>
              <a:r>
                <a:rPr lang="de-DE" sz="900" dirty="0" err="1">
                  <a:solidFill>
                    <a:srgbClr val="FFFFFF"/>
                  </a:solidFill>
                  <a:latin typeface="+mn-lt"/>
                </a:rPr>
                <a:t>Address</a:t>
              </a:r>
              <a:endParaRPr kumimoji="0" lang="de-DE" sz="900" b="0" i="0" u="none" strike="noStrike" kern="1200" cap="none" spc="0" normalizeH="0" baseline="0" noProof="0" dirty="0">
                <a:ln>
                  <a:noFill/>
                </a:ln>
                <a:solidFill>
                  <a:srgbClr val="FFFFFF"/>
                </a:solidFill>
                <a:effectLst/>
                <a:uLnTx/>
                <a:uFillTx/>
                <a:latin typeface="+mn-lt"/>
                <a:sym typeface="Trebuchet MS" panose="020B0603020202020204" pitchFamily="34" charset="0"/>
              </a:endParaRPr>
            </a:p>
            <a:p>
              <a:pPr lvl="0">
                <a:lnSpc>
                  <a:spcPct val="100000"/>
                </a:lnSpc>
                <a:spcAft>
                  <a:spcPts val="200"/>
                </a:spcAft>
                <a:defRPr/>
              </a:pPr>
              <a:r>
                <a:rPr kumimoji="0" lang="de-DE" sz="900" b="0" i="0" u="none" strike="noStrike" kern="1200" cap="none" spc="0" normalizeH="0" baseline="0" noProof="0" dirty="0">
                  <a:ln>
                    <a:noFill/>
                  </a:ln>
                  <a:solidFill>
                    <a:srgbClr val="FFFFFF"/>
                  </a:solidFill>
                  <a:effectLst/>
                  <a:uLnTx/>
                  <a:uFillTx/>
                  <a:latin typeface="+mn-lt"/>
                  <a:sym typeface="Trebuchet MS" panose="020B0603020202020204" pitchFamily="34" charset="0"/>
                </a:rPr>
                <a:t>Phone: +49 XXXX</a:t>
              </a:r>
              <a:br>
                <a:rPr kumimoji="0" lang="de-DE" sz="900" b="0" i="0" u="none" strike="noStrike" kern="1200" cap="none" spc="0" normalizeH="0" baseline="0" noProof="0" dirty="0">
                  <a:ln>
                    <a:noFill/>
                  </a:ln>
                  <a:solidFill>
                    <a:srgbClr val="FFFFFF"/>
                  </a:solidFill>
                  <a:effectLst/>
                  <a:uLnTx/>
                  <a:uFillTx/>
                  <a:latin typeface="+mn-lt"/>
                  <a:sym typeface="Trebuchet MS" panose="020B0603020202020204" pitchFamily="34" charset="0"/>
                </a:rPr>
              </a:br>
              <a:r>
                <a:rPr lang="de-DE" sz="900" dirty="0">
                  <a:solidFill>
                    <a:srgbClr val="FFFFFF"/>
                  </a:solidFill>
                  <a:latin typeface="+mn-lt"/>
                </a:rPr>
                <a:t>Mailaddress</a:t>
              </a:r>
              <a:endParaRPr kumimoji="0" lang="de-DE" sz="900" b="0" i="0" u="none" strike="noStrike" kern="1200" cap="none" spc="0" normalizeH="0" baseline="0" noProof="0" dirty="0">
                <a:ln>
                  <a:noFill/>
                </a:ln>
                <a:solidFill>
                  <a:srgbClr val="FFFFFF"/>
                </a:solidFill>
                <a:effectLst/>
                <a:uLnTx/>
                <a:uFillTx/>
                <a:latin typeface="+mn-lt"/>
                <a:sym typeface="Trebuchet MS" panose="020B0603020202020204" pitchFamily="34" charset="0"/>
              </a:endParaRPr>
            </a:p>
          </p:txBody>
        </p:sp>
      </p:grpSp>
      <p:sp>
        <p:nvSpPr>
          <p:cNvPr id="7" name="Ellipse 6"/>
          <p:cNvSpPr/>
          <p:nvPr/>
        </p:nvSpPr>
        <p:spPr>
          <a:xfrm>
            <a:off x="5368834" y="2195145"/>
            <a:ext cx="1260000" cy="126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de-DE" sz="1200" dirty="0">
                <a:solidFill>
                  <a:schemeClr val="tx1"/>
                </a:solidFill>
              </a:rPr>
              <a:t>Foto</a:t>
            </a:r>
          </a:p>
        </p:txBody>
      </p:sp>
    </p:spTree>
    <p:extLst>
      <p:ext uri="{BB962C8B-B14F-4D97-AF65-F5344CB8AC3E}">
        <p14:creationId xmlns:p14="http://schemas.microsoft.com/office/powerpoint/2010/main" val="2603970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9" action="ppaction://hlinksldjump"/>
          </p:cNvPr>
          <p:cNvSpPr/>
          <p:nvPr>
            <p:custDataLst>
              <p:tags r:id="rId2"/>
            </p:custDataLst>
          </p:nvPr>
        </p:nvSpPr>
        <p:spPr>
          <a:xfrm>
            <a:off x="1154544" y="3054374"/>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rgbClr val="878787">
                    <a:lumMod val="100000"/>
                  </a:srgbClr>
                </a:solidFill>
              </a:rPr>
              <a:t>How does JOBLINGE work? Key success factors of the program </a:t>
            </a:r>
          </a:p>
        </p:txBody>
      </p:sp>
      <p:sp>
        <p:nvSpPr>
          <p:cNvPr id="5" name="Oval 4"/>
          <p:cNvSpPr/>
          <p:nvPr>
            <p:custDataLst>
              <p:tags r:id="rId3"/>
            </p:custDataLst>
          </p:nvPr>
        </p:nvSpPr>
        <p:spPr>
          <a:xfrm>
            <a:off x="633844" y="2561148"/>
            <a:ext cx="293147" cy="292608"/>
          </a:xfrm>
          <a:prstGeom prst="ellipse">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0000">
                  <a:lumMod val="100000"/>
                </a:srgbClr>
              </a:solidFill>
              <a:effectLst/>
              <a:uLnTx/>
              <a:uFillTx/>
              <a:ea typeface="+mn-ea"/>
              <a:cs typeface="+mn-cs"/>
            </a:endParaRPr>
          </a:p>
        </p:txBody>
      </p:sp>
      <p:pic>
        <p:nvPicPr>
          <p:cNvPr id="4" name="Picture 3"/>
          <p:cNvPicPr/>
          <p:nvPr>
            <p:custDataLst>
              <p:tags r:id="rId4"/>
            </p:custDataLst>
          </p:nvPr>
        </p:nvPicPr>
        <p:blipFill>
          <a:blip r:embed="rId10">
            <a:extLst>
              <a:ext uri="{28A0092B-C50C-407E-A947-70E740481C1C}">
                <a14:useLocalDpi xmlns:a14="http://schemas.microsoft.com/office/drawing/2010/main"/>
              </a:ext>
            </a:extLst>
          </a:blip>
          <a:stretch>
            <a:fillRect/>
          </a:stretch>
        </p:blipFill>
        <p:spPr>
          <a:xfrm>
            <a:off x="633844" y="2561148"/>
            <a:ext cx="293147" cy="292608"/>
          </a:xfrm>
          <a:prstGeom prst="rect">
            <a:avLst/>
          </a:prstGeom>
        </p:spPr>
      </p:pic>
      <p:sp>
        <p:nvSpPr>
          <p:cNvPr id="3" name="Rectangle 2">
            <a:hlinkClick r:id="rId11" action="ppaction://hlinksldjump"/>
          </p:cNvPr>
          <p:cNvSpPr/>
          <p:nvPr>
            <p:custDataLst>
              <p:tags r:id="rId5"/>
            </p:custDataLst>
          </p:nvPr>
        </p:nvSpPr>
        <p:spPr>
          <a:xfrm>
            <a:off x="1154544" y="255103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rgbClr val="000000"/>
                </a:solidFill>
              </a:rPr>
              <a:t>Why we (still) need JOBLINGE</a:t>
            </a:r>
          </a:p>
        </p:txBody>
      </p:sp>
      <p:sp>
        <p:nvSpPr>
          <p:cNvPr id="11" name="Rectangle 10"/>
          <p:cNvSpPr/>
          <p:nvPr/>
        </p:nvSpPr>
        <p:spPr>
          <a:xfrm>
            <a:off x="475861" y="774441"/>
            <a:ext cx="9430139" cy="466530"/>
          </a:xfrm>
          <a:prstGeom prst="rect">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cxnSp>
        <p:nvCxnSpPr>
          <p:cNvPr id="12" name="Straight Connector 11"/>
          <p:cNvCxnSpPr>
            <a:stCxn id="11" idx="1"/>
            <a:endCxn id="11" idx="3"/>
          </p:cNvCxnSpPr>
          <p:nvPr/>
        </p:nvCxnSpPr>
        <p:spPr>
          <a:xfrm>
            <a:off x="475861" y="1007706"/>
            <a:ext cx="9430139" cy="0"/>
          </a:xfrm>
          <a:prstGeom prst="line">
            <a:avLst/>
          </a:prstGeom>
          <a:ln w="15875" cap="rnd" cmpd="sng" algn="ctr">
            <a:solidFill>
              <a:srgbClr val="C6C6C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5861" y="1007706"/>
            <a:ext cx="1764000" cy="0"/>
          </a:xfrm>
          <a:prstGeom prst="line">
            <a:avLst/>
          </a:prstGeom>
          <a:ln w="15875" cap="rnd" cmpd="sng" algn="ctr">
            <a:solidFill>
              <a:srgbClr val="0088C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5">
            <a:hlinkClick r:id="rId9" action="ppaction://hlinksldjump"/>
          </p:cNvPr>
          <p:cNvSpPr/>
          <p:nvPr>
            <p:custDataLst>
              <p:tags r:id="rId6"/>
            </p:custDataLst>
          </p:nvPr>
        </p:nvSpPr>
        <p:spPr>
          <a:xfrm>
            <a:off x="1154543" y="3577381"/>
            <a:ext cx="3876061" cy="31284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lvl="0">
              <a:lnSpc>
                <a:spcPct val="110000"/>
              </a:lnSpc>
              <a:spcBef>
                <a:spcPts val="600"/>
              </a:spcBef>
              <a:spcAft>
                <a:spcPts val="300"/>
              </a:spcAft>
              <a:defRPr b="0" i="0"/>
            </a:pPr>
            <a:r>
              <a:rPr lang="en-US" sz="2000" dirty="0">
                <a:solidFill>
                  <a:srgbClr val="878787">
                    <a:lumMod val="100000"/>
                  </a:srgbClr>
                </a:solidFill>
              </a:rPr>
              <a:t>A strong network for the youth—be part of it</a:t>
            </a:r>
          </a:p>
        </p:txBody>
      </p:sp>
    </p:spTree>
    <p:custDataLst>
      <p:tags r:id="rId1"/>
    </p:custDataLst>
    <p:extLst>
      <p:ext uri="{BB962C8B-B14F-4D97-AF65-F5344CB8AC3E}">
        <p14:creationId xmlns:p14="http://schemas.microsoft.com/office/powerpoint/2010/main" val="972281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5" name="think-cell Folie" r:id="rId7" imgW="0" imgH="0" progId="TCLayout.ActiveDocument.1">
                  <p:embed/>
                </p:oleObj>
              </mc:Choice>
              <mc:Fallback>
                <p:oleObj name="think-cell Folie" r:id="rId7" imgW="0" imgH="0" progId="TCLayout.ActiveDocument.1">
                  <p:embed/>
                  <p:pic>
                    <p:nvPicPr>
                      <p:cNvPr id="4" name="Objek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mj-ea"/>
              <a:cs typeface="Calibri" panose="020F0502020204030204" pitchFamily="34" charset="0"/>
              <a:sym typeface="Merriweather" panose="00000500000000000000" pitchFamily="2" charset="0"/>
            </a:endParaRPr>
          </a:p>
        </p:txBody>
      </p:sp>
      <p:sp>
        <p:nvSpPr>
          <p:cNvPr id="5" name="Rechteck 4"/>
          <p:cNvSpPr/>
          <p:nvPr/>
        </p:nvSpPr>
        <p:spPr>
          <a:xfrm>
            <a:off x="-2728" y="0"/>
            <a:ext cx="9908728" cy="685800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 name="Titel 1"/>
          <p:cNvSpPr>
            <a:spLocks noGrp="1"/>
          </p:cNvSpPr>
          <p:nvPr>
            <p:ph type="title"/>
          </p:nvPr>
        </p:nvSpPr>
        <p:spPr>
          <a:xfrm>
            <a:off x="630000" y="622800"/>
            <a:ext cx="8655847" cy="366126"/>
          </a:xfrm>
        </p:spPr>
        <p:txBody>
          <a:bodyPr/>
          <a:lstStyle/>
          <a:p>
            <a:pPr marL="429300" marR="0" lvl="1" indent="-342900" defTabSz="914400" rtl="0" eaLnBrk="1" fontAlgn="auto" latinLnBrk="0" hangingPunct="1">
              <a:lnSpc>
                <a:spcPct val="100000"/>
              </a:lnSpc>
              <a:spcBef>
                <a:spcPct val="0"/>
              </a:spcBef>
              <a:spcAft>
                <a:spcPts val="1800"/>
              </a:spcAft>
              <a:defRPr b="0" i="0"/>
            </a:pPr>
            <a:r>
              <a:rPr lang="en-US" sz="2400" kern="1200" dirty="0">
                <a:solidFill>
                  <a:schemeClr val="bg1"/>
                </a:solidFill>
                <a:latin typeface="+mj-lt"/>
                <a:ea typeface="+mj-ea"/>
                <a:cs typeface="Calibri" panose="020F0502020204030204" pitchFamily="34" charset="0"/>
                <a:sym typeface="Trebuchet MS" panose="020B0603020202020204" pitchFamily="34" charset="0"/>
              </a:rPr>
              <a:t>Contact us—we look forward to hearing from you!</a:t>
            </a:r>
          </a:p>
        </p:txBody>
      </p:sp>
      <p:sp>
        <p:nvSpPr>
          <p:cNvPr id="11" name="Text Placeholder 3"/>
          <p:cNvSpPr txBox="1"/>
          <p:nvPr/>
        </p:nvSpPr>
        <p:spPr>
          <a:xfrm>
            <a:off x="3498574" y="5831725"/>
            <a:ext cx="5998861" cy="257319"/>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r">
              <a:lnSpc>
                <a:spcPct val="100000"/>
              </a:lnSpc>
              <a:spcAft>
                <a:spcPts val="200"/>
              </a:spcAft>
              <a:buNone/>
              <a:defRPr b="0" i="0"/>
            </a:pPr>
            <a:r>
              <a:rPr lang="en-US" sz="900" b="1" dirty="0">
                <a:solidFill>
                  <a:srgbClr val="FFFFFF"/>
                </a:solidFill>
                <a:latin typeface="+mn-lt"/>
              </a:rPr>
              <a:t>Donation account:</a:t>
            </a:r>
            <a:r>
              <a:rPr lang="en-US" sz="900" b="0" dirty="0">
                <a:solidFill>
                  <a:srgbClr val="FFFFFF"/>
                </a:solidFill>
                <a:latin typeface="+mn-lt"/>
              </a:rPr>
              <a:t> Recipient: JOBLINGE </a:t>
            </a:r>
            <a:r>
              <a:rPr lang="en-US" sz="900" b="0" dirty="0" err="1">
                <a:solidFill>
                  <a:srgbClr val="FFFFFF"/>
                </a:solidFill>
                <a:latin typeface="+mn-lt"/>
              </a:rPr>
              <a:t>Stiftung</a:t>
            </a:r>
            <a:r>
              <a:rPr lang="en-US" sz="900" b="0" dirty="0">
                <a:solidFill>
                  <a:srgbClr val="FFFFFF"/>
                </a:solidFill>
                <a:latin typeface="+mn-lt"/>
              </a:rPr>
              <a:t>  |  </a:t>
            </a:r>
            <a:r>
              <a:rPr lang="en-US" sz="900" b="0" dirty="0" err="1">
                <a:solidFill>
                  <a:srgbClr val="FFFFFF"/>
                </a:solidFill>
                <a:latin typeface="+mn-lt"/>
              </a:rPr>
              <a:t>IBAN</a:t>
            </a:r>
            <a:r>
              <a:rPr lang="en-US" sz="900" b="0" dirty="0">
                <a:solidFill>
                  <a:srgbClr val="FFFFFF"/>
                </a:solidFill>
                <a:latin typeface="+mn-lt"/>
              </a:rPr>
              <a:t>: DE68302201900016542466  |  BIC: HYVEDEMM414</a:t>
            </a:r>
            <a:br>
              <a:rPr lang="en-US" sz="900" b="0" dirty="0">
                <a:solidFill>
                  <a:srgbClr val="FFFFFF"/>
                </a:solidFill>
                <a:latin typeface="+mn-lt"/>
              </a:rPr>
            </a:br>
            <a:r>
              <a:rPr lang="en-US" sz="900" b="0" dirty="0">
                <a:solidFill>
                  <a:srgbClr val="FFFFFF"/>
                </a:solidFill>
                <a:latin typeface="+mn-lt"/>
              </a:rPr>
              <a:t>Please find further information on www.joblinge.de.</a:t>
            </a:r>
            <a:endParaRPr kumimoji="0" lang="en-US" sz="900" b="0" i="0" u="none" strike="noStrike" kern="1200" cap="none" spc="0" normalizeH="0" baseline="0" noProof="0" dirty="0">
              <a:ln>
                <a:noFill/>
              </a:ln>
              <a:solidFill>
                <a:srgbClr val="FFFFFF"/>
              </a:solidFill>
              <a:effectLst/>
              <a:uLnTx/>
              <a:uFillTx/>
              <a:latin typeface="+mn-lt"/>
              <a:sym typeface="Trebuchet MS" panose="020B0603020202020204" pitchFamily="34" charset="0"/>
            </a:endParaRPr>
          </a:p>
        </p:txBody>
      </p:sp>
      <p:grpSp>
        <p:nvGrpSpPr>
          <p:cNvPr id="26" name="Gruppieren 25"/>
          <p:cNvGrpSpPr/>
          <p:nvPr/>
        </p:nvGrpSpPr>
        <p:grpSpPr>
          <a:xfrm>
            <a:off x="535630" y="5092461"/>
            <a:ext cx="2275606" cy="1080000"/>
            <a:chOff x="460373" y="4993793"/>
            <a:chExt cx="2275606" cy="1080000"/>
          </a:xfrm>
        </p:grpSpPr>
        <p:sp>
          <p:nvSpPr>
            <p:cNvPr id="21" name="Ellipse 20"/>
            <p:cNvSpPr/>
            <p:nvPr/>
          </p:nvSpPr>
          <p:spPr>
            <a:xfrm>
              <a:off x="1655979" y="4993793"/>
              <a:ext cx="1080000" cy="108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3" name="Ellipse 22"/>
            <p:cNvSpPr/>
            <p:nvPr/>
          </p:nvSpPr>
          <p:spPr>
            <a:xfrm>
              <a:off x="460373" y="4993793"/>
              <a:ext cx="1022710" cy="108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sp>
        <p:nvSpPr>
          <p:cNvPr id="39" name="AutoShape 20" descr="Bildergebnis fÃ¼r instagram icon weiÃ"/>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pic>
        <p:nvPicPr>
          <p:cNvPr id="19" name="Grafik 18"/>
          <p:cNvPicPr>
            <a:picLocks noChangeAspect="1"/>
          </p:cNvPicPr>
          <p:nvPr/>
        </p:nvPicPr>
        <p:blipFill>
          <a:blip r:embed="rId9">
            <a:extLst>
              <a:ext uri="{28A0092B-C50C-407E-A947-70E740481C1C}">
                <a14:useLocalDpi xmlns:a14="http://schemas.microsoft.com/office/drawing/2010/main" val="0"/>
              </a:ext>
            </a:extLst>
          </a:blip>
          <a:srcRect l="8989" r="24580"/>
          <a:stretch>
            <a:fillRect/>
          </a:stretch>
        </p:blipFill>
        <p:spPr>
          <a:xfrm>
            <a:off x="683351" y="2182416"/>
            <a:ext cx="1255222" cy="1260000"/>
          </a:xfrm>
          <a:prstGeom prst="ellipse">
            <a:avLst/>
          </a:prstGeom>
          <a:noFill/>
        </p:spPr>
      </p:pic>
      <p:sp>
        <p:nvSpPr>
          <p:cNvPr id="40" name="AutoShape 22" descr="Bildergebnis fÃ¼r instagram icon weiÃ"/>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grpSp>
        <p:nvGrpSpPr>
          <p:cNvPr id="46" name="Gruppieren 45"/>
          <p:cNvGrpSpPr/>
          <p:nvPr/>
        </p:nvGrpSpPr>
        <p:grpSpPr>
          <a:xfrm>
            <a:off x="6639233" y="5122041"/>
            <a:ext cx="2778988" cy="501752"/>
            <a:chOff x="6345044" y="3747701"/>
            <a:chExt cx="2778988" cy="501752"/>
          </a:xfrm>
        </p:grpSpPr>
        <p:pic>
          <p:nvPicPr>
            <p:cNvPr id="615432" name="Picture 8" descr="C:\Users\ttienhaara\Downloads\Facebook-128 (1).png"/>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912648" y="3749053"/>
              <a:ext cx="499048" cy="499048"/>
            </a:xfrm>
            <a:prstGeom prst="rect">
              <a:avLst/>
            </a:prstGeom>
            <a:noFill/>
            <a:extLst>
              <a:ext uri="{909E8E84-426E-40DD-AFC4-6F175D3DCCD1}">
                <a14:hiddenFill xmlns:a14="http://schemas.microsoft.com/office/drawing/2010/main">
                  <a:solidFill>
                    <a:srgbClr val="FFFFFF"/>
                  </a:solidFill>
                </a14:hiddenFill>
              </a:ext>
            </a:extLst>
          </p:spPr>
        </p:pic>
        <p:pic>
          <p:nvPicPr>
            <p:cNvPr id="615434" name="Picture 10" descr="C:\Users\ttienhaara\Downloads\Twitter-Bird-128.png"/>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7482075" y="3747701"/>
              <a:ext cx="500400" cy="500400"/>
            </a:xfrm>
            <a:prstGeom prst="rect">
              <a:avLst/>
            </a:prstGeom>
            <a:noFill/>
            <a:extLst>
              <a:ext uri="{909E8E84-426E-40DD-AFC4-6F175D3DCCD1}">
                <a14:hiddenFill xmlns:a14="http://schemas.microsoft.com/office/drawing/2010/main">
                  <a:solidFill>
                    <a:srgbClr val="FFFFFF"/>
                  </a:solidFill>
                </a14:hiddenFill>
              </a:ext>
            </a:extLst>
          </p:spPr>
        </p:pic>
        <p:pic>
          <p:nvPicPr>
            <p:cNvPr id="615435" name="Picture 11" descr="C:\Users\ttienhaara\Downloads\YouTube1-128.png"/>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8052854" y="3749053"/>
              <a:ext cx="500400" cy="500400"/>
            </a:xfrm>
            <a:prstGeom prst="rect">
              <a:avLst/>
            </a:prstGeom>
            <a:noFill/>
            <a:extLst>
              <a:ext uri="{909E8E84-426E-40DD-AFC4-6F175D3DCCD1}">
                <a14:hiddenFill xmlns:a14="http://schemas.microsoft.com/office/drawing/2010/main">
                  <a:solidFill>
                    <a:srgbClr val="FFFFFF"/>
                  </a:solidFill>
                </a14:hiddenFill>
              </a:ext>
            </a:extLst>
          </p:spPr>
        </p:pic>
        <p:pic>
          <p:nvPicPr>
            <p:cNvPr id="615436" name="Picture 12" descr="C:\Users\ttienhaara\Downloads\LinkedIn-128.png"/>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8623632" y="3747701"/>
              <a:ext cx="500400" cy="5004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ieren 42"/>
            <p:cNvGrpSpPr/>
            <p:nvPr/>
          </p:nvGrpSpPr>
          <p:grpSpPr>
            <a:xfrm>
              <a:off x="6345044" y="3750876"/>
              <a:ext cx="486000" cy="486000"/>
              <a:chOff x="6345044" y="3750876"/>
              <a:chExt cx="486000" cy="486000"/>
            </a:xfrm>
          </p:grpSpPr>
          <p:sp>
            <p:nvSpPr>
              <p:cNvPr id="41" name="Ellipse 40"/>
              <p:cNvSpPr/>
              <p:nvPr/>
            </p:nvSpPr>
            <p:spPr>
              <a:xfrm>
                <a:off x="6345044" y="3750876"/>
                <a:ext cx="486000" cy="486000"/>
              </a:xfrm>
              <a:prstGeom prst="ellipse">
                <a:avLst/>
              </a:prstGeom>
              <a:noFill/>
              <a:ln w="19050"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pic>
            <p:nvPicPr>
              <p:cNvPr id="615452" name="Picture 28" descr="C:\Users\ttienhaara\Downloads\icons8-instagram-100.png"/>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6373454" y="3780638"/>
                <a:ext cx="437229" cy="4372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uppieren 11"/>
          <p:cNvGrpSpPr/>
          <p:nvPr/>
        </p:nvGrpSpPr>
        <p:grpSpPr>
          <a:xfrm>
            <a:off x="1934870" y="2004893"/>
            <a:ext cx="2962416" cy="1802336"/>
            <a:chOff x="729897" y="4871718"/>
            <a:chExt cx="2962416" cy="1802336"/>
          </a:xfrm>
        </p:grpSpPr>
        <p:sp>
          <p:nvSpPr>
            <p:cNvPr id="6" name="Text Placeholder 1"/>
            <p:cNvSpPr txBox="1"/>
            <p:nvPr/>
          </p:nvSpPr>
          <p:spPr>
            <a:xfrm>
              <a:off x="729897" y="4871718"/>
              <a:ext cx="2962416" cy="278577"/>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defRPr b="0" i="0"/>
              </a:pPr>
              <a:r>
                <a:rPr kumimoji="0" lang="en-US" sz="1000" b="1"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Kadim</a:t>
              </a:r>
              <a:r>
                <a:rPr kumimoji="0" lang="en-US"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a:t>
              </a:r>
              <a:r>
                <a:rPr kumimoji="0" lang="en-US" sz="1000" b="1"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Tas</a:t>
              </a:r>
              <a:endParaRPr kumimoji="0" lang="en-US"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endParaRPr>
            </a:p>
          </p:txBody>
        </p:sp>
        <p:sp>
          <p:nvSpPr>
            <p:cNvPr id="9" name="Text Placeholder 5"/>
            <p:cNvSpPr txBox="1"/>
            <p:nvPr/>
          </p:nvSpPr>
          <p:spPr>
            <a:xfrm>
              <a:off x="1101801" y="5150295"/>
              <a:ext cx="2351107" cy="1523759"/>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nSpc>
                  <a:spcPct val="100000"/>
                </a:lnSpc>
                <a:spcAft>
                  <a:spcPts val="200"/>
                </a:spcAft>
                <a:defRPr b="0" i="0"/>
              </a:pP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Director</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JOBLINGE umbrella organization</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Eschersheimer</a:t>
              </a: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a:t>
              </a:r>
              <a:r>
                <a:rPr kumimoji="0" lang="en-US" sz="900" b="0" i="0" u="none" strike="noStrike" kern="1200" cap="none" spc="0" normalizeH="0" baseline="0" noProof="0" dirty="0" err="1">
                  <a:ln>
                    <a:noFill/>
                  </a:ln>
                  <a:solidFill>
                    <a:srgbClr val="FFFFFF"/>
                  </a:solidFill>
                  <a:effectLst/>
                  <a:uLnTx/>
                  <a:uFillTx/>
                  <a:latin typeface="+mn-lt"/>
                  <a:ea typeface="+mn-ea"/>
                  <a:cs typeface="Calibri" panose="020F0502020204030204" pitchFamily="34" charset="0"/>
                  <a:sym typeface="Trebuchet MS" panose="020B0603020202020204" pitchFamily="34" charset="0"/>
                </a:rPr>
                <a:t>Landstr</a:t>
              </a: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10</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60322 Frankfurt</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Mobile. +49 176 3295 9989</a:t>
              </a:r>
              <a:b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br>
              <a:r>
                <a:rPr kumimoji="0" lang="en-US" sz="900" b="0"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kadim.tas@joblinge.de</a:t>
              </a:r>
            </a:p>
          </p:txBody>
        </p:sp>
      </p:grpSp>
      <p:cxnSp>
        <p:nvCxnSpPr>
          <p:cNvPr id="47" name="Gerade Verbindung 46"/>
          <p:cNvCxnSpPr/>
          <p:nvPr/>
        </p:nvCxnSpPr>
        <p:spPr>
          <a:xfrm flipH="1">
            <a:off x="4950272" y="2088651"/>
            <a:ext cx="0" cy="1521974"/>
          </a:xfrm>
          <a:prstGeom prst="line">
            <a:avLst/>
          </a:prstGeom>
          <a:ln w="9525"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15">
            <a:extLst>
              <a:ext uri="{28A0092B-C50C-407E-A947-70E740481C1C}">
                <a14:useLocalDpi xmlns:a14="http://schemas.microsoft.com/office/drawing/2010/main" val="0"/>
              </a:ext>
            </a:extLst>
          </a:blip>
          <a:srcRect l="20165" t="9929" r="16119" b="10779"/>
          <a:stretch>
            <a:fillRect/>
          </a:stretch>
        </p:blipFill>
        <p:spPr>
          <a:xfrm>
            <a:off x="1954935" y="5341514"/>
            <a:ext cx="623455" cy="581891"/>
          </a:xfrm>
          <a:prstGeom prst="rect">
            <a:avLst/>
          </a:prstGeom>
        </p:spPr>
      </p:pic>
      <p:pic>
        <p:nvPicPr>
          <p:cNvPr id="18" name="Grafik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0120" y="5371788"/>
            <a:ext cx="1132691" cy="501306"/>
          </a:xfrm>
          <a:prstGeom prst="rect">
            <a:avLst/>
          </a:prstGeom>
        </p:spPr>
      </p:pic>
      <p:sp>
        <p:nvSpPr>
          <p:cNvPr id="35" name="Textfeld 1"/>
          <p:cNvSpPr txBox="1"/>
          <p:nvPr>
            <p:custDataLst>
              <p:tags r:id="rId4"/>
            </p:custDataLst>
          </p:nvPr>
        </p:nvSpPr>
        <p:spPr>
          <a:xfrm rot="600000">
            <a:off x="8020399" y="475089"/>
            <a:ext cx="1546318" cy="439351"/>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Ansprechpartner</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anpassen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grpSp>
        <p:nvGrpSpPr>
          <p:cNvPr id="36" name="Gruppieren 35"/>
          <p:cNvGrpSpPr/>
          <p:nvPr/>
        </p:nvGrpSpPr>
        <p:grpSpPr>
          <a:xfrm>
            <a:off x="6577540" y="2088651"/>
            <a:ext cx="2902782" cy="1835235"/>
            <a:chOff x="3934378" y="4871718"/>
            <a:chExt cx="2902782" cy="1835235"/>
          </a:xfrm>
        </p:grpSpPr>
        <p:sp>
          <p:nvSpPr>
            <p:cNvPr id="37" name="Text Placeholder 2"/>
            <p:cNvSpPr txBox="1">
              <a:spLocks/>
            </p:cNvSpPr>
            <p:nvPr/>
          </p:nvSpPr>
          <p:spPr>
            <a:xfrm>
              <a:off x="3934378" y="4871718"/>
              <a:ext cx="2649930" cy="278577"/>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de-DE" sz="1000" b="1" i="0" u="none" strike="noStrike" kern="1200" cap="none" spc="0" normalizeH="0" baseline="0" noProof="0" dirty="0">
                  <a:ln>
                    <a:noFill/>
                  </a:ln>
                  <a:solidFill>
                    <a:srgbClr val="FFFFFF"/>
                  </a:solidFill>
                  <a:effectLst/>
                  <a:uLnTx/>
                  <a:uFillTx/>
                  <a:latin typeface="+mn-lt"/>
                  <a:ea typeface="+mn-ea"/>
                  <a:cs typeface="Calibri" panose="020F0502020204030204" pitchFamily="34" charset="0"/>
                  <a:sym typeface="Trebuchet MS" panose="020B0603020202020204" pitchFamily="34" charset="0"/>
                </a:rPr>
                <a:t>Name</a:t>
              </a:r>
            </a:p>
          </p:txBody>
        </p:sp>
        <p:sp>
          <p:nvSpPr>
            <p:cNvPr id="38" name="Text Placeholder 3"/>
            <p:cNvSpPr txBox="1">
              <a:spLocks/>
            </p:cNvSpPr>
            <p:nvPr/>
          </p:nvSpPr>
          <p:spPr>
            <a:xfrm>
              <a:off x="4281337" y="5150295"/>
              <a:ext cx="2555823" cy="1556658"/>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nSpc>
                  <a:spcPct val="100000"/>
                </a:lnSpc>
                <a:spcAft>
                  <a:spcPts val="200"/>
                </a:spcAft>
                <a:buNone/>
                <a:defRPr/>
              </a:pPr>
              <a:r>
                <a:rPr lang="de-DE" sz="900" dirty="0" err="1">
                  <a:solidFill>
                    <a:srgbClr val="FFFFFF"/>
                  </a:solidFill>
                  <a:latin typeface="+mn-lt"/>
                </a:rPr>
                <a:t>Address</a:t>
              </a:r>
              <a:endParaRPr kumimoji="0" lang="de-DE" sz="900" b="0" i="0" u="none" strike="noStrike" kern="1200" cap="none" spc="0" normalizeH="0" baseline="0" noProof="0" dirty="0">
                <a:ln>
                  <a:noFill/>
                </a:ln>
                <a:solidFill>
                  <a:srgbClr val="FFFFFF"/>
                </a:solidFill>
                <a:effectLst/>
                <a:uLnTx/>
                <a:uFillTx/>
                <a:latin typeface="+mn-lt"/>
                <a:sym typeface="Trebuchet MS" panose="020B0603020202020204" pitchFamily="34" charset="0"/>
              </a:endParaRPr>
            </a:p>
            <a:p>
              <a:pPr lvl="0">
                <a:lnSpc>
                  <a:spcPct val="100000"/>
                </a:lnSpc>
                <a:spcAft>
                  <a:spcPts val="200"/>
                </a:spcAft>
                <a:defRPr/>
              </a:pPr>
              <a:r>
                <a:rPr lang="de-DE" sz="900" dirty="0">
                  <a:solidFill>
                    <a:srgbClr val="FFFFFF"/>
                  </a:solidFill>
                </a:rPr>
                <a:t>Phone: +49 XXXX</a:t>
              </a:r>
              <a:br>
                <a:rPr lang="de-DE" sz="900" dirty="0">
                  <a:solidFill>
                    <a:srgbClr val="FFFFFF"/>
                  </a:solidFill>
                </a:rPr>
              </a:br>
              <a:r>
                <a:rPr lang="de-DE" sz="900" dirty="0">
                  <a:solidFill>
                    <a:srgbClr val="FFFFFF"/>
                  </a:solidFill>
                </a:rPr>
                <a:t>Mailaddress</a:t>
              </a:r>
            </a:p>
          </p:txBody>
        </p:sp>
      </p:grpSp>
      <p:sp>
        <p:nvSpPr>
          <p:cNvPr id="42" name="Ellipse 41"/>
          <p:cNvSpPr/>
          <p:nvPr/>
        </p:nvSpPr>
        <p:spPr>
          <a:xfrm>
            <a:off x="5368834" y="2195145"/>
            <a:ext cx="1260000" cy="1260000"/>
          </a:xfrm>
          <a:prstGeom prst="ellipse">
            <a:avLst/>
          </a:prstGeom>
          <a:solidFill>
            <a:srgbClr val="FFFF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de-DE" sz="1200" dirty="0">
                <a:solidFill>
                  <a:schemeClr val="tx1"/>
                </a:solidFill>
              </a:rPr>
              <a:t>Foto</a:t>
            </a:r>
          </a:p>
        </p:txBody>
      </p:sp>
    </p:spTree>
    <p:extLst>
      <p:ext uri="{BB962C8B-B14F-4D97-AF65-F5344CB8AC3E}">
        <p14:creationId xmlns:p14="http://schemas.microsoft.com/office/powerpoint/2010/main" val="2534168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9" name="think-cell Folie" r:id="rId6" imgW="0" imgH="0" progId="TCLayout.ActiveDocument.1">
                  <p:embed/>
                </p:oleObj>
              </mc:Choice>
              <mc:Fallback>
                <p:oleObj name="think-cell Folie" r:id="rId6" imgW="0" imgH="0"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630000" y="3826800"/>
            <a:ext cx="8647200" cy="915017"/>
          </a:xfrm>
        </p:spPr>
        <p:txBody>
          <a:bodyPr/>
          <a:lstStyle/>
          <a:p>
            <a:pPr>
              <a:defRPr b="0" i="0"/>
            </a:pPr>
            <a:r>
              <a:rPr lang="en-US" sz="2400" dirty="0"/>
              <a:t>Appendix: Additional slides for use depending on the objective and audience</a:t>
            </a:r>
            <a:r>
              <a:rPr lang="en-US" sz="2400" dirty="0">
                <a:latin typeface="+mn-lt"/>
              </a:rPr>
              <a:t/>
            </a:r>
            <a:br>
              <a:rPr lang="en-US" sz="2400" dirty="0">
                <a:latin typeface="+mn-lt"/>
              </a:rPr>
            </a:br>
            <a:endParaRPr lang="en-US" sz="2400" dirty="0">
              <a:latin typeface="+mn-lt"/>
            </a:endParaRPr>
          </a:p>
        </p:txBody>
      </p:sp>
      <p:sp>
        <p:nvSpPr>
          <p:cNvPr id="5" name="Rechteck 4"/>
          <p:cNvSpPr/>
          <p:nvPr/>
        </p:nvSpPr>
        <p:spPr>
          <a:xfrm>
            <a:off x="630000" y="4579211"/>
            <a:ext cx="8339546" cy="1754326"/>
          </a:xfrm>
          <a:prstGeom prst="rect">
            <a:avLst/>
          </a:prstGeom>
        </p:spPr>
        <p:txBody>
          <a:bodyPr wrap="square">
            <a:spAutoFit/>
          </a:bodyPr>
          <a:lstStyle/>
          <a:p>
            <a:pPr marL="285750" indent="-285750">
              <a:buFont typeface="Arial" panose="020B0604020202020204" pitchFamily="34" charset="0"/>
              <a:buChar char="•"/>
            </a:pPr>
            <a:r>
              <a:rPr lang="en-US" dirty="0"/>
              <a:t>Dual vocational education and training system in Germany</a:t>
            </a:r>
          </a:p>
          <a:p>
            <a:pPr marL="285750" indent="-285750">
              <a:buFont typeface="Arial" panose="020B0604020202020204" pitchFamily="34" charset="0"/>
              <a:buChar char="•"/>
            </a:pPr>
            <a:r>
              <a:rPr lang="en-US" dirty="0"/>
              <a:t>Participation figures/statistics</a:t>
            </a:r>
          </a:p>
          <a:p>
            <a:pPr marL="285750" indent="-285750">
              <a:buFont typeface="Arial" panose="020B0604020202020204" pitchFamily="34" charset="0"/>
              <a:buChar char="•"/>
            </a:pPr>
            <a:r>
              <a:rPr lang="en-US" dirty="0"/>
              <a:t>Involvement for businesses and foundations</a:t>
            </a:r>
          </a:p>
          <a:p>
            <a:pPr marL="285750" indent="-285750">
              <a:buFont typeface="Arial" panose="020B0604020202020204" pitchFamily="34" charset="0"/>
              <a:buChar char="•"/>
            </a:pPr>
            <a:r>
              <a:rPr lang="en-US" dirty="0"/>
              <a:t>Organizational structure</a:t>
            </a:r>
          </a:p>
          <a:p>
            <a:pPr marL="285750" indent="-285750">
              <a:buFont typeface="Arial" panose="020B0604020202020204" pitchFamily="34" charset="0"/>
              <a:buChar char="•"/>
            </a:pPr>
            <a:r>
              <a:rPr lang="en-US" dirty="0"/>
              <a:t>Making a difference</a:t>
            </a:r>
          </a:p>
          <a:p>
            <a:pPr marL="285750" indent="-285750">
              <a:buFont typeface="Arial" panose="020B0604020202020204" pitchFamily="34" charset="0"/>
              <a:buChar char="•"/>
            </a:pPr>
            <a:r>
              <a:rPr lang="en-US" dirty="0"/>
              <a:t>Public presence</a:t>
            </a:r>
            <a:endParaRPr lang="de-DE" dirty="0"/>
          </a:p>
        </p:txBody>
      </p:sp>
    </p:spTree>
    <p:extLst>
      <p:ext uri="{BB962C8B-B14F-4D97-AF65-F5344CB8AC3E}">
        <p14:creationId xmlns:p14="http://schemas.microsoft.com/office/powerpoint/2010/main" val="665839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Object 6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43" name="think-cell Folie" r:id="rId5" imgW="395" imgH="394" progId="TCLayout.ActiveDocument.1">
                  <p:embed/>
                </p:oleObj>
              </mc:Choice>
              <mc:Fallback>
                <p:oleObj name="think-cell Folie" r:id="rId5" imgW="395" imgH="394" progId="TCLayout.ActiveDocument.1">
                  <p:embed/>
                  <p:pic>
                    <p:nvPicPr>
                      <p:cNvPr id="66" name="Object 6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Aft>
                <a:spcPts val="1000"/>
              </a:spcAft>
            </a:pPr>
            <a:endParaRPr lang="en-US" sz="2400" dirty="0" err="1">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65" name="Rectangle 64"/>
          <p:cNvSpPr/>
          <p:nvPr/>
        </p:nvSpPr>
        <p:spPr>
          <a:xfrm>
            <a:off x="5751079" y="1955108"/>
            <a:ext cx="3662285" cy="3652820"/>
          </a:xfrm>
          <a:prstGeom prst="rect">
            <a:avLst/>
          </a:prstGeom>
          <a:solidFill>
            <a:srgbClr val="FFFFFF"/>
          </a:solidFill>
          <a:ln w="15875" cap="rnd" cmpd="sng" algn="ctr">
            <a:solidFill>
              <a:srgbClr val="0088C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630000" y="622800"/>
            <a:ext cx="8647200" cy="664797"/>
          </a:xfrm>
        </p:spPr>
        <p:txBody>
          <a:bodyPr/>
          <a:lstStyle/>
          <a:p>
            <a:r>
              <a:rPr lang="en-US" sz="2400" dirty="0">
                <a:solidFill>
                  <a:srgbClr val="0088C2"/>
                </a:solidFill>
                <a:latin typeface="Merriweather" panose="00000500000000000000" pitchFamily="2" charset="0"/>
                <a:ea typeface="Open Sans" panose="020B0606030504020204" pitchFamily="34" charset="0"/>
                <a:cs typeface="Open Sans" panose="020B0606030504020204" pitchFamily="34" charset="0"/>
              </a:rPr>
              <a:t>Dual vocational education and training system in Germany: A common path to work for young people</a:t>
            </a:r>
          </a:p>
        </p:txBody>
      </p:sp>
      <p:sp>
        <p:nvSpPr>
          <p:cNvPr id="4" name="Rectangle 3"/>
          <p:cNvSpPr/>
          <p:nvPr/>
        </p:nvSpPr>
        <p:spPr>
          <a:xfrm>
            <a:off x="557876" y="4942911"/>
            <a:ext cx="4687435" cy="684000"/>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569550" y="1955108"/>
            <a:ext cx="4687435" cy="684000"/>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ight Arrow 7"/>
          <p:cNvSpPr/>
          <p:nvPr/>
        </p:nvSpPr>
        <p:spPr>
          <a:xfrm rot="16200000">
            <a:off x="4188121" y="3459761"/>
            <a:ext cx="802922" cy="1224000"/>
          </a:xfrm>
          <a:prstGeom prst="rightArrow">
            <a:avLst>
              <a:gd name="adj1" fmla="val 100000"/>
              <a:gd name="adj2" fmla="val 36927"/>
            </a:avLst>
          </a:prstGeom>
          <a:solidFill>
            <a:srgbClr val="59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ight Arrow 9"/>
          <p:cNvSpPr/>
          <p:nvPr/>
        </p:nvSpPr>
        <p:spPr>
          <a:xfrm rot="16200000">
            <a:off x="2246512" y="2961271"/>
            <a:ext cx="805168" cy="2221868"/>
          </a:xfrm>
          <a:prstGeom prst="rightArrow">
            <a:avLst>
              <a:gd name="adj1" fmla="val 100000"/>
              <a:gd name="adj2" fmla="val 24513"/>
            </a:avLst>
          </a:prstGeom>
          <a:solidFill>
            <a:srgbClr val="59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ight Arrow 21"/>
          <p:cNvSpPr/>
          <p:nvPr/>
        </p:nvSpPr>
        <p:spPr>
          <a:xfrm rot="16200000">
            <a:off x="1686044" y="3521352"/>
            <a:ext cx="805170" cy="1101706"/>
          </a:xfrm>
          <a:custGeom>
            <a:avLst/>
            <a:gdLst>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107969 w 1831868"/>
              <a:gd name="connsiteY4" fmla="*/ 3453789 h 3453789"/>
              <a:gd name="connsiteX5" fmla="*/ 1107969 w 1831868"/>
              <a:gd name="connsiteY5" fmla="*/ 3453789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107969 w 1831868"/>
              <a:gd name="connsiteY4" fmla="*/ 3453789 h 3453789"/>
              <a:gd name="connsiteX5" fmla="*/ 1074915 w 1831868"/>
              <a:gd name="connsiteY5" fmla="*/ 1680076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824065 w 1831868"/>
              <a:gd name="connsiteY4" fmla="*/ 1713127 h 3453789"/>
              <a:gd name="connsiteX5" fmla="*/ 1074915 w 1831868"/>
              <a:gd name="connsiteY5" fmla="*/ 1680076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824065 w 1831868"/>
              <a:gd name="connsiteY4" fmla="*/ 1713127 h 3453789"/>
              <a:gd name="connsiteX5" fmla="*/ 1074912 w 1831868"/>
              <a:gd name="connsiteY5" fmla="*/ 1724147 h 3453789"/>
              <a:gd name="connsiteX6" fmla="*/ 0 w 1831868"/>
              <a:gd name="connsiteY6" fmla="*/ 3453789 h 3453789"/>
              <a:gd name="connsiteX7" fmla="*/ 0 w 1831868"/>
              <a:gd name="connsiteY7" fmla="*/ 0 h 3453789"/>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24068 w 1831871"/>
              <a:gd name="connsiteY4" fmla="*/ 1713127 h 1735160"/>
              <a:gd name="connsiteX5" fmla="*/ 1074915 w 1831871"/>
              <a:gd name="connsiteY5" fmla="*/ 1724147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30788 w 1831871"/>
              <a:gd name="connsiteY4" fmla="*/ 1726577 h 1735160"/>
              <a:gd name="connsiteX5" fmla="*/ 1074915 w 1831871"/>
              <a:gd name="connsiteY5" fmla="*/ 1724147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30788 w 1831871"/>
              <a:gd name="connsiteY4" fmla="*/ 1726577 h 1735160"/>
              <a:gd name="connsiteX5" fmla="*/ 1074912 w 1831871"/>
              <a:gd name="connsiteY5" fmla="*/ 1724150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382826 w 1831871"/>
              <a:gd name="connsiteY2" fmla="*/ 5348 h 1735160"/>
              <a:gd name="connsiteX3" fmla="*/ 1831871 w 1831871"/>
              <a:gd name="connsiteY3" fmla="*/ 1726895 h 1735160"/>
              <a:gd name="connsiteX4" fmla="*/ 1830788 w 1831871"/>
              <a:gd name="connsiteY4" fmla="*/ 1726577 h 1735160"/>
              <a:gd name="connsiteX5" fmla="*/ 1074912 w 1831871"/>
              <a:gd name="connsiteY5" fmla="*/ 1724150 h 1735160"/>
              <a:gd name="connsiteX6" fmla="*/ 0 w 1831871"/>
              <a:gd name="connsiteY6" fmla="*/ 1735160 h 1735160"/>
              <a:gd name="connsiteX7" fmla="*/ 3 w 1831871"/>
              <a:gd name="connsiteY7" fmla="*/ 0 h 1735160"/>
              <a:gd name="connsiteX0" fmla="*/ 3 w 1831871"/>
              <a:gd name="connsiteY0" fmla="*/ 688 h 1735848"/>
              <a:gd name="connsiteX1" fmla="*/ 1107972 w 1831871"/>
              <a:gd name="connsiteY1" fmla="*/ 688 h 1735848"/>
              <a:gd name="connsiteX2" fmla="*/ 1382826 w 1831871"/>
              <a:gd name="connsiteY2" fmla="*/ 0 h 1735848"/>
              <a:gd name="connsiteX3" fmla="*/ 1831871 w 1831871"/>
              <a:gd name="connsiteY3" fmla="*/ 1727583 h 1735848"/>
              <a:gd name="connsiteX4" fmla="*/ 1830788 w 1831871"/>
              <a:gd name="connsiteY4" fmla="*/ 1727265 h 1735848"/>
              <a:gd name="connsiteX5" fmla="*/ 1074912 w 1831871"/>
              <a:gd name="connsiteY5" fmla="*/ 1724838 h 1735848"/>
              <a:gd name="connsiteX6" fmla="*/ 0 w 1831871"/>
              <a:gd name="connsiteY6" fmla="*/ 1735848 h 1735848"/>
              <a:gd name="connsiteX7" fmla="*/ 3 w 1831871"/>
              <a:gd name="connsiteY7" fmla="*/ 688 h 173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1871" h="1735848">
                <a:moveTo>
                  <a:pt x="3" y="688"/>
                </a:moveTo>
                <a:lnTo>
                  <a:pt x="1107972" y="688"/>
                </a:lnTo>
                <a:lnTo>
                  <a:pt x="1382826" y="0"/>
                </a:lnTo>
                <a:lnTo>
                  <a:pt x="1831871" y="1727583"/>
                </a:lnTo>
                <a:lnTo>
                  <a:pt x="1830788" y="1727265"/>
                </a:lnTo>
                <a:lnTo>
                  <a:pt x="1074912" y="1724838"/>
                </a:lnTo>
                <a:lnTo>
                  <a:pt x="0" y="1735848"/>
                </a:lnTo>
                <a:cubicBezTo>
                  <a:pt x="1" y="1157461"/>
                  <a:pt x="2" y="579075"/>
                  <a:pt x="3" y="688"/>
                </a:cubicBezTo>
                <a:close/>
              </a:path>
            </a:pathLst>
          </a:custGeom>
          <a:solidFill>
            <a:srgbClr val="B8D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p:cNvSpPr/>
          <p:nvPr/>
        </p:nvSpPr>
        <p:spPr>
          <a:xfrm>
            <a:off x="2120592" y="5053143"/>
            <a:ext cx="2117035" cy="447261"/>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General education</a:t>
            </a:r>
          </a:p>
        </p:txBody>
      </p:sp>
      <p:sp>
        <p:nvSpPr>
          <p:cNvPr id="14" name="Rectangle 13"/>
          <p:cNvSpPr/>
          <p:nvPr/>
        </p:nvSpPr>
        <p:spPr>
          <a:xfrm>
            <a:off x="2120592" y="2065340"/>
            <a:ext cx="2117035" cy="447261"/>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4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Labour</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market</a:t>
            </a:r>
          </a:p>
        </p:txBody>
      </p:sp>
      <p:grpSp>
        <p:nvGrpSpPr>
          <p:cNvPr id="15" name="bcgIcons_School">
            <a:extLst>
              <a:ext uri="{FF2B5EF4-FFF2-40B4-BE49-F238E27FC236}">
                <a16:creationId xmlns:a16="http://schemas.microsoft.com/office/drawing/2014/main" id="{10DC2B56-83A4-492B-8831-13324A798AB1}"/>
              </a:ext>
            </a:extLst>
          </p:cNvPr>
          <p:cNvGrpSpPr>
            <a:grpSpLocks noChangeAspect="1"/>
          </p:cNvGrpSpPr>
          <p:nvPr/>
        </p:nvGrpSpPr>
        <p:grpSpPr bwMode="auto">
          <a:xfrm>
            <a:off x="933316" y="4846841"/>
            <a:ext cx="811836" cy="812588"/>
            <a:chOff x="1682" y="0"/>
            <a:chExt cx="4316" cy="4320"/>
          </a:xfrm>
        </p:grpSpPr>
        <p:sp>
          <p:nvSpPr>
            <p:cNvPr id="16" name="AutoShape 33">
              <a:extLst>
                <a:ext uri="{FF2B5EF4-FFF2-40B4-BE49-F238E27FC236}">
                  <a16:creationId xmlns:a16="http://schemas.microsoft.com/office/drawing/2014/main" id="{ED6E698E-58FE-4201-934C-DC789098085C}"/>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35">
              <a:extLst>
                <a:ext uri="{FF2B5EF4-FFF2-40B4-BE49-F238E27FC236}">
                  <a16:creationId xmlns:a16="http://schemas.microsoft.com/office/drawing/2014/main" id="{E20CFC79-C3EA-4B40-AB05-0D4A4CC80923}"/>
                </a:ext>
              </a:extLst>
            </p:cNvPr>
            <p:cNvSpPr>
              <a:spLocks noEditPoints="1"/>
            </p:cNvSpPr>
            <p:nvPr/>
          </p:nvSpPr>
          <p:spPr bwMode="auto">
            <a:xfrm>
              <a:off x="1967" y="1329"/>
              <a:ext cx="3742" cy="2543"/>
            </a:xfrm>
            <a:custGeom>
              <a:avLst/>
              <a:gdLst>
                <a:gd name="T0" fmla="*/ 1998 w 1998"/>
                <a:gd name="T1" fmla="*/ 442 h 1356"/>
                <a:gd name="T2" fmla="*/ 1998 w 1998"/>
                <a:gd name="T3" fmla="*/ 987 h 1356"/>
                <a:gd name="T4" fmla="*/ 1976 w 1998"/>
                <a:gd name="T5" fmla="*/ 1009 h 1356"/>
                <a:gd name="T6" fmla="*/ 1599 w 1998"/>
                <a:gd name="T7" fmla="*/ 1009 h 1356"/>
                <a:gd name="T8" fmla="*/ 1599 w 1998"/>
                <a:gd name="T9" fmla="*/ 965 h 1356"/>
                <a:gd name="T10" fmla="*/ 1954 w 1998"/>
                <a:gd name="T11" fmla="*/ 965 h 1356"/>
                <a:gd name="T12" fmla="*/ 1954 w 1998"/>
                <a:gd name="T13" fmla="*/ 442 h 1356"/>
                <a:gd name="T14" fmla="*/ 1998 w 1998"/>
                <a:gd name="T15" fmla="*/ 442 h 1356"/>
                <a:gd name="T16" fmla="*/ 1555 w 1998"/>
                <a:gd name="T17" fmla="*/ 438 h 1356"/>
                <a:gd name="T18" fmla="*/ 1546 w 1998"/>
                <a:gd name="T19" fmla="*/ 421 h 1356"/>
                <a:gd name="T20" fmla="*/ 1012 w 1998"/>
                <a:gd name="T21" fmla="*/ 6 h 1356"/>
                <a:gd name="T22" fmla="*/ 986 w 1998"/>
                <a:gd name="T23" fmla="*/ 6 h 1356"/>
                <a:gd name="T24" fmla="*/ 452 w 1998"/>
                <a:gd name="T25" fmla="*/ 421 h 1356"/>
                <a:gd name="T26" fmla="*/ 443 w 1998"/>
                <a:gd name="T27" fmla="*/ 438 h 1356"/>
                <a:gd name="T28" fmla="*/ 443 w 1998"/>
                <a:gd name="T29" fmla="*/ 1135 h 1356"/>
                <a:gd name="T30" fmla="*/ 487 w 1998"/>
                <a:gd name="T31" fmla="*/ 1135 h 1356"/>
                <a:gd name="T32" fmla="*/ 487 w 1998"/>
                <a:gd name="T33" fmla="*/ 449 h 1356"/>
                <a:gd name="T34" fmla="*/ 999 w 1998"/>
                <a:gd name="T35" fmla="*/ 51 h 1356"/>
                <a:gd name="T36" fmla="*/ 1511 w 1998"/>
                <a:gd name="T37" fmla="*/ 449 h 1356"/>
                <a:gd name="T38" fmla="*/ 1511 w 1998"/>
                <a:gd name="T39" fmla="*/ 1135 h 1356"/>
                <a:gd name="T40" fmla="*/ 1555 w 1998"/>
                <a:gd name="T41" fmla="*/ 1135 h 1356"/>
                <a:gd name="T42" fmla="*/ 1555 w 1998"/>
                <a:gd name="T43" fmla="*/ 438 h 1356"/>
                <a:gd name="T44" fmla="*/ 1668 w 1998"/>
                <a:gd name="T45" fmla="*/ 1254 h 1356"/>
                <a:gd name="T46" fmla="*/ 1668 w 1998"/>
                <a:gd name="T47" fmla="*/ 1335 h 1356"/>
                <a:gd name="T48" fmla="*/ 1646 w 1998"/>
                <a:gd name="T49" fmla="*/ 1356 h 1356"/>
                <a:gd name="T50" fmla="*/ 352 w 1998"/>
                <a:gd name="T51" fmla="*/ 1356 h 1356"/>
                <a:gd name="T52" fmla="*/ 330 w 1998"/>
                <a:gd name="T53" fmla="*/ 1335 h 1356"/>
                <a:gd name="T54" fmla="*/ 330 w 1998"/>
                <a:gd name="T55" fmla="*/ 1254 h 1356"/>
                <a:gd name="T56" fmla="*/ 352 w 1998"/>
                <a:gd name="T57" fmla="*/ 1232 h 1356"/>
                <a:gd name="T58" fmla="*/ 415 w 1998"/>
                <a:gd name="T59" fmla="*/ 1232 h 1356"/>
                <a:gd name="T60" fmla="*/ 415 w 1998"/>
                <a:gd name="T61" fmla="*/ 1203 h 1356"/>
                <a:gd name="T62" fmla="*/ 436 w 1998"/>
                <a:gd name="T63" fmla="*/ 1182 h 1356"/>
                <a:gd name="T64" fmla="*/ 1562 w 1998"/>
                <a:gd name="T65" fmla="*/ 1182 h 1356"/>
                <a:gd name="T66" fmla="*/ 1583 w 1998"/>
                <a:gd name="T67" fmla="*/ 1203 h 1356"/>
                <a:gd name="T68" fmla="*/ 1583 w 1998"/>
                <a:gd name="T69" fmla="*/ 1232 h 1356"/>
                <a:gd name="T70" fmla="*/ 1646 w 1998"/>
                <a:gd name="T71" fmla="*/ 1232 h 1356"/>
                <a:gd name="T72" fmla="*/ 1668 w 1998"/>
                <a:gd name="T73" fmla="*/ 1254 h 1356"/>
                <a:gd name="T74" fmla="*/ 399 w 1998"/>
                <a:gd name="T75" fmla="*/ 965 h 1356"/>
                <a:gd name="T76" fmla="*/ 44 w 1998"/>
                <a:gd name="T77" fmla="*/ 965 h 1356"/>
                <a:gd name="T78" fmla="*/ 44 w 1998"/>
                <a:gd name="T79" fmla="*/ 442 h 1356"/>
                <a:gd name="T80" fmla="*/ 0 w 1998"/>
                <a:gd name="T81" fmla="*/ 442 h 1356"/>
                <a:gd name="T82" fmla="*/ 0 w 1998"/>
                <a:gd name="T83" fmla="*/ 987 h 1356"/>
                <a:gd name="T84" fmla="*/ 22 w 1998"/>
                <a:gd name="T85" fmla="*/ 1009 h 1356"/>
                <a:gd name="T86" fmla="*/ 399 w 1998"/>
                <a:gd name="T87" fmla="*/ 1009 h 1356"/>
                <a:gd name="T88" fmla="*/ 399 w 1998"/>
                <a:gd name="T89" fmla="*/ 965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8" h="1356">
                  <a:moveTo>
                    <a:pt x="1998" y="442"/>
                  </a:moveTo>
                  <a:cubicBezTo>
                    <a:pt x="1998" y="987"/>
                    <a:pt x="1998" y="987"/>
                    <a:pt x="1998" y="987"/>
                  </a:cubicBezTo>
                  <a:cubicBezTo>
                    <a:pt x="1998" y="999"/>
                    <a:pt x="1989" y="1009"/>
                    <a:pt x="1976" y="1009"/>
                  </a:cubicBezTo>
                  <a:cubicBezTo>
                    <a:pt x="1599" y="1009"/>
                    <a:pt x="1599" y="1009"/>
                    <a:pt x="1599" y="1009"/>
                  </a:cubicBezTo>
                  <a:cubicBezTo>
                    <a:pt x="1599" y="965"/>
                    <a:pt x="1599" y="965"/>
                    <a:pt x="1599" y="965"/>
                  </a:cubicBezTo>
                  <a:cubicBezTo>
                    <a:pt x="1954" y="965"/>
                    <a:pt x="1954" y="965"/>
                    <a:pt x="1954" y="965"/>
                  </a:cubicBezTo>
                  <a:cubicBezTo>
                    <a:pt x="1954" y="442"/>
                    <a:pt x="1954" y="442"/>
                    <a:pt x="1954" y="442"/>
                  </a:cubicBezTo>
                  <a:lnTo>
                    <a:pt x="1998" y="442"/>
                  </a:lnTo>
                  <a:close/>
                  <a:moveTo>
                    <a:pt x="1555" y="438"/>
                  </a:moveTo>
                  <a:cubicBezTo>
                    <a:pt x="1555" y="432"/>
                    <a:pt x="1552" y="425"/>
                    <a:pt x="1546" y="421"/>
                  </a:cubicBezTo>
                  <a:cubicBezTo>
                    <a:pt x="1012" y="6"/>
                    <a:pt x="1012" y="6"/>
                    <a:pt x="1012" y="6"/>
                  </a:cubicBezTo>
                  <a:cubicBezTo>
                    <a:pt x="1005" y="0"/>
                    <a:pt x="993" y="0"/>
                    <a:pt x="986" y="6"/>
                  </a:cubicBezTo>
                  <a:cubicBezTo>
                    <a:pt x="452" y="421"/>
                    <a:pt x="452" y="421"/>
                    <a:pt x="452" y="421"/>
                  </a:cubicBezTo>
                  <a:cubicBezTo>
                    <a:pt x="446" y="425"/>
                    <a:pt x="443" y="432"/>
                    <a:pt x="443" y="438"/>
                  </a:cubicBezTo>
                  <a:cubicBezTo>
                    <a:pt x="443" y="1135"/>
                    <a:pt x="443" y="1135"/>
                    <a:pt x="443" y="1135"/>
                  </a:cubicBezTo>
                  <a:cubicBezTo>
                    <a:pt x="487" y="1135"/>
                    <a:pt x="487" y="1135"/>
                    <a:pt x="487" y="1135"/>
                  </a:cubicBezTo>
                  <a:cubicBezTo>
                    <a:pt x="487" y="449"/>
                    <a:pt x="487" y="449"/>
                    <a:pt x="487" y="449"/>
                  </a:cubicBezTo>
                  <a:cubicBezTo>
                    <a:pt x="999" y="51"/>
                    <a:pt x="999" y="51"/>
                    <a:pt x="999" y="51"/>
                  </a:cubicBezTo>
                  <a:cubicBezTo>
                    <a:pt x="1511" y="449"/>
                    <a:pt x="1511" y="449"/>
                    <a:pt x="1511" y="449"/>
                  </a:cubicBezTo>
                  <a:cubicBezTo>
                    <a:pt x="1511" y="1135"/>
                    <a:pt x="1511" y="1135"/>
                    <a:pt x="1511" y="1135"/>
                  </a:cubicBezTo>
                  <a:cubicBezTo>
                    <a:pt x="1555" y="1135"/>
                    <a:pt x="1555" y="1135"/>
                    <a:pt x="1555" y="1135"/>
                  </a:cubicBezTo>
                  <a:lnTo>
                    <a:pt x="1555" y="438"/>
                  </a:lnTo>
                  <a:close/>
                  <a:moveTo>
                    <a:pt x="1668" y="1254"/>
                  </a:moveTo>
                  <a:cubicBezTo>
                    <a:pt x="1668" y="1335"/>
                    <a:pt x="1668" y="1335"/>
                    <a:pt x="1668" y="1335"/>
                  </a:cubicBezTo>
                  <a:cubicBezTo>
                    <a:pt x="1668" y="1347"/>
                    <a:pt x="1658" y="1356"/>
                    <a:pt x="1646" y="1356"/>
                  </a:cubicBezTo>
                  <a:cubicBezTo>
                    <a:pt x="352" y="1356"/>
                    <a:pt x="352" y="1356"/>
                    <a:pt x="352" y="1356"/>
                  </a:cubicBezTo>
                  <a:cubicBezTo>
                    <a:pt x="340" y="1356"/>
                    <a:pt x="330" y="1347"/>
                    <a:pt x="330" y="1335"/>
                  </a:cubicBezTo>
                  <a:cubicBezTo>
                    <a:pt x="330" y="1254"/>
                    <a:pt x="330" y="1254"/>
                    <a:pt x="330" y="1254"/>
                  </a:cubicBezTo>
                  <a:cubicBezTo>
                    <a:pt x="330" y="1242"/>
                    <a:pt x="340" y="1232"/>
                    <a:pt x="352" y="1232"/>
                  </a:cubicBezTo>
                  <a:cubicBezTo>
                    <a:pt x="415" y="1232"/>
                    <a:pt x="415" y="1232"/>
                    <a:pt x="415" y="1232"/>
                  </a:cubicBezTo>
                  <a:cubicBezTo>
                    <a:pt x="415" y="1203"/>
                    <a:pt x="415" y="1203"/>
                    <a:pt x="415" y="1203"/>
                  </a:cubicBezTo>
                  <a:cubicBezTo>
                    <a:pt x="415" y="1191"/>
                    <a:pt x="425" y="1182"/>
                    <a:pt x="436" y="1182"/>
                  </a:cubicBezTo>
                  <a:cubicBezTo>
                    <a:pt x="1562" y="1182"/>
                    <a:pt x="1562" y="1182"/>
                    <a:pt x="1562" y="1182"/>
                  </a:cubicBezTo>
                  <a:cubicBezTo>
                    <a:pt x="1573" y="1182"/>
                    <a:pt x="1583" y="1191"/>
                    <a:pt x="1583" y="1203"/>
                  </a:cubicBezTo>
                  <a:cubicBezTo>
                    <a:pt x="1583" y="1232"/>
                    <a:pt x="1583" y="1232"/>
                    <a:pt x="1583" y="1232"/>
                  </a:cubicBezTo>
                  <a:cubicBezTo>
                    <a:pt x="1646" y="1232"/>
                    <a:pt x="1646" y="1232"/>
                    <a:pt x="1646" y="1232"/>
                  </a:cubicBezTo>
                  <a:cubicBezTo>
                    <a:pt x="1658" y="1232"/>
                    <a:pt x="1668" y="1242"/>
                    <a:pt x="1668" y="1254"/>
                  </a:cubicBezTo>
                  <a:close/>
                  <a:moveTo>
                    <a:pt x="399" y="965"/>
                  </a:moveTo>
                  <a:cubicBezTo>
                    <a:pt x="44" y="965"/>
                    <a:pt x="44" y="965"/>
                    <a:pt x="44" y="965"/>
                  </a:cubicBezTo>
                  <a:cubicBezTo>
                    <a:pt x="44" y="442"/>
                    <a:pt x="44" y="442"/>
                    <a:pt x="44" y="442"/>
                  </a:cubicBezTo>
                  <a:cubicBezTo>
                    <a:pt x="0" y="442"/>
                    <a:pt x="0" y="442"/>
                    <a:pt x="0" y="442"/>
                  </a:cubicBezTo>
                  <a:cubicBezTo>
                    <a:pt x="0" y="987"/>
                    <a:pt x="0" y="987"/>
                    <a:pt x="0" y="987"/>
                  </a:cubicBezTo>
                  <a:cubicBezTo>
                    <a:pt x="0" y="999"/>
                    <a:pt x="9" y="1009"/>
                    <a:pt x="22" y="1009"/>
                  </a:cubicBezTo>
                  <a:cubicBezTo>
                    <a:pt x="399" y="1009"/>
                    <a:pt x="399" y="1009"/>
                    <a:pt x="399" y="1009"/>
                  </a:cubicBezTo>
                  <a:lnTo>
                    <a:pt x="399" y="9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36">
              <a:extLst>
                <a:ext uri="{FF2B5EF4-FFF2-40B4-BE49-F238E27FC236}">
                  <a16:creationId xmlns:a16="http://schemas.microsoft.com/office/drawing/2014/main" id="{DA583299-F2F8-422E-93F5-246386850F52}"/>
                </a:ext>
              </a:extLst>
            </p:cNvPr>
            <p:cNvSpPr>
              <a:spLocks noEditPoints="1"/>
            </p:cNvSpPr>
            <p:nvPr/>
          </p:nvSpPr>
          <p:spPr bwMode="auto">
            <a:xfrm>
              <a:off x="1847" y="681"/>
              <a:ext cx="3982" cy="2776"/>
            </a:xfrm>
            <a:custGeom>
              <a:avLst/>
              <a:gdLst>
                <a:gd name="T0" fmla="*/ 943 w 2126"/>
                <a:gd name="T1" fmla="*/ 1471 h 1481"/>
                <a:gd name="T2" fmla="*/ 1173 w 2126"/>
                <a:gd name="T3" fmla="*/ 1033 h 1481"/>
                <a:gd name="T4" fmla="*/ 1173 w 2126"/>
                <a:gd name="T5" fmla="*/ 1481 h 1481"/>
                <a:gd name="T6" fmla="*/ 1385 w 2126"/>
                <a:gd name="T7" fmla="*/ 895 h 1481"/>
                <a:gd name="T8" fmla="*/ 1478 w 2126"/>
                <a:gd name="T9" fmla="*/ 1303 h 1481"/>
                <a:gd name="T10" fmla="*/ 741 w 2126"/>
                <a:gd name="T11" fmla="*/ 895 h 1481"/>
                <a:gd name="T12" fmla="*/ 648 w 2126"/>
                <a:gd name="T13" fmla="*/ 1303 h 1481"/>
                <a:gd name="T14" fmla="*/ 1160 w 2126"/>
                <a:gd name="T15" fmla="*/ 737 h 1481"/>
                <a:gd name="T16" fmla="*/ 1063 w 2126"/>
                <a:gd name="T17" fmla="*/ 640 h 1481"/>
                <a:gd name="T18" fmla="*/ 1111 w 2126"/>
                <a:gd name="T19" fmla="*/ 729 h 1481"/>
                <a:gd name="T20" fmla="*/ 1059 w 2126"/>
                <a:gd name="T21" fmla="*/ 667 h 1481"/>
                <a:gd name="T22" fmla="*/ 1059 w 2126"/>
                <a:gd name="T23" fmla="*/ 753 h 1481"/>
                <a:gd name="T24" fmla="*/ 297 w 2126"/>
                <a:gd name="T25" fmla="*/ 967 h 1481"/>
                <a:gd name="T26" fmla="*/ 192 w 2126"/>
                <a:gd name="T27" fmla="*/ 862 h 1481"/>
                <a:gd name="T28" fmla="*/ 192 w 2126"/>
                <a:gd name="T29" fmla="*/ 977 h 1481"/>
                <a:gd name="T30" fmla="*/ 297 w 2126"/>
                <a:gd name="T31" fmla="*/ 1129 h 1481"/>
                <a:gd name="T32" fmla="*/ 192 w 2126"/>
                <a:gd name="T33" fmla="*/ 1024 h 1481"/>
                <a:gd name="T34" fmla="*/ 192 w 2126"/>
                <a:gd name="T35" fmla="*/ 1139 h 1481"/>
                <a:gd name="T36" fmla="*/ 463 w 2126"/>
                <a:gd name="T37" fmla="*/ 967 h 1481"/>
                <a:gd name="T38" fmla="*/ 358 w 2126"/>
                <a:gd name="T39" fmla="*/ 862 h 1481"/>
                <a:gd name="T40" fmla="*/ 358 w 2126"/>
                <a:gd name="T41" fmla="*/ 977 h 1481"/>
                <a:gd name="T42" fmla="*/ 463 w 2126"/>
                <a:gd name="T43" fmla="*/ 1129 h 1481"/>
                <a:gd name="T44" fmla="*/ 358 w 2126"/>
                <a:gd name="T45" fmla="*/ 1024 h 1481"/>
                <a:gd name="T46" fmla="*/ 358 w 2126"/>
                <a:gd name="T47" fmla="*/ 1139 h 1481"/>
                <a:gd name="T48" fmla="*/ 1778 w 2126"/>
                <a:gd name="T49" fmla="*/ 967 h 1481"/>
                <a:gd name="T50" fmla="*/ 1673 w 2126"/>
                <a:gd name="T51" fmla="*/ 862 h 1481"/>
                <a:gd name="T52" fmla="*/ 1673 w 2126"/>
                <a:gd name="T53" fmla="*/ 977 h 1481"/>
                <a:gd name="T54" fmla="*/ 1778 w 2126"/>
                <a:gd name="T55" fmla="*/ 1129 h 1481"/>
                <a:gd name="T56" fmla="*/ 1673 w 2126"/>
                <a:gd name="T57" fmla="*/ 1024 h 1481"/>
                <a:gd name="T58" fmla="*/ 1673 w 2126"/>
                <a:gd name="T59" fmla="*/ 1139 h 1481"/>
                <a:gd name="T60" fmla="*/ 1944 w 2126"/>
                <a:gd name="T61" fmla="*/ 967 h 1481"/>
                <a:gd name="T62" fmla="*/ 1839 w 2126"/>
                <a:gd name="T63" fmla="*/ 862 h 1481"/>
                <a:gd name="T64" fmla="*/ 1839 w 2126"/>
                <a:gd name="T65" fmla="*/ 977 h 1481"/>
                <a:gd name="T66" fmla="*/ 1944 w 2126"/>
                <a:gd name="T67" fmla="*/ 1129 h 1481"/>
                <a:gd name="T68" fmla="*/ 1839 w 2126"/>
                <a:gd name="T69" fmla="*/ 1024 h 1481"/>
                <a:gd name="T70" fmla="*/ 1839 w 2126"/>
                <a:gd name="T71" fmla="*/ 1139 h 1481"/>
                <a:gd name="T72" fmla="*/ 2108 w 2126"/>
                <a:gd name="T73" fmla="*/ 712 h 1481"/>
                <a:gd name="T74" fmla="*/ 1654 w 2126"/>
                <a:gd name="T75" fmla="*/ 746 h 1481"/>
                <a:gd name="T76" fmla="*/ 2108 w 2126"/>
                <a:gd name="T77" fmla="*/ 712 h 1481"/>
                <a:gd name="T78" fmla="*/ 333 w 2126"/>
                <a:gd name="T79" fmla="*/ 484 h 1481"/>
                <a:gd name="T80" fmla="*/ 466 w 2126"/>
                <a:gd name="T81" fmla="*/ 752 h 1481"/>
                <a:gd name="T82" fmla="*/ 1050 w 2126"/>
                <a:gd name="T83" fmla="*/ 296 h 1481"/>
                <a:gd name="T84" fmla="*/ 1083 w 2126"/>
                <a:gd name="T85" fmla="*/ 169 h 1481"/>
                <a:gd name="T86" fmla="*/ 1347 w 2126"/>
                <a:gd name="T87" fmla="*/ 154 h 1481"/>
                <a:gd name="T88" fmla="*/ 1347 w 2126"/>
                <a:gd name="T89" fmla="*/ 10 h 1481"/>
                <a:gd name="T90" fmla="*/ 1044 w 2126"/>
                <a:gd name="T91" fmla="*/ 0 h 1481"/>
                <a:gd name="T92" fmla="*/ 1039 w 2126"/>
                <a:gd name="T93" fmla="*/ 164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6" h="1481">
                  <a:moveTo>
                    <a:pt x="1173" y="1481"/>
                  </a:moveTo>
                  <a:cubicBezTo>
                    <a:pt x="953" y="1481"/>
                    <a:pt x="953" y="1481"/>
                    <a:pt x="953" y="1481"/>
                  </a:cubicBezTo>
                  <a:cubicBezTo>
                    <a:pt x="947" y="1481"/>
                    <a:pt x="943" y="1477"/>
                    <a:pt x="943" y="1471"/>
                  </a:cubicBezTo>
                  <a:cubicBezTo>
                    <a:pt x="943" y="1043"/>
                    <a:pt x="943" y="1043"/>
                    <a:pt x="943" y="1043"/>
                  </a:cubicBezTo>
                  <a:cubicBezTo>
                    <a:pt x="943" y="1037"/>
                    <a:pt x="947" y="1033"/>
                    <a:pt x="953" y="1033"/>
                  </a:cubicBezTo>
                  <a:cubicBezTo>
                    <a:pt x="1173" y="1033"/>
                    <a:pt x="1173" y="1033"/>
                    <a:pt x="1173" y="1033"/>
                  </a:cubicBezTo>
                  <a:cubicBezTo>
                    <a:pt x="1179" y="1033"/>
                    <a:pt x="1183" y="1037"/>
                    <a:pt x="1183" y="1043"/>
                  </a:cubicBezTo>
                  <a:cubicBezTo>
                    <a:pt x="1183" y="1471"/>
                    <a:pt x="1183" y="1471"/>
                    <a:pt x="1183" y="1471"/>
                  </a:cubicBezTo>
                  <a:cubicBezTo>
                    <a:pt x="1183" y="1477"/>
                    <a:pt x="1179" y="1481"/>
                    <a:pt x="1173" y="1481"/>
                  </a:cubicBezTo>
                  <a:close/>
                  <a:moveTo>
                    <a:pt x="1478" y="987"/>
                  </a:moveTo>
                  <a:cubicBezTo>
                    <a:pt x="1478" y="936"/>
                    <a:pt x="1436" y="895"/>
                    <a:pt x="1385" y="895"/>
                  </a:cubicBezTo>
                  <a:cubicBezTo>
                    <a:pt x="1385" y="895"/>
                    <a:pt x="1385" y="895"/>
                    <a:pt x="1385" y="895"/>
                  </a:cubicBezTo>
                  <a:cubicBezTo>
                    <a:pt x="1334" y="895"/>
                    <a:pt x="1292" y="936"/>
                    <a:pt x="1292" y="987"/>
                  </a:cubicBezTo>
                  <a:cubicBezTo>
                    <a:pt x="1292" y="1303"/>
                    <a:pt x="1292" y="1303"/>
                    <a:pt x="1292" y="1303"/>
                  </a:cubicBezTo>
                  <a:cubicBezTo>
                    <a:pt x="1478" y="1303"/>
                    <a:pt x="1478" y="1303"/>
                    <a:pt x="1478" y="1303"/>
                  </a:cubicBezTo>
                  <a:lnTo>
                    <a:pt x="1478" y="987"/>
                  </a:lnTo>
                  <a:close/>
                  <a:moveTo>
                    <a:pt x="834" y="987"/>
                  </a:moveTo>
                  <a:cubicBezTo>
                    <a:pt x="834" y="936"/>
                    <a:pt x="792" y="895"/>
                    <a:pt x="741" y="895"/>
                  </a:cubicBezTo>
                  <a:cubicBezTo>
                    <a:pt x="741" y="895"/>
                    <a:pt x="741" y="895"/>
                    <a:pt x="741" y="895"/>
                  </a:cubicBezTo>
                  <a:cubicBezTo>
                    <a:pt x="690" y="895"/>
                    <a:pt x="648" y="936"/>
                    <a:pt x="648" y="987"/>
                  </a:cubicBezTo>
                  <a:cubicBezTo>
                    <a:pt x="648" y="1303"/>
                    <a:pt x="648" y="1303"/>
                    <a:pt x="648" y="1303"/>
                  </a:cubicBezTo>
                  <a:cubicBezTo>
                    <a:pt x="834" y="1303"/>
                    <a:pt x="834" y="1303"/>
                    <a:pt x="834" y="1303"/>
                  </a:cubicBezTo>
                  <a:lnTo>
                    <a:pt x="834" y="987"/>
                  </a:lnTo>
                  <a:close/>
                  <a:moveTo>
                    <a:pt x="1160" y="737"/>
                  </a:moveTo>
                  <a:cubicBezTo>
                    <a:pt x="1160" y="791"/>
                    <a:pt x="1117" y="835"/>
                    <a:pt x="1063" y="835"/>
                  </a:cubicBezTo>
                  <a:cubicBezTo>
                    <a:pt x="1009" y="835"/>
                    <a:pt x="966" y="791"/>
                    <a:pt x="966" y="737"/>
                  </a:cubicBezTo>
                  <a:cubicBezTo>
                    <a:pt x="966" y="684"/>
                    <a:pt x="1009" y="640"/>
                    <a:pt x="1063" y="640"/>
                  </a:cubicBezTo>
                  <a:cubicBezTo>
                    <a:pt x="1117" y="640"/>
                    <a:pt x="1160" y="684"/>
                    <a:pt x="1160" y="737"/>
                  </a:cubicBezTo>
                  <a:close/>
                  <a:moveTo>
                    <a:pt x="1123" y="741"/>
                  </a:moveTo>
                  <a:cubicBezTo>
                    <a:pt x="1123" y="735"/>
                    <a:pt x="1117" y="729"/>
                    <a:pt x="1111" y="729"/>
                  </a:cubicBezTo>
                  <a:cubicBezTo>
                    <a:pt x="1071" y="729"/>
                    <a:pt x="1071" y="729"/>
                    <a:pt x="1071" y="729"/>
                  </a:cubicBezTo>
                  <a:cubicBezTo>
                    <a:pt x="1071" y="679"/>
                    <a:pt x="1071" y="679"/>
                    <a:pt x="1071" y="679"/>
                  </a:cubicBezTo>
                  <a:cubicBezTo>
                    <a:pt x="1071" y="673"/>
                    <a:pt x="1066" y="667"/>
                    <a:pt x="1059" y="667"/>
                  </a:cubicBezTo>
                  <a:cubicBezTo>
                    <a:pt x="1052" y="667"/>
                    <a:pt x="1047" y="673"/>
                    <a:pt x="1047" y="679"/>
                  </a:cubicBezTo>
                  <a:cubicBezTo>
                    <a:pt x="1047" y="741"/>
                    <a:pt x="1047" y="741"/>
                    <a:pt x="1047" y="741"/>
                  </a:cubicBezTo>
                  <a:cubicBezTo>
                    <a:pt x="1047" y="748"/>
                    <a:pt x="1052" y="753"/>
                    <a:pt x="1059" y="753"/>
                  </a:cubicBezTo>
                  <a:cubicBezTo>
                    <a:pt x="1111" y="753"/>
                    <a:pt x="1111" y="753"/>
                    <a:pt x="1111" y="753"/>
                  </a:cubicBezTo>
                  <a:cubicBezTo>
                    <a:pt x="1117" y="753"/>
                    <a:pt x="1123" y="748"/>
                    <a:pt x="1123" y="741"/>
                  </a:cubicBezTo>
                  <a:close/>
                  <a:moveTo>
                    <a:pt x="297" y="967"/>
                  </a:moveTo>
                  <a:cubicBezTo>
                    <a:pt x="297" y="872"/>
                    <a:pt x="297" y="872"/>
                    <a:pt x="297" y="872"/>
                  </a:cubicBezTo>
                  <a:cubicBezTo>
                    <a:pt x="297" y="866"/>
                    <a:pt x="292" y="862"/>
                    <a:pt x="287" y="862"/>
                  </a:cubicBezTo>
                  <a:cubicBezTo>
                    <a:pt x="192" y="862"/>
                    <a:pt x="192" y="862"/>
                    <a:pt x="192" y="862"/>
                  </a:cubicBezTo>
                  <a:cubicBezTo>
                    <a:pt x="186" y="862"/>
                    <a:pt x="182" y="866"/>
                    <a:pt x="182" y="872"/>
                  </a:cubicBezTo>
                  <a:cubicBezTo>
                    <a:pt x="182" y="967"/>
                    <a:pt x="182" y="967"/>
                    <a:pt x="182" y="967"/>
                  </a:cubicBezTo>
                  <a:cubicBezTo>
                    <a:pt x="182" y="973"/>
                    <a:pt x="186" y="977"/>
                    <a:pt x="192" y="977"/>
                  </a:cubicBezTo>
                  <a:cubicBezTo>
                    <a:pt x="287" y="977"/>
                    <a:pt x="287" y="977"/>
                    <a:pt x="287" y="977"/>
                  </a:cubicBezTo>
                  <a:cubicBezTo>
                    <a:pt x="292" y="977"/>
                    <a:pt x="297" y="973"/>
                    <a:pt x="297" y="967"/>
                  </a:cubicBezTo>
                  <a:close/>
                  <a:moveTo>
                    <a:pt x="297" y="1129"/>
                  </a:moveTo>
                  <a:cubicBezTo>
                    <a:pt x="297" y="1034"/>
                    <a:pt x="297" y="1034"/>
                    <a:pt x="297" y="1034"/>
                  </a:cubicBezTo>
                  <a:cubicBezTo>
                    <a:pt x="297" y="1028"/>
                    <a:pt x="292" y="1024"/>
                    <a:pt x="287" y="1024"/>
                  </a:cubicBezTo>
                  <a:cubicBezTo>
                    <a:pt x="192" y="1024"/>
                    <a:pt x="192" y="1024"/>
                    <a:pt x="192" y="1024"/>
                  </a:cubicBezTo>
                  <a:cubicBezTo>
                    <a:pt x="186" y="1024"/>
                    <a:pt x="182" y="1028"/>
                    <a:pt x="182" y="1034"/>
                  </a:cubicBezTo>
                  <a:cubicBezTo>
                    <a:pt x="182" y="1129"/>
                    <a:pt x="182" y="1129"/>
                    <a:pt x="182" y="1129"/>
                  </a:cubicBezTo>
                  <a:cubicBezTo>
                    <a:pt x="182" y="1135"/>
                    <a:pt x="186" y="1139"/>
                    <a:pt x="192" y="1139"/>
                  </a:cubicBezTo>
                  <a:cubicBezTo>
                    <a:pt x="287" y="1139"/>
                    <a:pt x="287" y="1139"/>
                    <a:pt x="287" y="1139"/>
                  </a:cubicBezTo>
                  <a:cubicBezTo>
                    <a:pt x="292" y="1139"/>
                    <a:pt x="297" y="1135"/>
                    <a:pt x="297" y="1129"/>
                  </a:cubicBezTo>
                  <a:close/>
                  <a:moveTo>
                    <a:pt x="463" y="967"/>
                  </a:moveTo>
                  <a:cubicBezTo>
                    <a:pt x="463" y="872"/>
                    <a:pt x="463" y="872"/>
                    <a:pt x="463" y="872"/>
                  </a:cubicBezTo>
                  <a:cubicBezTo>
                    <a:pt x="463" y="866"/>
                    <a:pt x="459" y="862"/>
                    <a:pt x="453" y="862"/>
                  </a:cubicBezTo>
                  <a:cubicBezTo>
                    <a:pt x="358" y="862"/>
                    <a:pt x="358" y="862"/>
                    <a:pt x="358" y="862"/>
                  </a:cubicBezTo>
                  <a:cubicBezTo>
                    <a:pt x="352" y="862"/>
                    <a:pt x="348" y="866"/>
                    <a:pt x="348" y="872"/>
                  </a:cubicBezTo>
                  <a:cubicBezTo>
                    <a:pt x="348" y="967"/>
                    <a:pt x="348" y="967"/>
                    <a:pt x="348" y="967"/>
                  </a:cubicBezTo>
                  <a:cubicBezTo>
                    <a:pt x="348" y="973"/>
                    <a:pt x="352" y="977"/>
                    <a:pt x="358" y="977"/>
                  </a:cubicBezTo>
                  <a:cubicBezTo>
                    <a:pt x="453" y="977"/>
                    <a:pt x="453" y="977"/>
                    <a:pt x="453" y="977"/>
                  </a:cubicBezTo>
                  <a:cubicBezTo>
                    <a:pt x="459" y="977"/>
                    <a:pt x="463" y="973"/>
                    <a:pt x="463" y="967"/>
                  </a:cubicBezTo>
                  <a:close/>
                  <a:moveTo>
                    <a:pt x="463" y="1129"/>
                  </a:moveTo>
                  <a:cubicBezTo>
                    <a:pt x="463" y="1034"/>
                    <a:pt x="463" y="1034"/>
                    <a:pt x="463" y="1034"/>
                  </a:cubicBezTo>
                  <a:cubicBezTo>
                    <a:pt x="463" y="1028"/>
                    <a:pt x="459" y="1024"/>
                    <a:pt x="453" y="1024"/>
                  </a:cubicBezTo>
                  <a:cubicBezTo>
                    <a:pt x="358" y="1024"/>
                    <a:pt x="358" y="1024"/>
                    <a:pt x="358" y="1024"/>
                  </a:cubicBezTo>
                  <a:cubicBezTo>
                    <a:pt x="352" y="1024"/>
                    <a:pt x="348" y="1028"/>
                    <a:pt x="348" y="1034"/>
                  </a:cubicBezTo>
                  <a:cubicBezTo>
                    <a:pt x="348" y="1129"/>
                    <a:pt x="348" y="1129"/>
                    <a:pt x="348" y="1129"/>
                  </a:cubicBezTo>
                  <a:cubicBezTo>
                    <a:pt x="348" y="1135"/>
                    <a:pt x="352" y="1139"/>
                    <a:pt x="358" y="1139"/>
                  </a:cubicBezTo>
                  <a:cubicBezTo>
                    <a:pt x="453" y="1139"/>
                    <a:pt x="453" y="1139"/>
                    <a:pt x="453" y="1139"/>
                  </a:cubicBezTo>
                  <a:cubicBezTo>
                    <a:pt x="459" y="1139"/>
                    <a:pt x="463" y="1135"/>
                    <a:pt x="463" y="1129"/>
                  </a:cubicBezTo>
                  <a:close/>
                  <a:moveTo>
                    <a:pt x="1778" y="967"/>
                  </a:moveTo>
                  <a:cubicBezTo>
                    <a:pt x="1778" y="872"/>
                    <a:pt x="1778" y="872"/>
                    <a:pt x="1778" y="872"/>
                  </a:cubicBezTo>
                  <a:cubicBezTo>
                    <a:pt x="1778" y="866"/>
                    <a:pt x="1774" y="862"/>
                    <a:pt x="1768" y="862"/>
                  </a:cubicBezTo>
                  <a:cubicBezTo>
                    <a:pt x="1673" y="862"/>
                    <a:pt x="1673" y="862"/>
                    <a:pt x="1673" y="862"/>
                  </a:cubicBezTo>
                  <a:cubicBezTo>
                    <a:pt x="1667" y="862"/>
                    <a:pt x="1663" y="866"/>
                    <a:pt x="1663" y="872"/>
                  </a:cubicBezTo>
                  <a:cubicBezTo>
                    <a:pt x="1663" y="967"/>
                    <a:pt x="1663" y="967"/>
                    <a:pt x="1663" y="967"/>
                  </a:cubicBezTo>
                  <a:cubicBezTo>
                    <a:pt x="1663" y="973"/>
                    <a:pt x="1667" y="977"/>
                    <a:pt x="1673" y="977"/>
                  </a:cubicBezTo>
                  <a:cubicBezTo>
                    <a:pt x="1768" y="977"/>
                    <a:pt x="1768" y="977"/>
                    <a:pt x="1768" y="977"/>
                  </a:cubicBezTo>
                  <a:cubicBezTo>
                    <a:pt x="1774" y="977"/>
                    <a:pt x="1778" y="973"/>
                    <a:pt x="1778" y="967"/>
                  </a:cubicBezTo>
                  <a:close/>
                  <a:moveTo>
                    <a:pt x="1778" y="1129"/>
                  </a:moveTo>
                  <a:cubicBezTo>
                    <a:pt x="1778" y="1034"/>
                    <a:pt x="1778" y="1034"/>
                    <a:pt x="1778" y="1034"/>
                  </a:cubicBezTo>
                  <a:cubicBezTo>
                    <a:pt x="1778" y="1028"/>
                    <a:pt x="1774" y="1024"/>
                    <a:pt x="1768" y="1024"/>
                  </a:cubicBezTo>
                  <a:cubicBezTo>
                    <a:pt x="1673" y="1024"/>
                    <a:pt x="1673" y="1024"/>
                    <a:pt x="1673" y="1024"/>
                  </a:cubicBezTo>
                  <a:cubicBezTo>
                    <a:pt x="1667" y="1024"/>
                    <a:pt x="1663" y="1028"/>
                    <a:pt x="1663" y="1034"/>
                  </a:cubicBezTo>
                  <a:cubicBezTo>
                    <a:pt x="1663" y="1129"/>
                    <a:pt x="1663" y="1129"/>
                    <a:pt x="1663" y="1129"/>
                  </a:cubicBezTo>
                  <a:cubicBezTo>
                    <a:pt x="1663" y="1135"/>
                    <a:pt x="1667" y="1139"/>
                    <a:pt x="1673" y="1139"/>
                  </a:cubicBezTo>
                  <a:cubicBezTo>
                    <a:pt x="1768" y="1139"/>
                    <a:pt x="1768" y="1139"/>
                    <a:pt x="1768" y="1139"/>
                  </a:cubicBezTo>
                  <a:cubicBezTo>
                    <a:pt x="1774" y="1139"/>
                    <a:pt x="1778" y="1135"/>
                    <a:pt x="1778" y="1129"/>
                  </a:cubicBezTo>
                  <a:close/>
                  <a:moveTo>
                    <a:pt x="1944" y="967"/>
                  </a:moveTo>
                  <a:cubicBezTo>
                    <a:pt x="1944" y="872"/>
                    <a:pt x="1944" y="872"/>
                    <a:pt x="1944" y="872"/>
                  </a:cubicBezTo>
                  <a:cubicBezTo>
                    <a:pt x="1944" y="866"/>
                    <a:pt x="1940" y="862"/>
                    <a:pt x="1934" y="862"/>
                  </a:cubicBezTo>
                  <a:cubicBezTo>
                    <a:pt x="1839" y="862"/>
                    <a:pt x="1839" y="862"/>
                    <a:pt x="1839" y="862"/>
                  </a:cubicBezTo>
                  <a:cubicBezTo>
                    <a:pt x="1834" y="862"/>
                    <a:pt x="1829" y="866"/>
                    <a:pt x="1829" y="872"/>
                  </a:cubicBezTo>
                  <a:cubicBezTo>
                    <a:pt x="1829" y="967"/>
                    <a:pt x="1829" y="967"/>
                    <a:pt x="1829" y="967"/>
                  </a:cubicBezTo>
                  <a:cubicBezTo>
                    <a:pt x="1829" y="973"/>
                    <a:pt x="1834" y="977"/>
                    <a:pt x="1839" y="977"/>
                  </a:cubicBezTo>
                  <a:cubicBezTo>
                    <a:pt x="1934" y="977"/>
                    <a:pt x="1934" y="977"/>
                    <a:pt x="1934" y="977"/>
                  </a:cubicBezTo>
                  <a:cubicBezTo>
                    <a:pt x="1940" y="977"/>
                    <a:pt x="1944" y="973"/>
                    <a:pt x="1944" y="967"/>
                  </a:cubicBezTo>
                  <a:close/>
                  <a:moveTo>
                    <a:pt x="1944" y="1129"/>
                  </a:moveTo>
                  <a:cubicBezTo>
                    <a:pt x="1944" y="1034"/>
                    <a:pt x="1944" y="1034"/>
                    <a:pt x="1944" y="1034"/>
                  </a:cubicBezTo>
                  <a:cubicBezTo>
                    <a:pt x="1944" y="1028"/>
                    <a:pt x="1940" y="1024"/>
                    <a:pt x="1934" y="1024"/>
                  </a:cubicBezTo>
                  <a:cubicBezTo>
                    <a:pt x="1839" y="1024"/>
                    <a:pt x="1839" y="1024"/>
                    <a:pt x="1839" y="1024"/>
                  </a:cubicBezTo>
                  <a:cubicBezTo>
                    <a:pt x="1834" y="1024"/>
                    <a:pt x="1829" y="1028"/>
                    <a:pt x="1829" y="1034"/>
                  </a:cubicBezTo>
                  <a:cubicBezTo>
                    <a:pt x="1829" y="1129"/>
                    <a:pt x="1829" y="1129"/>
                    <a:pt x="1829" y="1129"/>
                  </a:cubicBezTo>
                  <a:cubicBezTo>
                    <a:pt x="1829" y="1135"/>
                    <a:pt x="1834" y="1139"/>
                    <a:pt x="1839" y="1139"/>
                  </a:cubicBezTo>
                  <a:cubicBezTo>
                    <a:pt x="1934" y="1139"/>
                    <a:pt x="1934" y="1139"/>
                    <a:pt x="1934" y="1139"/>
                  </a:cubicBezTo>
                  <a:cubicBezTo>
                    <a:pt x="1940" y="1139"/>
                    <a:pt x="1944" y="1135"/>
                    <a:pt x="1944" y="1129"/>
                  </a:cubicBezTo>
                  <a:close/>
                  <a:moveTo>
                    <a:pt x="2108" y="712"/>
                  </a:moveTo>
                  <a:cubicBezTo>
                    <a:pt x="1793" y="484"/>
                    <a:pt x="1793" y="484"/>
                    <a:pt x="1793" y="484"/>
                  </a:cubicBezTo>
                  <a:cubicBezTo>
                    <a:pt x="1318" y="484"/>
                    <a:pt x="1318" y="484"/>
                    <a:pt x="1318" y="484"/>
                  </a:cubicBezTo>
                  <a:cubicBezTo>
                    <a:pt x="1654" y="746"/>
                    <a:pt x="1654" y="746"/>
                    <a:pt x="1654" y="746"/>
                  </a:cubicBezTo>
                  <a:cubicBezTo>
                    <a:pt x="1657" y="747"/>
                    <a:pt x="1659" y="750"/>
                    <a:pt x="1660" y="752"/>
                  </a:cubicBezTo>
                  <a:cubicBezTo>
                    <a:pt x="2096" y="752"/>
                    <a:pt x="2096" y="752"/>
                    <a:pt x="2096" y="752"/>
                  </a:cubicBezTo>
                  <a:cubicBezTo>
                    <a:pt x="2117" y="752"/>
                    <a:pt x="2126" y="725"/>
                    <a:pt x="2108" y="712"/>
                  </a:cubicBezTo>
                  <a:close/>
                  <a:moveTo>
                    <a:pt x="472" y="746"/>
                  </a:moveTo>
                  <a:cubicBezTo>
                    <a:pt x="808" y="484"/>
                    <a:pt x="808" y="484"/>
                    <a:pt x="808" y="484"/>
                  </a:cubicBezTo>
                  <a:cubicBezTo>
                    <a:pt x="333" y="484"/>
                    <a:pt x="333" y="484"/>
                    <a:pt x="333" y="484"/>
                  </a:cubicBezTo>
                  <a:cubicBezTo>
                    <a:pt x="18" y="712"/>
                    <a:pt x="18" y="712"/>
                    <a:pt x="18" y="712"/>
                  </a:cubicBezTo>
                  <a:cubicBezTo>
                    <a:pt x="0" y="725"/>
                    <a:pt x="9" y="752"/>
                    <a:pt x="30" y="752"/>
                  </a:cubicBezTo>
                  <a:cubicBezTo>
                    <a:pt x="466" y="752"/>
                    <a:pt x="466" y="752"/>
                    <a:pt x="466" y="752"/>
                  </a:cubicBezTo>
                  <a:cubicBezTo>
                    <a:pt x="467" y="750"/>
                    <a:pt x="469" y="747"/>
                    <a:pt x="472" y="746"/>
                  </a:cubicBezTo>
                  <a:close/>
                  <a:moveTo>
                    <a:pt x="1039" y="305"/>
                  </a:moveTo>
                  <a:cubicBezTo>
                    <a:pt x="1050" y="296"/>
                    <a:pt x="1050" y="296"/>
                    <a:pt x="1050" y="296"/>
                  </a:cubicBezTo>
                  <a:cubicBezTo>
                    <a:pt x="1057" y="290"/>
                    <a:pt x="1069" y="290"/>
                    <a:pt x="1076" y="296"/>
                  </a:cubicBezTo>
                  <a:cubicBezTo>
                    <a:pt x="1083" y="301"/>
                    <a:pt x="1083" y="301"/>
                    <a:pt x="1083" y="301"/>
                  </a:cubicBezTo>
                  <a:cubicBezTo>
                    <a:pt x="1083" y="169"/>
                    <a:pt x="1083" y="169"/>
                    <a:pt x="1083" y="169"/>
                  </a:cubicBezTo>
                  <a:cubicBezTo>
                    <a:pt x="1083" y="166"/>
                    <a:pt x="1085" y="164"/>
                    <a:pt x="1088" y="164"/>
                  </a:cubicBezTo>
                  <a:cubicBezTo>
                    <a:pt x="1343" y="164"/>
                    <a:pt x="1343" y="164"/>
                    <a:pt x="1343" y="164"/>
                  </a:cubicBezTo>
                  <a:cubicBezTo>
                    <a:pt x="1348" y="164"/>
                    <a:pt x="1351" y="158"/>
                    <a:pt x="1347" y="154"/>
                  </a:cubicBezTo>
                  <a:cubicBezTo>
                    <a:pt x="1279" y="86"/>
                    <a:pt x="1279" y="86"/>
                    <a:pt x="1279" y="86"/>
                  </a:cubicBezTo>
                  <a:cubicBezTo>
                    <a:pt x="1277" y="84"/>
                    <a:pt x="1277" y="80"/>
                    <a:pt x="1279" y="78"/>
                  </a:cubicBezTo>
                  <a:cubicBezTo>
                    <a:pt x="1347" y="10"/>
                    <a:pt x="1347" y="10"/>
                    <a:pt x="1347" y="10"/>
                  </a:cubicBezTo>
                  <a:cubicBezTo>
                    <a:pt x="1351" y="6"/>
                    <a:pt x="1348" y="0"/>
                    <a:pt x="1343" y="0"/>
                  </a:cubicBezTo>
                  <a:cubicBezTo>
                    <a:pt x="1077" y="0"/>
                    <a:pt x="1077" y="0"/>
                    <a:pt x="1077" y="0"/>
                  </a:cubicBezTo>
                  <a:cubicBezTo>
                    <a:pt x="1044" y="0"/>
                    <a:pt x="1044" y="0"/>
                    <a:pt x="1044" y="0"/>
                  </a:cubicBezTo>
                  <a:cubicBezTo>
                    <a:pt x="1044" y="0"/>
                    <a:pt x="1044" y="0"/>
                    <a:pt x="1044" y="0"/>
                  </a:cubicBezTo>
                  <a:cubicBezTo>
                    <a:pt x="1041" y="0"/>
                    <a:pt x="1039" y="3"/>
                    <a:pt x="1039" y="6"/>
                  </a:cubicBezTo>
                  <a:cubicBezTo>
                    <a:pt x="1039" y="164"/>
                    <a:pt x="1039" y="164"/>
                    <a:pt x="1039" y="164"/>
                  </a:cubicBezTo>
                  <a:cubicBezTo>
                    <a:pt x="1039" y="164"/>
                    <a:pt x="1039" y="164"/>
                    <a:pt x="1039" y="164"/>
                  </a:cubicBezTo>
                  <a:lnTo>
                    <a:pt x="1039"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bcgIcons_IndustrialGoods">
            <a:extLst>
              <a:ext uri="{FF2B5EF4-FFF2-40B4-BE49-F238E27FC236}">
                <a16:creationId xmlns:a16="http://schemas.microsoft.com/office/drawing/2014/main" id="{DCCB4338-1BBB-4894-9CDB-E882EE72FC8F}"/>
              </a:ext>
            </a:extLst>
          </p:cNvPr>
          <p:cNvGrpSpPr>
            <a:grpSpLocks noChangeAspect="1"/>
          </p:cNvGrpSpPr>
          <p:nvPr/>
        </p:nvGrpSpPr>
        <p:grpSpPr bwMode="auto">
          <a:xfrm>
            <a:off x="872947" y="1886437"/>
            <a:ext cx="817844" cy="818602"/>
            <a:chOff x="1682" y="0"/>
            <a:chExt cx="4316" cy="4320"/>
          </a:xfrm>
        </p:grpSpPr>
        <p:sp>
          <p:nvSpPr>
            <p:cNvPr id="20" name="AutoShape 18">
              <a:extLst>
                <a:ext uri="{FF2B5EF4-FFF2-40B4-BE49-F238E27FC236}">
                  <a16:creationId xmlns:a16="http://schemas.microsoft.com/office/drawing/2014/main" id="{A3A20A37-70D4-4135-8A0D-5D58F53B046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20">
              <a:extLst>
                <a:ext uri="{FF2B5EF4-FFF2-40B4-BE49-F238E27FC236}">
                  <a16:creationId xmlns:a16="http://schemas.microsoft.com/office/drawing/2014/main" id="{8671FDB5-68C0-451D-BAA4-ACE0DED9F7B3}"/>
                </a:ext>
              </a:extLst>
            </p:cNvPr>
            <p:cNvSpPr>
              <a:spLocks noEditPoints="1"/>
            </p:cNvSpPr>
            <p:nvPr/>
          </p:nvSpPr>
          <p:spPr bwMode="auto">
            <a:xfrm>
              <a:off x="2622" y="1732"/>
              <a:ext cx="1531" cy="1904"/>
            </a:xfrm>
            <a:custGeom>
              <a:avLst/>
              <a:gdLst>
                <a:gd name="T0" fmla="*/ 797 w 817"/>
                <a:gd name="T1" fmla="*/ 758 h 1015"/>
                <a:gd name="T2" fmla="*/ 332 w 817"/>
                <a:gd name="T3" fmla="*/ 0 h 1015"/>
                <a:gd name="T4" fmla="*/ 309 w 817"/>
                <a:gd name="T5" fmla="*/ 7 h 1015"/>
                <a:gd name="T6" fmla="*/ 228 w 817"/>
                <a:gd name="T7" fmla="*/ 56 h 1015"/>
                <a:gd name="T8" fmla="*/ 68 w 817"/>
                <a:gd name="T9" fmla="*/ 229 h 1015"/>
                <a:gd name="T10" fmla="*/ 35 w 817"/>
                <a:gd name="T11" fmla="*/ 175 h 1015"/>
                <a:gd name="T12" fmla="*/ 17 w 817"/>
                <a:gd name="T13" fmla="*/ 186 h 1015"/>
                <a:gd name="T14" fmla="*/ 0 w 817"/>
                <a:gd name="T15" fmla="*/ 203 h 1015"/>
                <a:gd name="T16" fmla="*/ 465 w 817"/>
                <a:gd name="T17" fmla="*/ 961 h 1015"/>
                <a:gd name="T18" fmla="*/ 561 w 817"/>
                <a:gd name="T19" fmla="*/ 1015 h 1015"/>
                <a:gd name="T20" fmla="*/ 620 w 817"/>
                <a:gd name="T21" fmla="*/ 998 h 1015"/>
                <a:gd name="T22" fmla="*/ 760 w 817"/>
                <a:gd name="T23" fmla="*/ 913 h 1015"/>
                <a:gd name="T24" fmla="*/ 810 w 817"/>
                <a:gd name="T25" fmla="*/ 843 h 1015"/>
                <a:gd name="T26" fmla="*/ 797 w 817"/>
                <a:gd name="T27" fmla="*/ 758 h 1015"/>
                <a:gd name="T28" fmla="*/ 92 w 817"/>
                <a:gd name="T29" fmla="*/ 268 h 1015"/>
                <a:gd name="T30" fmla="*/ 304 w 817"/>
                <a:gd name="T31" fmla="*/ 39 h 1015"/>
                <a:gd name="T32" fmla="*/ 365 w 817"/>
                <a:gd name="T33" fmla="*/ 137 h 1015"/>
                <a:gd name="T34" fmla="*/ 152 w 817"/>
                <a:gd name="T35" fmla="*/ 366 h 1015"/>
                <a:gd name="T36" fmla="*/ 92 w 817"/>
                <a:gd name="T37" fmla="*/ 268 h 1015"/>
                <a:gd name="T38" fmla="*/ 176 w 817"/>
                <a:gd name="T39" fmla="*/ 405 h 1015"/>
                <a:gd name="T40" fmla="*/ 388 w 817"/>
                <a:gd name="T41" fmla="*/ 176 h 1015"/>
                <a:gd name="T42" fmla="*/ 449 w 817"/>
                <a:gd name="T43" fmla="*/ 274 h 1015"/>
                <a:gd name="T44" fmla="*/ 236 w 817"/>
                <a:gd name="T45" fmla="*/ 503 h 1015"/>
                <a:gd name="T46" fmla="*/ 176 w 817"/>
                <a:gd name="T47" fmla="*/ 405 h 1015"/>
                <a:gd name="T48" fmla="*/ 260 w 817"/>
                <a:gd name="T49" fmla="*/ 542 h 1015"/>
                <a:gd name="T50" fmla="*/ 472 w 817"/>
                <a:gd name="T51" fmla="*/ 313 h 1015"/>
                <a:gd name="T52" fmla="*/ 533 w 817"/>
                <a:gd name="T53" fmla="*/ 411 h 1015"/>
                <a:gd name="T54" fmla="*/ 320 w 817"/>
                <a:gd name="T55" fmla="*/ 640 h 1015"/>
                <a:gd name="T56" fmla="*/ 260 w 817"/>
                <a:gd name="T57" fmla="*/ 542 h 1015"/>
                <a:gd name="T58" fmla="*/ 344 w 817"/>
                <a:gd name="T59" fmla="*/ 679 h 1015"/>
                <a:gd name="T60" fmla="*/ 556 w 817"/>
                <a:gd name="T61" fmla="*/ 450 h 1015"/>
                <a:gd name="T62" fmla="*/ 617 w 817"/>
                <a:gd name="T63" fmla="*/ 548 h 1015"/>
                <a:gd name="T64" fmla="*/ 404 w 817"/>
                <a:gd name="T65" fmla="*/ 777 h 1015"/>
                <a:gd name="T66" fmla="*/ 344 w 817"/>
                <a:gd name="T67" fmla="*/ 679 h 1015"/>
                <a:gd name="T68" fmla="*/ 428 w 817"/>
                <a:gd name="T69" fmla="*/ 816 h 1015"/>
                <a:gd name="T70" fmla="*/ 640 w 817"/>
                <a:gd name="T71" fmla="*/ 587 h 1015"/>
                <a:gd name="T72" fmla="*/ 701 w 817"/>
                <a:gd name="T73" fmla="*/ 685 h 1015"/>
                <a:gd name="T74" fmla="*/ 488 w 817"/>
                <a:gd name="T75" fmla="*/ 914 h 1015"/>
                <a:gd name="T76" fmla="*/ 428 w 817"/>
                <a:gd name="T77" fmla="*/ 816 h 1015"/>
                <a:gd name="T78" fmla="*/ 768 w 817"/>
                <a:gd name="T79" fmla="*/ 833 h 1015"/>
                <a:gd name="T80" fmla="*/ 737 w 817"/>
                <a:gd name="T81" fmla="*/ 875 h 1015"/>
                <a:gd name="T82" fmla="*/ 597 w 817"/>
                <a:gd name="T83" fmla="*/ 961 h 1015"/>
                <a:gd name="T84" fmla="*/ 514 w 817"/>
                <a:gd name="T85" fmla="*/ 952 h 1015"/>
                <a:gd name="T86" fmla="*/ 724 w 817"/>
                <a:gd name="T87" fmla="*/ 724 h 1015"/>
                <a:gd name="T88" fmla="*/ 759 w 817"/>
                <a:gd name="T89" fmla="*/ 781 h 1015"/>
                <a:gd name="T90" fmla="*/ 768 w 817"/>
                <a:gd name="T91" fmla="*/ 833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7" h="1015">
                  <a:moveTo>
                    <a:pt x="797" y="758"/>
                  </a:moveTo>
                  <a:cubicBezTo>
                    <a:pt x="332" y="0"/>
                    <a:pt x="332" y="0"/>
                    <a:pt x="332" y="0"/>
                  </a:cubicBezTo>
                  <a:cubicBezTo>
                    <a:pt x="309" y="7"/>
                    <a:pt x="309" y="7"/>
                    <a:pt x="309" y="7"/>
                  </a:cubicBezTo>
                  <a:cubicBezTo>
                    <a:pt x="228" y="56"/>
                    <a:pt x="228" y="56"/>
                    <a:pt x="228" y="56"/>
                  </a:cubicBezTo>
                  <a:cubicBezTo>
                    <a:pt x="68" y="229"/>
                    <a:pt x="68" y="229"/>
                    <a:pt x="68" y="229"/>
                  </a:cubicBezTo>
                  <a:cubicBezTo>
                    <a:pt x="35" y="175"/>
                    <a:pt x="35" y="175"/>
                    <a:pt x="35" y="175"/>
                  </a:cubicBezTo>
                  <a:cubicBezTo>
                    <a:pt x="17" y="186"/>
                    <a:pt x="17" y="186"/>
                    <a:pt x="17" y="186"/>
                  </a:cubicBezTo>
                  <a:cubicBezTo>
                    <a:pt x="0" y="203"/>
                    <a:pt x="0" y="203"/>
                    <a:pt x="0" y="203"/>
                  </a:cubicBezTo>
                  <a:cubicBezTo>
                    <a:pt x="465" y="961"/>
                    <a:pt x="465" y="961"/>
                    <a:pt x="465" y="961"/>
                  </a:cubicBezTo>
                  <a:cubicBezTo>
                    <a:pt x="487" y="996"/>
                    <a:pt x="524" y="1015"/>
                    <a:pt x="561" y="1015"/>
                  </a:cubicBezTo>
                  <a:cubicBezTo>
                    <a:pt x="581" y="1015"/>
                    <a:pt x="602" y="1010"/>
                    <a:pt x="620" y="998"/>
                  </a:cubicBezTo>
                  <a:cubicBezTo>
                    <a:pt x="760" y="913"/>
                    <a:pt x="760" y="913"/>
                    <a:pt x="760" y="913"/>
                  </a:cubicBezTo>
                  <a:cubicBezTo>
                    <a:pt x="786" y="897"/>
                    <a:pt x="803" y="872"/>
                    <a:pt x="810" y="843"/>
                  </a:cubicBezTo>
                  <a:cubicBezTo>
                    <a:pt x="817" y="814"/>
                    <a:pt x="813" y="784"/>
                    <a:pt x="797" y="758"/>
                  </a:cubicBezTo>
                  <a:close/>
                  <a:moveTo>
                    <a:pt x="92" y="268"/>
                  </a:moveTo>
                  <a:cubicBezTo>
                    <a:pt x="304" y="39"/>
                    <a:pt x="304" y="39"/>
                    <a:pt x="304" y="39"/>
                  </a:cubicBezTo>
                  <a:cubicBezTo>
                    <a:pt x="365" y="137"/>
                    <a:pt x="365" y="137"/>
                    <a:pt x="365" y="137"/>
                  </a:cubicBezTo>
                  <a:cubicBezTo>
                    <a:pt x="152" y="366"/>
                    <a:pt x="152" y="366"/>
                    <a:pt x="152" y="366"/>
                  </a:cubicBezTo>
                  <a:lnTo>
                    <a:pt x="92" y="268"/>
                  </a:lnTo>
                  <a:close/>
                  <a:moveTo>
                    <a:pt x="176" y="405"/>
                  </a:moveTo>
                  <a:cubicBezTo>
                    <a:pt x="388" y="176"/>
                    <a:pt x="388" y="176"/>
                    <a:pt x="388" y="176"/>
                  </a:cubicBezTo>
                  <a:cubicBezTo>
                    <a:pt x="449" y="274"/>
                    <a:pt x="449" y="274"/>
                    <a:pt x="449" y="274"/>
                  </a:cubicBezTo>
                  <a:cubicBezTo>
                    <a:pt x="236" y="503"/>
                    <a:pt x="236" y="503"/>
                    <a:pt x="236" y="503"/>
                  </a:cubicBezTo>
                  <a:lnTo>
                    <a:pt x="176" y="405"/>
                  </a:lnTo>
                  <a:close/>
                  <a:moveTo>
                    <a:pt x="260" y="542"/>
                  </a:moveTo>
                  <a:cubicBezTo>
                    <a:pt x="472" y="313"/>
                    <a:pt x="472" y="313"/>
                    <a:pt x="472" y="313"/>
                  </a:cubicBezTo>
                  <a:cubicBezTo>
                    <a:pt x="533" y="411"/>
                    <a:pt x="533" y="411"/>
                    <a:pt x="533" y="411"/>
                  </a:cubicBezTo>
                  <a:cubicBezTo>
                    <a:pt x="320" y="640"/>
                    <a:pt x="320" y="640"/>
                    <a:pt x="320" y="640"/>
                  </a:cubicBezTo>
                  <a:lnTo>
                    <a:pt x="260" y="542"/>
                  </a:lnTo>
                  <a:close/>
                  <a:moveTo>
                    <a:pt x="344" y="679"/>
                  </a:moveTo>
                  <a:cubicBezTo>
                    <a:pt x="556" y="450"/>
                    <a:pt x="556" y="450"/>
                    <a:pt x="556" y="450"/>
                  </a:cubicBezTo>
                  <a:cubicBezTo>
                    <a:pt x="617" y="548"/>
                    <a:pt x="617" y="548"/>
                    <a:pt x="617" y="548"/>
                  </a:cubicBezTo>
                  <a:cubicBezTo>
                    <a:pt x="404" y="777"/>
                    <a:pt x="404" y="777"/>
                    <a:pt x="404" y="777"/>
                  </a:cubicBezTo>
                  <a:lnTo>
                    <a:pt x="344" y="679"/>
                  </a:lnTo>
                  <a:close/>
                  <a:moveTo>
                    <a:pt x="428" y="816"/>
                  </a:moveTo>
                  <a:cubicBezTo>
                    <a:pt x="640" y="587"/>
                    <a:pt x="640" y="587"/>
                    <a:pt x="640" y="587"/>
                  </a:cubicBezTo>
                  <a:cubicBezTo>
                    <a:pt x="701" y="685"/>
                    <a:pt x="701" y="685"/>
                    <a:pt x="701" y="685"/>
                  </a:cubicBezTo>
                  <a:cubicBezTo>
                    <a:pt x="488" y="914"/>
                    <a:pt x="488" y="914"/>
                    <a:pt x="488" y="914"/>
                  </a:cubicBezTo>
                  <a:lnTo>
                    <a:pt x="428" y="816"/>
                  </a:lnTo>
                  <a:close/>
                  <a:moveTo>
                    <a:pt x="768" y="833"/>
                  </a:moveTo>
                  <a:cubicBezTo>
                    <a:pt x="763" y="850"/>
                    <a:pt x="753" y="865"/>
                    <a:pt x="737" y="875"/>
                  </a:cubicBezTo>
                  <a:cubicBezTo>
                    <a:pt x="597" y="961"/>
                    <a:pt x="597" y="961"/>
                    <a:pt x="597" y="961"/>
                  </a:cubicBezTo>
                  <a:cubicBezTo>
                    <a:pt x="570" y="978"/>
                    <a:pt x="536" y="973"/>
                    <a:pt x="514" y="952"/>
                  </a:cubicBezTo>
                  <a:cubicBezTo>
                    <a:pt x="724" y="724"/>
                    <a:pt x="724" y="724"/>
                    <a:pt x="724" y="724"/>
                  </a:cubicBezTo>
                  <a:cubicBezTo>
                    <a:pt x="759" y="781"/>
                    <a:pt x="759" y="781"/>
                    <a:pt x="759" y="781"/>
                  </a:cubicBezTo>
                  <a:cubicBezTo>
                    <a:pt x="769" y="797"/>
                    <a:pt x="772" y="815"/>
                    <a:pt x="768" y="8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21">
              <a:extLst>
                <a:ext uri="{FF2B5EF4-FFF2-40B4-BE49-F238E27FC236}">
                  <a16:creationId xmlns:a16="http://schemas.microsoft.com/office/drawing/2014/main" id="{6F8F400F-1BD5-4077-AD25-4A57F7A6C629}"/>
                </a:ext>
              </a:extLst>
            </p:cNvPr>
            <p:cNvSpPr>
              <a:spLocks noEditPoints="1"/>
            </p:cNvSpPr>
            <p:nvPr/>
          </p:nvSpPr>
          <p:spPr bwMode="auto">
            <a:xfrm>
              <a:off x="2008" y="720"/>
              <a:ext cx="3668" cy="1875"/>
            </a:xfrm>
            <a:custGeom>
              <a:avLst/>
              <a:gdLst>
                <a:gd name="T0" fmla="*/ 656 w 1958"/>
                <a:gd name="T1" fmla="*/ 492 h 1000"/>
                <a:gd name="T2" fmla="*/ 617 w 1958"/>
                <a:gd name="T3" fmla="*/ 155 h 1000"/>
                <a:gd name="T4" fmla="*/ 797 w 1958"/>
                <a:gd name="T5" fmla="*/ 433 h 1000"/>
                <a:gd name="T6" fmla="*/ 349 w 1958"/>
                <a:gd name="T7" fmla="*/ 668 h 1000"/>
                <a:gd name="T8" fmla="*/ 403 w 1958"/>
                <a:gd name="T9" fmla="*/ 233 h 1000"/>
                <a:gd name="T10" fmla="*/ 349 w 1958"/>
                <a:gd name="T11" fmla="*/ 668 h 1000"/>
                <a:gd name="T12" fmla="*/ 4 w 1958"/>
                <a:gd name="T13" fmla="*/ 530 h 1000"/>
                <a:gd name="T14" fmla="*/ 171 w 1958"/>
                <a:gd name="T15" fmla="*/ 817 h 1000"/>
                <a:gd name="T16" fmla="*/ 286 w 1958"/>
                <a:gd name="T17" fmla="*/ 718 h 1000"/>
                <a:gd name="T18" fmla="*/ 1408 w 1958"/>
                <a:gd name="T19" fmla="*/ 319 h 1000"/>
                <a:gd name="T20" fmla="*/ 1225 w 1958"/>
                <a:gd name="T21" fmla="*/ 437 h 1000"/>
                <a:gd name="T22" fmla="*/ 1031 w 1958"/>
                <a:gd name="T23" fmla="*/ 338 h 1000"/>
                <a:gd name="T24" fmla="*/ 1020 w 1958"/>
                <a:gd name="T25" fmla="*/ 120 h 1000"/>
                <a:gd name="T26" fmla="*/ 1203 w 1958"/>
                <a:gd name="T27" fmla="*/ 2 h 1000"/>
                <a:gd name="T28" fmla="*/ 1397 w 1958"/>
                <a:gd name="T29" fmla="*/ 101 h 1000"/>
                <a:gd name="T30" fmla="*/ 1408 w 1958"/>
                <a:gd name="T31" fmla="*/ 319 h 1000"/>
                <a:gd name="T32" fmla="*/ 1169 w 1958"/>
                <a:gd name="T33" fmla="*/ 146 h 1000"/>
                <a:gd name="T34" fmla="*/ 1259 w 1958"/>
                <a:gd name="T35" fmla="*/ 293 h 1000"/>
                <a:gd name="T36" fmla="*/ 1603 w 1958"/>
                <a:gd name="T37" fmla="*/ 880 h 1000"/>
                <a:gd name="T38" fmla="*/ 1420 w 1958"/>
                <a:gd name="T39" fmla="*/ 998 h 1000"/>
                <a:gd name="T40" fmla="*/ 1226 w 1958"/>
                <a:gd name="T41" fmla="*/ 898 h 1000"/>
                <a:gd name="T42" fmla="*/ 1215 w 1958"/>
                <a:gd name="T43" fmla="*/ 681 h 1000"/>
                <a:gd name="T44" fmla="*/ 1398 w 1958"/>
                <a:gd name="T45" fmla="*/ 562 h 1000"/>
                <a:gd name="T46" fmla="*/ 1592 w 1958"/>
                <a:gd name="T47" fmla="*/ 662 h 1000"/>
                <a:gd name="T48" fmla="*/ 1603 w 1958"/>
                <a:gd name="T49" fmla="*/ 880 h 1000"/>
                <a:gd name="T50" fmla="*/ 1364 w 1958"/>
                <a:gd name="T51" fmla="*/ 707 h 1000"/>
                <a:gd name="T52" fmla="*/ 1454 w 1958"/>
                <a:gd name="T53" fmla="*/ 854 h 1000"/>
                <a:gd name="T54" fmla="*/ 1958 w 1958"/>
                <a:gd name="T55" fmla="*/ 409 h 1000"/>
                <a:gd name="T56" fmla="*/ 1775 w 1958"/>
                <a:gd name="T57" fmla="*/ 527 h 1000"/>
                <a:gd name="T58" fmla="*/ 1581 w 1958"/>
                <a:gd name="T59" fmla="*/ 427 h 1000"/>
                <a:gd name="T60" fmla="*/ 1570 w 1958"/>
                <a:gd name="T61" fmla="*/ 210 h 1000"/>
                <a:gd name="T62" fmla="*/ 1753 w 1958"/>
                <a:gd name="T63" fmla="*/ 92 h 1000"/>
                <a:gd name="T64" fmla="*/ 1947 w 1958"/>
                <a:gd name="T65" fmla="*/ 191 h 1000"/>
                <a:gd name="T66" fmla="*/ 1958 w 1958"/>
                <a:gd name="T67" fmla="*/ 409 h 1000"/>
                <a:gd name="T68" fmla="*/ 1719 w 1958"/>
                <a:gd name="T69" fmla="*/ 236 h 1000"/>
                <a:gd name="T70" fmla="*/ 1809 w 1958"/>
                <a:gd name="T71" fmla="*/ 383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 h="1000">
                  <a:moveTo>
                    <a:pt x="791" y="449"/>
                  </a:moveTo>
                  <a:cubicBezTo>
                    <a:pt x="656" y="492"/>
                    <a:pt x="656" y="492"/>
                    <a:pt x="656" y="492"/>
                  </a:cubicBezTo>
                  <a:cubicBezTo>
                    <a:pt x="477" y="199"/>
                    <a:pt x="477" y="199"/>
                    <a:pt x="477" y="199"/>
                  </a:cubicBezTo>
                  <a:cubicBezTo>
                    <a:pt x="617" y="155"/>
                    <a:pt x="617" y="155"/>
                    <a:pt x="617" y="155"/>
                  </a:cubicBezTo>
                  <a:cubicBezTo>
                    <a:pt x="621" y="153"/>
                    <a:pt x="626" y="155"/>
                    <a:pt x="629" y="159"/>
                  </a:cubicBezTo>
                  <a:cubicBezTo>
                    <a:pt x="797" y="433"/>
                    <a:pt x="797" y="433"/>
                    <a:pt x="797" y="433"/>
                  </a:cubicBezTo>
                  <a:cubicBezTo>
                    <a:pt x="800" y="439"/>
                    <a:pt x="797" y="447"/>
                    <a:pt x="791" y="449"/>
                  </a:cubicBezTo>
                  <a:close/>
                  <a:moveTo>
                    <a:pt x="349" y="668"/>
                  </a:moveTo>
                  <a:cubicBezTo>
                    <a:pt x="583" y="525"/>
                    <a:pt x="583" y="525"/>
                    <a:pt x="583" y="525"/>
                  </a:cubicBezTo>
                  <a:cubicBezTo>
                    <a:pt x="403" y="233"/>
                    <a:pt x="403" y="233"/>
                    <a:pt x="403" y="233"/>
                  </a:cubicBezTo>
                  <a:cubicBezTo>
                    <a:pt x="170" y="376"/>
                    <a:pt x="170" y="376"/>
                    <a:pt x="170" y="376"/>
                  </a:cubicBezTo>
                  <a:lnTo>
                    <a:pt x="349" y="668"/>
                  </a:lnTo>
                  <a:close/>
                  <a:moveTo>
                    <a:pt x="107" y="426"/>
                  </a:moveTo>
                  <a:cubicBezTo>
                    <a:pt x="4" y="530"/>
                    <a:pt x="4" y="530"/>
                    <a:pt x="4" y="530"/>
                  </a:cubicBezTo>
                  <a:cubicBezTo>
                    <a:pt x="1" y="534"/>
                    <a:pt x="0" y="539"/>
                    <a:pt x="3" y="543"/>
                  </a:cubicBezTo>
                  <a:cubicBezTo>
                    <a:pt x="171" y="817"/>
                    <a:pt x="171" y="817"/>
                    <a:pt x="171" y="817"/>
                  </a:cubicBezTo>
                  <a:cubicBezTo>
                    <a:pt x="174" y="823"/>
                    <a:pt x="182" y="824"/>
                    <a:pt x="187" y="819"/>
                  </a:cubicBezTo>
                  <a:cubicBezTo>
                    <a:pt x="286" y="718"/>
                    <a:pt x="286" y="718"/>
                    <a:pt x="286" y="718"/>
                  </a:cubicBezTo>
                  <a:lnTo>
                    <a:pt x="107" y="426"/>
                  </a:lnTo>
                  <a:close/>
                  <a:moveTo>
                    <a:pt x="1408" y="319"/>
                  </a:moveTo>
                  <a:cubicBezTo>
                    <a:pt x="1408" y="323"/>
                    <a:pt x="1406" y="326"/>
                    <a:pt x="1403" y="328"/>
                  </a:cubicBezTo>
                  <a:cubicBezTo>
                    <a:pt x="1225" y="437"/>
                    <a:pt x="1225" y="437"/>
                    <a:pt x="1225" y="437"/>
                  </a:cubicBezTo>
                  <a:cubicBezTo>
                    <a:pt x="1222" y="439"/>
                    <a:pt x="1218" y="439"/>
                    <a:pt x="1215" y="437"/>
                  </a:cubicBezTo>
                  <a:cubicBezTo>
                    <a:pt x="1031" y="338"/>
                    <a:pt x="1031" y="338"/>
                    <a:pt x="1031" y="338"/>
                  </a:cubicBezTo>
                  <a:cubicBezTo>
                    <a:pt x="1028" y="336"/>
                    <a:pt x="1026" y="333"/>
                    <a:pt x="1026" y="329"/>
                  </a:cubicBezTo>
                  <a:cubicBezTo>
                    <a:pt x="1020" y="120"/>
                    <a:pt x="1020" y="120"/>
                    <a:pt x="1020" y="120"/>
                  </a:cubicBezTo>
                  <a:cubicBezTo>
                    <a:pt x="1020" y="116"/>
                    <a:pt x="1022" y="113"/>
                    <a:pt x="1025" y="111"/>
                  </a:cubicBezTo>
                  <a:cubicBezTo>
                    <a:pt x="1203" y="2"/>
                    <a:pt x="1203" y="2"/>
                    <a:pt x="1203" y="2"/>
                  </a:cubicBezTo>
                  <a:cubicBezTo>
                    <a:pt x="1206" y="0"/>
                    <a:pt x="1210" y="0"/>
                    <a:pt x="1213" y="1"/>
                  </a:cubicBezTo>
                  <a:cubicBezTo>
                    <a:pt x="1397" y="101"/>
                    <a:pt x="1397" y="101"/>
                    <a:pt x="1397" y="101"/>
                  </a:cubicBezTo>
                  <a:cubicBezTo>
                    <a:pt x="1400" y="103"/>
                    <a:pt x="1402" y="106"/>
                    <a:pt x="1403" y="110"/>
                  </a:cubicBezTo>
                  <a:lnTo>
                    <a:pt x="1408" y="319"/>
                  </a:lnTo>
                  <a:close/>
                  <a:moveTo>
                    <a:pt x="1288" y="174"/>
                  </a:moveTo>
                  <a:cubicBezTo>
                    <a:pt x="1263" y="134"/>
                    <a:pt x="1210" y="121"/>
                    <a:pt x="1169" y="146"/>
                  </a:cubicBezTo>
                  <a:cubicBezTo>
                    <a:pt x="1128" y="171"/>
                    <a:pt x="1115" y="224"/>
                    <a:pt x="1140" y="265"/>
                  </a:cubicBezTo>
                  <a:cubicBezTo>
                    <a:pt x="1165" y="305"/>
                    <a:pt x="1219" y="318"/>
                    <a:pt x="1259" y="293"/>
                  </a:cubicBezTo>
                  <a:cubicBezTo>
                    <a:pt x="1300" y="268"/>
                    <a:pt x="1313" y="215"/>
                    <a:pt x="1288" y="174"/>
                  </a:cubicBezTo>
                  <a:close/>
                  <a:moveTo>
                    <a:pt x="1603" y="880"/>
                  </a:moveTo>
                  <a:cubicBezTo>
                    <a:pt x="1603" y="883"/>
                    <a:pt x="1601" y="887"/>
                    <a:pt x="1598" y="889"/>
                  </a:cubicBezTo>
                  <a:cubicBezTo>
                    <a:pt x="1420" y="998"/>
                    <a:pt x="1420" y="998"/>
                    <a:pt x="1420" y="998"/>
                  </a:cubicBezTo>
                  <a:cubicBezTo>
                    <a:pt x="1417" y="1000"/>
                    <a:pt x="1413" y="1000"/>
                    <a:pt x="1410" y="998"/>
                  </a:cubicBezTo>
                  <a:cubicBezTo>
                    <a:pt x="1226" y="898"/>
                    <a:pt x="1226" y="898"/>
                    <a:pt x="1226" y="898"/>
                  </a:cubicBezTo>
                  <a:cubicBezTo>
                    <a:pt x="1223" y="897"/>
                    <a:pt x="1221" y="893"/>
                    <a:pt x="1221" y="890"/>
                  </a:cubicBezTo>
                  <a:cubicBezTo>
                    <a:pt x="1215" y="681"/>
                    <a:pt x="1215" y="681"/>
                    <a:pt x="1215" y="681"/>
                  </a:cubicBezTo>
                  <a:cubicBezTo>
                    <a:pt x="1215" y="677"/>
                    <a:pt x="1217" y="674"/>
                    <a:pt x="1220" y="672"/>
                  </a:cubicBezTo>
                  <a:cubicBezTo>
                    <a:pt x="1398" y="562"/>
                    <a:pt x="1398" y="562"/>
                    <a:pt x="1398" y="562"/>
                  </a:cubicBezTo>
                  <a:cubicBezTo>
                    <a:pt x="1401" y="561"/>
                    <a:pt x="1405" y="561"/>
                    <a:pt x="1408" y="562"/>
                  </a:cubicBezTo>
                  <a:cubicBezTo>
                    <a:pt x="1592" y="662"/>
                    <a:pt x="1592" y="662"/>
                    <a:pt x="1592" y="662"/>
                  </a:cubicBezTo>
                  <a:cubicBezTo>
                    <a:pt x="1595" y="664"/>
                    <a:pt x="1597" y="667"/>
                    <a:pt x="1597" y="671"/>
                  </a:cubicBezTo>
                  <a:lnTo>
                    <a:pt x="1603" y="880"/>
                  </a:lnTo>
                  <a:close/>
                  <a:moveTo>
                    <a:pt x="1483" y="735"/>
                  </a:moveTo>
                  <a:cubicBezTo>
                    <a:pt x="1458" y="694"/>
                    <a:pt x="1405" y="682"/>
                    <a:pt x="1364" y="707"/>
                  </a:cubicBezTo>
                  <a:cubicBezTo>
                    <a:pt x="1323" y="731"/>
                    <a:pt x="1310" y="785"/>
                    <a:pt x="1335" y="825"/>
                  </a:cubicBezTo>
                  <a:cubicBezTo>
                    <a:pt x="1360" y="866"/>
                    <a:pt x="1414" y="879"/>
                    <a:pt x="1454" y="854"/>
                  </a:cubicBezTo>
                  <a:cubicBezTo>
                    <a:pt x="1495" y="829"/>
                    <a:pt x="1508" y="776"/>
                    <a:pt x="1483" y="735"/>
                  </a:cubicBezTo>
                  <a:close/>
                  <a:moveTo>
                    <a:pt x="1958" y="409"/>
                  </a:moveTo>
                  <a:cubicBezTo>
                    <a:pt x="1958" y="412"/>
                    <a:pt x="1956" y="416"/>
                    <a:pt x="1953" y="418"/>
                  </a:cubicBezTo>
                  <a:cubicBezTo>
                    <a:pt x="1775" y="527"/>
                    <a:pt x="1775" y="527"/>
                    <a:pt x="1775" y="527"/>
                  </a:cubicBezTo>
                  <a:cubicBezTo>
                    <a:pt x="1772" y="529"/>
                    <a:pt x="1768" y="529"/>
                    <a:pt x="1765" y="527"/>
                  </a:cubicBezTo>
                  <a:cubicBezTo>
                    <a:pt x="1581" y="427"/>
                    <a:pt x="1581" y="427"/>
                    <a:pt x="1581" y="427"/>
                  </a:cubicBezTo>
                  <a:cubicBezTo>
                    <a:pt x="1578" y="426"/>
                    <a:pt x="1576" y="422"/>
                    <a:pt x="1576" y="419"/>
                  </a:cubicBezTo>
                  <a:cubicBezTo>
                    <a:pt x="1570" y="210"/>
                    <a:pt x="1570" y="210"/>
                    <a:pt x="1570" y="210"/>
                  </a:cubicBezTo>
                  <a:cubicBezTo>
                    <a:pt x="1570" y="206"/>
                    <a:pt x="1572" y="203"/>
                    <a:pt x="1575" y="201"/>
                  </a:cubicBezTo>
                  <a:cubicBezTo>
                    <a:pt x="1753" y="92"/>
                    <a:pt x="1753" y="92"/>
                    <a:pt x="1753" y="92"/>
                  </a:cubicBezTo>
                  <a:cubicBezTo>
                    <a:pt x="1756" y="90"/>
                    <a:pt x="1760" y="90"/>
                    <a:pt x="1763" y="91"/>
                  </a:cubicBezTo>
                  <a:cubicBezTo>
                    <a:pt x="1947" y="191"/>
                    <a:pt x="1947" y="191"/>
                    <a:pt x="1947" y="191"/>
                  </a:cubicBezTo>
                  <a:cubicBezTo>
                    <a:pt x="1950" y="193"/>
                    <a:pt x="1952" y="196"/>
                    <a:pt x="1952" y="200"/>
                  </a:cubicBezTo>
                  <a:lnTo>
                    <a:pt x="1958" y="409"/>
                  </a:lnTo>
                  <a:close/>
                  <a:moveTo>
                    <a:pt x="1838" y="264"/>
                  </a:moveTo>
                  <a:cubicBezTo>
                    <a:pt x="1813" y="223"/>
                    <a:pt x="1760" y="211"/>
                    <a:pt x="1719" y="236"/>
                  </a:cubicBezTo>
                  <a:cubicBezTo>
                    <a:pt x="1678" y="260"/>
                    <a:pt x="1665" y="314"/>
                    <a:pt x="1690" y="354"/>
                  </a:cubicBezTo>
                  <a:cubicBezTo>
                    <a:pt x="1715" y="395"/>
                    <a:pt x="1769" y="408"/>
                    <a:pt x="1809" y="383"/>
                  </a:cubicBezTo>
                  <a:cubicBezTo>
                    <a:pt x="1850" y="358"/>
                    <a:pt x="1863" y="305"/>
                    <a:pt x="1838" y="2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Rectangle 22"/>
          <p:cNvSpPr/>
          <p:nvPr/>
        </p:nvSpPr>
        <p:spPr>
          <a:xfrm>
            <a:off x="3575839" y="5232047"/>
            <a:ext cx="2117035" cy="447261"/>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2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10-13 years</a:t>
            </a:r>
          </a:p>
        </p:txBody>
      </p:sp>
      <p:sp>
        <p:nvSpPr>
          <p:cNvPr id="29" name="Freeform 28"/>
          <p:cNvSpPr>
            <a:spLocks noEditPoints="1"/>
          </p:cNvSpPr>
          <p:nvPr/>
        </p:nvSpPr>
        <p:spPr bwMode="gray">
          <a:xfrm rot="14927170">
            <a:off x="1849302" y="4576694"/>
            <a:ext cx="767623" cy="436980"/>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rgbClr val="0088C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88C2"/>
                </a:solidFill>
                <a:prstDash val="solid"/>
                <a:round/>
                <a:headEnd type="none" w="med" len="med"/>
                <a:tailEnd type="none" w="med" len="med"/>
              </a14:hiddenLine>
            </a:ext>
          </a:extLst>
        </p:spPr>
        <p:txBody>
          <a:bodyPr vert="horz" wrap="square" lIns="72430" tIns="36219" rIns="72430" bIns="36219" numCol="1" anchor="t" anchorCtr="0" compatLnSpc="1">
            <a:prstTxWarp prst="textNoShape">
              <a:avLst/>
            </a:prstTxWarp>
          </a:bodyPr>
          <a:lstStyle>
            <a:defPPr>
              <a:defRPr lang="de-DE"/>
            </a:defPPr>
            <a:lvl1pPr marL="0" algn="l" defTabSz="1152144" rtl="0" eaLnBrk="1" latinLnBrk="0" hangingPunct="1">
              <a:defRPr sz="2300" kern="1200">
                <a:solidFill>
                  <a:schemeClr val="tx1"/>
                </a:solidFill>
                <a:latin typeface="+mn-lt"/>
                <a:ea typeface="+mn-ea"/>
                <a:cs typeface="+mn-cs"/>
              </a:defRPr>
            </a:lvl1pPr>
            <a:lvl2pPr marL="576072" algn="l" defTabSz="1152144" rtl="0" eaLnBrk="1" latinLnBrk="0" hangingPunct="1">
              <a:defRPr sz="2300" kern="1200">
                <a:solidFill>
                  <a:schemeClr val="tx1"/>
                </a:solidFill>
                <a:latin typeface="+mn-lt"/>
                <a:ea typeface="+mn-ea"/>
                <a:cs typeface="+mn-cs"/>
              </a:defRPr>
            </a:lvl2pPr>
            <a:lvl3pPr marL="1152144" algn="l" defTabSz="1152144" rtl="0" eaLnBrk="1" latinLnBrk="0" hangingPunct="1">
              <a:defRPr sz="2300" kern="1200">
                <a:solidFill>
                  <a:schemeClr val="tx1"/>
                </a:solidFill>
                <a:latin typeface="+mn-lt"/>
                <a:ea typeface="+mn-ea"/>
                <a:cs typeface="+mn-cs"/>
              </a:defRPr>
            </a:lvl3pPr>
            <a:lvl4pPr marL="1728216" algn="l" defTabSz="1152144" rtl="0" eaLnBrk="1" latinLnBrk="0" hangingPunct="1">
              <a:defRPr sz="2300" kern="1200">
                <a:solidFill>
                  <a:schemeClr val="tx1"/>
                </a:solidFill>
                <a:latin typeface="+mn-lt"/>
                <a:ea typeface="+mn-ea"/>
                <a:cs typeface="+mn-cs"/>
              </a:defRPr>
            </a:lvl4pPr>
            <a:lvl5pPr marL="2304288" algn="l" defTabSz="1152144" rtl="0" eaLnBrk="1" latinLnBrk="0" hangingPunct="1">
              <a:defRPr sz="2300" kern="1200">
                <a:solidFill>
                  <a:schemeClr val="tx1"/>
                </a:solidFill>
                <a:latin typeface="+mn-lt"/>
                <a:ea typeface="+mn-ea"/>
                <a:cs typeface="+mn-cs"/>
              </a:defRPr>
            </a:lvl5pPr>
            <a:lvl6pPr marL="2880360" algn="l" defTabSz="1152144" rtl="0" eaLnBrk="1" latinLnBrk="0" hangingPunct="1">
              <a:defRPr sz="2300" kern="1200">
                <a:solidFill>
                  <a:schemeClr val="tx1"/>
                </a:solidFill>
                <a:latin typeface="+mn-lt"/>
                <a:ea typeface="+mn-ea"/>
                <a:cs typeface="+mn-cs"/>
              </a:defRPr>
            </a:lvl6pPr>
            <a:lvl7pPr marL="3456432" algn="l" defTabSz="1152144" rtl="0" eaLnBrk="1" latinLnBrk="0" hangingPunct="1">
              <a:defRPr sz="2300" kern="1200">
                <a:solidFill>
                  <a:schemeClr val="tx1"/>
                </a:solidFill>
                <a:latin typeface="+mn-lt"/>
                <a:ea typeface="+mn-ea"/>
                <a:cs typeface="+mn-cs"/>
              </a:defRPr>
            </a:lvl7pPr>
            <a:lvl8pPr marL="4032504" algn="l" defTabSz="1152144" rtl="0" eaLnBrk="1" latinLnBrk="0" hangingPunct="1">
              <a:defRPr sz="2300" kern="1200">
                <a:solidFill>
                  <a:schemeClr val="tx1"/>
                </a:solidFill>
                <a:latin typeface="+mn-lt"/>
                <a:ea typeface="+mn-ea"/>
                <a:cs typeface="+mn-cs"/>
              </a:defRPr>
            </a:lvl8pPr>
            <a:lvl9pPr marL="4608576" algn="l" defTabSz="1152144" rtl="0" eaLnBrk="1" latinLnBrk="0" hangingPunct="1">
              <a:defRPr sz="2300" kern="1200">
                <a:solidFill>
                  <a:schemeClr val="tx1"/>
                </a:solidFill>
                <a:latin typeface="+mn-lt"/>
                <a:ea typeface="+mn-ea"/>
                <a:cs typeface="+mn-cs"/>
              </a:defRPr>
            </a:lvl9pPr>
          </a:lstStyle>
          <a:p>
            <a:pPr defTabSz="1151374"/>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4245505" y="4177288"/>
            <a:ext cx="1150434" cy="276999"/>
          </a:xfrm>
          <a:prstGeom prst="rect">
            <a:avLst/>
          </a:prstGeom>
          <a:noFill/>
          <a:ln>
            <a:noFill/>
          </a:ln>
          <a:extLst>
            <a:ext uri="{91240B29-F687-4F45-9708-019B960494DF}">
              <a14:hiddenLine xmlns:a14="http://schemas.microsoft.com/office/drawing/2010/main">
                <a:solidFill>
                  <a:srgbClr val="FFFFFF"/>
                </a:solidFill>
              </a14:hiddenLine>
            </a:ext>
          </a:extLst>
        </p:spPr>
        <p:txBody>
          <a:bodyPr wrap="square" rtlCol="0">
            <a:spAutoFit/>
          </a:bodyPr>
          <a:lstStyle/>
          <a:p>
            <a:pPr algn="ctr" fontAlgn="base">
              <a:spcBef>
                <a:spcPct val="0"/>
              </a:spcBef>
              <a:spcAft>
                <a:spcPct val="0"/>
              </a:spcAft>
            </a:pPr>
            <a:r>
              <a:rPr lang="de-DE" sz="12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3-6 </a:t>
            </a:r>
            <a:r>
              <a:rPr lang="de-DE" sz="1200" i="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years</a:t>
            </a:r>
            <a:endParaRPr lang="de-DE" sz="1200" i="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2704793" y="4177288"/>
            <a:ext cx="1150434" cy="276999"/>
          </a:xfrm>
          <a:prstGeom prst="rect">
            <a:avLst/>
          </a:prstGeom>
          <a:noFill/>
          <a:ln>
            <a:noFill/>
          </a:ln>
          <a:extLst>
            <a:ext uri="{91240B29-F687-4F45-9708-019B960494DF}">
              <a14:hiddenLine xmlns:a14="http://schemas.microsoft.com/office/drawing/2010/main">
                <a:solidFill>
                  <a:srgbClr val="FFFFFF"/>
                </a:solidFill>
              </a14:hiddenLine>
            </a:ext>
          </a:extLst>
        </p:spPr>
        <p:txBody>
          <a:bodyPr wrap="square" rtlCol="0">
            <a:spAutoFit/>
          </a:bodyPr>
          <a:lstStyle/>
          <a:p>
            <a:pPr algn="ctr" fontAlgn="base">
              <a:spcBef>
                <a:spcPct val="0"/>
              </a:spcBef>
              <a:spcAft>
                <a:spcPct val="0"/>
              </a:spcAft>
            </a:pPr>
            <a:r>
              <a:rPr lang="de-DE" sz="12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2-3,5 </a:t>
            </a:r>
            <a:r>
              <a:rPr lang="de-DE" sz="1200" i="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years</a:t>
            </a:r>
            <a:endParaRPr lang="de-DE" sz="1200" i="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p:cNvSpPr/>
          <p:nvPr/>
        </p:nvSpPr>
        <p:spPr>
          <a:xfrm>
            <a:off x="1529271" y="3186125"/>
            <a:ext cx="2253343" cy="244985"/>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Dual VET system</a:t>
            </a:r>
          </a:p>
        </p:txBody>
      </p:sp>
      <p:sp>
        <p:nvSpPr>
          <p:cNvPr id="46" name="Rectangle 45"/>
          <p:cNvSpPr/>
          <p:nvPr/>
        </p:nvSpPr>
        <p:spPr>
          <a:xfrm>
            <a:off x="3507684" y="3186125"/>
            <a:ext cx="2253343" cy="244985"/>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Higher education</a:t>
            </a:r>
          </a:p>
        </p:txBody>
      </p:sp>
      <p:cxnSp>
        <p:nvCxnSpPr>
          <p:cNvPr id="51" name="Straight Connector 50"/>
          <p:cNvCxnSpPr/>
          <p:nvPr/>
        </p:nvCxnSpPr>
        <p:spPr>
          <a:xfrm flipV="1">
            <a:off x="557876" y="1841785"/>
            <a:ext cx="4687435" cy="1"/>
          </a:xfrm>
          <a:prstGeom prst="line">
            <a:avLst/>
          </a:prstGeom>
          <a:ln w="15875" cap="rnd"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Rectangle 3"/>
          <p:cNvSpPr>
            <a:spLocks noChangeArrowheads="1"/>
          </p:cNvSpPr>
          <p:nvPr/>
        </p:nvSpPr>
        <p:spPr bwMode="gray">
          <a:xfrm>
            <a:off x="581946" y="1453805"/>
            <a:ext cx="4711496" cy="400110"/>
          </a:xfrm>
          <a:prstGeom prst="rect">
            <a:avLst/>
          </a:prstGeom>
          <a:noFill/>
          <a:ln w="9525" algn="ctr">
            <a:noFill/>
            <a:miter lim="800000"/>
            <a:headEnd type="none" w="lg" len="lg"/>
            <a:tailEnd type="none" w="lg" len="lg"/>
          </a:ln>
          <a:effectLst>
            <a:outerShdw dist="25400" dir="5400000" sx="99000" sy="99000" algn="ctr" rotWithShape="0">
              <a:schemeClr val="tx2"/>
            </a:outerShdw>
          </a:effectLst>
          <a:extLst>
            <a:ext uri="{909E8E84-426E-40DD-AFC4-6F175D3DCCD1}">
              <a14:hiddenFill xmlns:a14="http://schemas.microsoft.com/office/drawing/2010/main">
                <a:solidFill>
                  <a:schemeClr val="bg1"/>
                </a:solidFill>
              </a14:hiddenFill>
            </a:ext>
          </a:extLst>
        </p:spPr>
        <p:txBody>
          <a:bodyPr wrap="square" tIns="91440" bIns="91440" anchor="b">
            <a:spAutoFit/>
          </a:bodyPr>
          <a:lstStyle/>
          <a:p>
            <a:pPr algn="ctr" fontAlgn="base">
              <a:spcBef>
                <a:spcPct val="0"/>
              </a:spcBef>
              <a:spcAft>
                <a:spcPct val="0"/>
              </a:spcAft>
            </a:pPr>
            <a:r>
              <a:rPr lang="de-DE"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50% </a:t>
            </a:r>
            <a:r>
              <a:rPr lang="de-DE" sz="1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enter</a:t>
            </a:r>
            <a:r>
              <a:rPr lang="de-DE"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dual VET</a:t>
            </a:r>
            <a:r>
              <a:rPr lang="de-DE" sz="1400" b="1"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rPr>
              <a:t>1</a:t>
            </a:r>
            <a:r>
              <a:rPr lang="de-DE"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system</a:t>
            </a:r>
            <a:r>
              <a:rPr lang="de-DE"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after </a:t>
            </a:r>
            <a:r>
              <a:rPr lang="de-DE" sz="1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school</a:t>
            </a:r>
            <a:endParaRPr lang="de-DE" sz="1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Right Arrow 53"/>
          <p:cNvSpPr/>
          <p:nvPr/>
        </p:nvSpPr>
        <p:spPr>
          <a:xfrm rot="16200000">
            <a:off x="7188076" y="946660"/>
            <a:ext cx="805168" cy="3264186"/>
          </a:xfrm>
          <a:prstGeom prst="rightArrow">
            <a:avLst>
              <a:gd name="adj1" fmla="val 100000"/>
              <a:gd name="adj2" fmla="val 24513"/>
            </a:avLst>
          </a:prstGeom>
          <a:solidFill>
            <a:srgbClr val="59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Right Arrow 21"/>
          <p:cNvSpPr/>
          <p:nvPr/>
        </p:nvSpPr>
        <p:spPr>
          <a:xfrm rot="16200000">
            <a:off x="6375873" y="1758474"/>
            <a:ext cx="805170" cy="1640557"/>
          </a:xfrm>
          <a:custGeom>
            <a:avLst/>
            <a:gdLst>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107969 w 1831868"/>
              <a:gd name="connsiteY4" fmla="*/ 3453789 h 3453789"/>
              <a:gd name="connsiteX5" fmla="*/ 1107969 w 1831868"/>
              <a:gd name="connsiteY5" fmla="*/ 3453789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107969 w 1831868"/>
              <a:gd name="connsiteY4" fmla="*/ 3453789 h 3453789"/>
              <a:gd name="connsiteX5" fmla="*/ 1074915 w 1831868"/>
              <a:gd name="connsiteY5" fmla="*/ 1680076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824065 w 1831868"/>
              <a:gd name="connsiteY4" fmla="*/ 1713127 h 3453789"/>
              <a:gd name="connsiteX5" fmla="*/ 1074915 w 1831868"/>
              <a:gd name="connsiteY5" fmla="*/ 1680076 h 3453789"/>
              <a:gd name="connsiteX6" fmla="*/ 0 w 1831868"/>
              <a:gd name="connsiteY6" fmla="*/ 3453789 h 3453789"/>
              <a:gd name="connsiteX7" fmla="*/ 0 w 1831868"/>
              <a:gd name="connsiteY7" fmla="*/ 0 h 3453789"/>
              <a:gd name="connsiteX0" fmla="*/ 0 w 1831868"/>
              <a:gd name="connsiteY0" fmla="*/ 0 h 3453789"/>
              <a:gd name="connsiteX1" fmla="*/ 1107969 w 1831868"/>
              <a:gd name="connsiteY1" fmla="*/ 0 h 3453789"/>
              <a:gd name="connsiteX2" fmla="*/ 1107969 w 1831868"/>
              <a:gd name="connsiteY2" fmla="*/ 0 h 3453789"/>
              <a:gd name="connsiteX3" fmla="*/ 1831868 w 1831868"/>
              <a:gd name="connsiteY3" fmla="*/ 1726895 h 3453789"/>
              <a:gd name="connsiteX4" fmla="*/ 1824065 w 1831868"/>
              <a:gd name="connsiteY4" fmla="*/ 1713127 h 3453789"/>
              <a:gd name="connsiteX5" fmla="*/ 1074912 w 1831868"/>
              <a:gd name="connsiteY5" fmla="*/ 1724147 h 3453789"/>
              <a:gd name="connsiteX6" fmla="*/ 0 w 1831868"/>
              <a:gd name="connsiteY6" fmla="*/ 3453789 h 3453789"/>
              <a:gd name="connsiteX7" fmla="*/ 0 w 1831868"/>
              <a:gd name="connsiteY7" fmla="*/ 0 h 3453789"/>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24068 w 1831871"/>
              <a:gd name="connsiteY4" fmla="*/ 1713127 h 1735160"/>
              <a:gd name="connsiteX5" fmla="*/ 1074915 w 1831871"/>
              <a:gd name="connsiteY5" fmla="*/ 1724147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30788 w 1831871"/>
              <a:gd name="connsiteY4" fmla="*/ 1726577 h 1735160"/>
              <a:gd name="connsiteX5" fmla="*/ 1074915 w 1831871"/>
              <a:gd name="connsiteY5" fmla="*/ 1724147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107972 w 1831871"/>
              <a:gd name="connsiteY2" fmla="*/ 0 h 1735160"/>
              <a:gd name="connsiteX3" fmla="*/ 1831871 w 1831871"/>
              <a:gd name="connsiteY3" fmla="*/ 1726895 h 1735160"/>
              <a:gd name="connsiteX4" fmla="*/ 1830788 w 1831871"/>
              <a:gd name="connsiteY4" fmla="*/ 1726577 h 1735160"/>
              <a:gd name="connsiteX5" fmla="*/ 1074912 w 1831871"/>
              <a:gd name="connsiteY5" fmla="*/ 1724150 h 1735160"/>
              <a:gd name="connsiteX6" fmla="*/ 0 w 1831871"/>
              <a:gd name="connsiteY6" fmla="*/ 1735160 h 1735160"/>
              <a:gd name="connsiteX7" fmla="*/ 3 w 1831871"/>
              <a:gd name="connsiteY7" fmla="*/ 0 h 1735160"/>
              <a:gd name="connsiteX0" fmla="*/ 3 w 1831871"/>
              <a:gd name="connsiteY0" fmla="*/ 0 h 1735160"/>
              <a:gd name="connsiteX1" fmla="*/ 1107972 w 1831871"/>
              <a:gd name="connsiteY1" fmla="*/ 0 h 1735160"/>
              <a:gd name="connsiteX2" fmla="*/ 1382826 w 1831871"/>
              <a:gd name="connsiteY2" fmla="*/ 5348 h 1735160"/>
              <a:gd name="connsiteX3" fmla="*/ 1831871 w 1831871"/>
              <a:gd name="connsiteY3" fmla="*/ 1726895 h 1735160"/>
              <a:gd name="connsiteX4" fmla="*/ 1830788 w 1831871"/>
              <a:gd name="connsiteY4" fmla="*/ 1726577 h 1735160"/>
              <a:gd name="connsiteX5" fmla="*/ 1074912 w 1831871"/>
              <a:gd name="connsiteY5" fmla="*/ 1724150 h 1735160"/>
              <a:gd name="connsiteX6" fmla="*/ 0 w 1831871"/>
              <a:gd name="connsiteY6" fmla="*/ 1735160 h 1735160"/>
              <a:gd name="connsiteX7" fmla="*/ 3 w 1831871"/>
              <a:gd name="connsiteY7" fmla="*/ 0 h 1735160"/>
              <a:gd name="connsiteX0" fmla="*/ 3 w 1831871"/>
              <a:gd name="connsiteY0" fmla="*/ 688 h 1735848"/>
              <a:gd name="connsiteX1" fmla="*/ 1107972 w 1831871"/>
              <a:gd name="connsiteY1" fmla="*/ 688 h 1735848"/>
              <a:gd name="connsiteX2" fmla="*/ 1382826 w 1831871"/>
              <a:gd name="connsiteY2" fmla="*/ 0 h 1735848"/>
              <a:gd name="connsiteX3" fmla="*/ 1831871 w 1831871"/>
              <a:gd name="connsiteY3" fmla="*/ 1727583 h 1735848"/>
              <a:gd name="connsiteX4" fmla="*/ 1830788 w 1831871"/>
              <a:gd name="connsiteY4" fmla="*/ 1727265 h 1735848"/>
              <a:gd name="connsiteX5" fmla="*/ 1074912 w 1831871"/>
              <a:gd name="connsiteY5" fmla="*/ 1724838 h 1735848"/>
              <a:gd name="connsiteX6" fmla="*/ 0 w 1831871"/>
              <a:gd name="connsiteY6" fmla="*/ 1735848 h 1735848"/>
              <a:gd name="connsiteX7" fmla="*/ 3 w 1831871"/>
              <a:gd name="connsiteY7" fmla="*/ 688 h 173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1871" h="1735848">
                <a:moveTo>
                  <a:pt x="3" y="688"/>
                </a:moveTo>
                <a:lnTo>
                  <a:pt x="1107972" y="688"/>
                </a:lnTo>
                <a:lnTo>
                  <a:pt x="1382826" y="0"/>
                </a:lnTo>
                <a:lnTo>
                  <a:pt x="1831871" y="1727583"/>
                </a:lnTo>
                <a:lnTo>
                  <a:pt x="1830788" y="1727265"/>
                </a:lnTo>
                <a:lnTo>
                  <a:pt x="1074912" y="1724838"/>
                </a:lnTo>
                <a:lnTo>
                  <a:pt x="0" y="1735848"/>
                </a:lnTo>
                <a:cubicBezTo>
                  <a:pt x="1" y="1157461"/>
                  <a:pt x="2" y="579075"/>
                  <a:pt x="3" y="688"/>
                </a:cubicBezTo>
                <a:close/>
              </a:path>
            </a:pathLst>
          </a:custGeom>
          <a:solidFill>
            <a:srgbClr val="B8D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Rectangle 56"/>
          <p:cNvSpPr/>
          <p:nvPr/>
        </p:nvSpPr>
        <p:spPr>
          <a:xfrm>
            <a:off x="1441189" y="3093700"/>
            <a:ext cx="2402047" cy="1465177"/>
          </a:xfrm>
          <a:prstGeom prst="rect">
            <a:avLst/>
          </a:prstGeom>
          <a:noFill/>
          <a:ln w="15875" cap="rnd" cmpd="sng" algn="ctr">
            <a:solidFill>
              <a:srgbClr val="0088C2"/>
            </a:solidFill>
            <a:prstDash val="sysDot"/>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57"/>
          <p:cNvSpPr/>
          <p:nvPr/>
        </p:nvSpPr>
        <p:spPr>
          <a:xfrm>
            <a:off x="7367831" y="2344949"/>
            <a:ext cx="2085829" cy="615553"/>
          </a:xfrm>
          <a:prstGeom prst="rect">
            <a:avLst/>
          </a:prstGeom>
        </p:spPr>
        <p:txBody>
          <a:bodyPr wrap="square">
            <a:spAutoFit/>
          </a:bodyPr>
          <a:lstStyle/>
          <a:p>
            <a:pPr algn="ctr" fontAlgn="base">
              <a:spcBef>
                <a:spcPct val="0"/>
              </a:spcBef>
              <a:spcAft>
                <a:spcPct val="0"/>
              </a:spcAft>
            </a:pPr>
            <a:r>
              <a:rPr lang="en-GB"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Vocational school education</a:t>
            </a:r>
            <a:endParaRPr lang="en-GB" sz="1000" i="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fontAlgn="base">
              <a:spcBef>
                <a:spcPct val="0"/>
              </a:spcBef>
              <a:spcAft>
                <a:spcPct val="0"/>
              </a:spcAft>
            </a:pPr>
            <a:r>
              <a:rPr lang="en-GB" sz="10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(Theoretical component)</a:t>
            </a:r>
          </a:p>
        </p:txBody>
      </p:sp>
      <p:sp>
        <p:nvSpPr>
          <p:cNvPr id="59" name="Rectangle 58"/>
          <p:cNvSpPr/>
          <p:nvPr/>
        </p:nvSpPr>
        <p:spPr>
          <a:xfrm>
            <a:off x="5775267" y="2344949"/>
            <a:ext cx="1920292" cy="615553"/>
          </a:xfrm>
          <a:prstGeom prst="rect">
            <a:avLst/>
          </a:prstGeom>
        </p:spPr>
        <p:txBody>
          <a:bodyPr wrap="square">
            <a:spAutoFit/>
          </a:bodyPr>
          <a:lstStyle/>
          <a:p>
            <a:pPr algn="ctr" fontAlgn="base">
              <a:spcBef>
                <a:spcPct val="0"/>
              </a:spcBef>
              <a:spcAft>
                <a:spcPct val="0"/>
              </a:spcAft>
            </a:pPr>
            <a:r>
              <a:rPr lang="en-GB"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In-Company </a:t>
            </a:r>
          </a:p>
          <a:p>
            <a:pPr algn="ctr" fontAlgn="base">
              <a:spcBef>
                <a:spcPct val="0"/>
              </a:spcBef>
              <a:spcAft>
                <a:spcPct val="0"/>
              </a:spcAft>
            </a:pPr>
            <a:r>
              <a:rPr lang="en-GB"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training</a:t>
            </a:r>
          </a:p>
          <a:p>
            <a:pPr algn="ctr" fontAlgn="base">
              <a:spcBef>
                <a:spcPct val="0"/>
              </a:spcBef>
              <a:spcAft>
                <a:spcPct val="0"/>
              </a:spcAft>
            </a:pPr>
            <a:r>
              <a:rPr lang="en-GB" sz="1000" i="1" dirty="0">
                <a:solidFill>
                  <a:srgbClr val="FFFFFF"/>
                </a:solidFill>
                <a:latin typeface="Open Sans" panose="020B0606030504020204" pitchFamily="34" charset="0"/>
                <a:ea typeface="Open Sans" panose="020B0606030504020204" pitchFamily="34" charset="0"/>
                <a:cs typeface="Open Sans" panose="020B0606030504020204" pitchFamily="34" charset="0"/>
              </a:rPr>
              <a:t>(Practical component)</a:t>
            </a:r>
          </a:p>
        </p:txBody>
      </p:sp>
      <p:cxnSp>
        <p:nvCxnSpPr>
          <p:cNvPr id="60" name="Straight Connector 59"/>
          <p:cNvCxnSpPr/>
          <p:nvPr/>
        </p:nvCxnSpPr>
        <p:spPr>
          <a:xfrm flipV="1">
            <a:off x="7598737" y="3094915"/>
            <a:ext cx="0" cy="2267797"/>
          </a:xfrm>
          <a:prstGeom prst="line">
            <a:avLst/>
          </a:prstGeom>
          <a:ln w="15875" cap="rnd" cmpd="sng" algn="ctr">
            <a:solidFill>
              <a:srgbClr val="878787"/>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feld 11"/>
          <p:cNvSpPr txBox="1"/>
          <p:nvPr/>
        </p:nvSpPr>
        <p:spPr>
          <a:xfrm>
            <a:off x="5902296" y="3192887"/>
            <a:ext cx="1728000" cy="2723823"/>
          </a:xfrm>
          <a:prstGeom prst="rect">
            <a:avLst/>
          </a:prstGeom>
          <a:noFill/>
        </p:spPr>
        <p:txBody>
          <a:bodyPr wrap="square" rtlCol="0">
            <a:spAutoFit/>
          </a:bodyPr>
          <a:lstStyle/>
          <a:p>
            <a:pPr marL="177800" lvl="1" indent="-177800" fontAlgn="base">
              <a:spcBef>
                <a:spcPct val="0"/>
              </a:spcBef>
              <a:spcAft>
                <a:spcPts val="600"/>
              </a:spcAft>
              <a:buClr>
                <a:srgbClr val="0093D3"/>
              </a:buClr>
              <a:buSzPct val="100000"/>
              <a:buFontTx/>
              <a:buChar char="•"/>
            </a:pPr>
            <a:r>
              <a:rPr lang="en-GB"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Training under real-life working conditions and payment of "training allowance" </a:t>
            </a:r>
          </a:p>
          <a:p>
            <a:pPr marL="177800" lvl="1" indent="-177800" fontAlgn="base">
              <a:spcBef>
                <a:spcPct val="0"/>
              </a:spcBef>
              <a:spcAft>
                <a:spcPts val="600"/>
              </a:spcAft>
              <a:buClr>
                <a:srgbClr val="0093D3"/>
              </a:buClr>
              <a:buSzPct val="100000"/>
              <a:buFontTx/>
              <a:buChar char="•"/>
            </a:pPr>
            <a:r>
              <a:rPr lang="en-GB"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In-company training standards defined in "training regulations"</a:t>
            </a:r>
          </a:p>
          <a:p>
            <a:pPr marL="177800" lvl="1" indent="-177800" fontAlgn="base">
              <a:spcBef>
                <a:spcPct val="0"/>
              </a:spcBef>
              <a:spcAft>
                <a:spcPts val="600"/>
              </a:spcAft>
              <a:buClr>
                <a:srgbClr val="0093D3"/>
              </a:buClr>
              <a:buSzPct val="100000"/>
              <a:buFontTx/>
              <a:buChar char="•"/>
            </a:pPr>
            <a:r>
              <a:rPr lang="en-GB"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~3-4 days training per week</a:t>
            </a:r>
          </a:p>
          <a:p>
            <a:pPr marL="177800" lvl="1" indent="-177800" algn="ctr" fontAlgn="base">
              <a:spcBef>
                <a:spcPct val="0"/>
              </a:spcBef>
              <a:spcAft>
                <a:spcPts val="600"/>
              </a:spcAft>
              <a:buFont typeface="Arial" panose="020B0604020202020204" pitchFamily="34" charset="0"/>
              <a:buChar char="•"/>
            </a:pPr>
            <a:endParaRPr lang="en-GB"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feld 11"/>
          <p:cNvSpPr txBox="1"/>
          <p:nvPr/>
        </p:nvSpPr>
        <p:spPr>
          <a:xfrm>
            <a:off x="7667286" y="3192887"/>
            <a:ext cx="1685556" cy="2169825"/>
          </a:xfrm>
          <a:prstGeom prst="rect">
            <a:avLst/>
          </a:prstGeom>
          <a:noFill/>
        </p:spPr>
        <p:txBody>
          <a:bodyPr wrap="square" rtlCol="0">
            <a:spAutoFit/>
          </a:bodyPr>
          <a:lstStyle>
            <a:defPPr>
              <a:defRPr lang="en-US"/>
            </a:defPPr>
            <a:lvl2pPr marL="177800" lvl="1" indent="-177800" algn="l">
              <a:spcAft>
                <a:spcPts val="300"/>
              </a:spcAft>
              <a:buClr>
                <a:srgbClr val="0093D3"/>
              </a:buClr>
              <a:buSzPct val="100000"/>
              <a:buFontTx/>
              <a:buChar char="•"/>
              <a:defRPr>
                <a:solidFill>
                  <a:srgbClr val="000000"/>
                </a:solidFill>
                <a:effectLst/>
                <a:latin typeface="Arial" panose="020B0604020202020204" pitchFamily="34" charset="0"/>
              </a:defRPr>
            </a:lvl2pPr>
          </a:lstStyle>
          <a:p>
            <a:pPr lvl="1" fontAlgn="base">
              <a:spcBef>
                <a:spcPct val="0"/>
              </a:spcBef>
              <a:spcAft>
                <a:spcPts val="600"/>
              </a:spcAft>
            </a:pPr>
            <a:r>
              <a:rPr lang="en-GB" sz="1200" dirty="0">
                <a:latin typeface="Open Sans" panose="020B0606030504020204" pitchFamily="34" charset="0"/>
                <a:ea typeface="Open Sans" panose="020B0606030504020204" pitchFamily="34" charset="0"/>
                <a:cs typeface="Open Sans" panose="020B0606030504020204" pitchFamily="34" charset="0"/>
              </a:rPr>
              <a:t>Financing through local government</a:t>
            </a:r>
          </a:p>
          <a:p>
            <a:pPr lvl="1" fontAlgn="base">
              <a:spcBef>
                <a:spcPct val="0"/>
              </a:spcBef>
              <a:spcAft>
                <a:spcPts val="600"/>
              </a:spcAft>
            </a:pPr>
            <a:r>
              <a:rPr lang="en-GB" sz="1200" dirty="0">
                <a:latin typeface="Open Sans" panose="020B0606030504020204" pitchFamily="34" charset="0"/>
                <a:ea typeface="Open Sans" panose="020B0606030504020204" pitchFamily="34" charset="0"/>
                <a:cs typeface="Open Sans" panose="020B0606030504020204" pitchFamily="34" charset="0"/>
              </a:rPr>
              <a:t>Lessons in professional and general education free of charge </a:t>
            </a:r>
          </a:p>
          <a:p>
            <a:pPr lvl="1" fontAlgn="base">
              <a:spcBef>
                <a:spcPct val="0"/>
              </a:spcBef>
              <a:spcAft>
                <a:spcPts val="600"/>
              </a:spcAft>
            </a:pPr>
            <a:r>
              <a:rPr lang="en-GB" sz="1200" dirty="0">
                <a:latin typeface="Open Sans" panose="020B0606030504020204" pitchFamily="34" charset="0"/>
                <a:ea typeface="Open Sans" panose="020B0606030504020204" pitchFamily="34" charset="0"/>
                <a:cs typeface="Open Sans" panose="020B0606030504020204" pitchFamily="34" charset="0"/>
              </a:rPr>
              <a:t>~1-2 days of school per week</a:t>
            </a:r>
          </a:p>
          <a:p>
            <a:pPr lvl="1" fontAlgn="base">
              <a:spcBef>
                <a:spcPct val="0"/>
              </a:spcBef>
              <a:spcAft>
                <a:spcPts val="600"/>
              </a:spcAft>
            </a:pPr>
            <a:r>
              <a:rPr lang="en-GB" sz="1200" dirty="0">
                <a:latin typeface="Open Sans" panose="020B0606030504020204" pitchFamily="34" charset="0"/>
                <a:ea typeface="Open Sans" panose="020B0606030504020204" pitchFamily="34" charset="0"/>
                <a:cs typeface="Open Sans" panose="020B0606030504020204" pitchFamily="34" charset="0"/>
              </a:rPr>
              <a:t>Written and oral final exam</a:t>
            </a:r>
          </a:p>
        </p:txBody>
      </p:sp>
      <p:cxnSp>
        <p:nvCxnSpPr>
          <p:cNvPr id="67" name="Straight Connector 66"/>
          <p:cNvCxnSpPr/>
          <p:nvPr/>
        </p:nvCxnSpPr>
        <p:spPr>
          <a:xfrm flipV="1">
            <a:off x="3843236" y="1899704"/>
            <a:ext cx="1907842" cy="1298027"/>
          </a:xfrm>
          <a:prstGeom prst="line">
            <a:avLst/>
          </a:prstGeom>
          <a:ln w="15875" cap="rnd" cmpd="sng" algn="ctr">
            <a:solidFill>
              <a:srgbClr val="0088C2"/>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4" name="ee4pFootnotes"/>
          <p:cNvSpPr>
            <a:spLocks noChangeArrowheads="1"/>
          </p:cNvSpPr>
          <p:nvPr/>
        </p:nvSpPr>
        <p:spPr bwMode="auto">
          <a:xfrm>
            <a:off x="629398" y="6437586"/>
            <a:ext cx="8824262" cy="123111"/>
          </a:xfrm>
          <a:prstGeom prst="rect">
            <a:avLst/>
          </a:prstGeom>
          <a:noFill/>
          <a:ln w="9525" algn="ctr">
            <a:noFill/>
            <a:miter lim="800000"/>
            <a:headEnd type="none" w="lg" len="lg"/>
            <a:tailEnd type="none" w="lg" len="lg"/>
          </a:ln>
        </p:spPr>
        <p:txBody>
          <a:bodyPr vert="horz" wrap="square" lIns="0" tIns="0" rIns="0" bIns="0" anchor="b" anchorCtr="0">
            <a:spAutoFit/>
          </a:bodyPr>
          <a:lstStyle/>
          <a:p>
            <a:r>
              <a:rPr lang="en-US" sz="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rPr>
              <a:t>1. Vocational educational and training system</a:t>
            </a:r>
          </a:p>
        </p:txBody>
      </p:sp>
      <p:sp>
        <p:nvSpPr>
          <p:cNvPr id="75" name="Right Arrow 74"/>
          <p:cNvSpPr/>
          <p:nvPr/>
        </p:nvSpPr>
        <p:spPr>
          <a:xfrm rot="16200000">
            <a:off x="3121283" y="6387892"/>
            <a:ext cx="189912" cy="375441"/>
          </a:xfrm>
          <a:prstGeom prst="rightArrow">
            <a:avLst>
              <a:gd name="adj1" fmla="val 100000"/>
              <a:gd name="adj2" fmla="val 36927"/>
            </a:avLst>
          </a:prstGeom>
          <a:solidFill>
            <a:srgbClr val="59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Right Arrow 75"/>
          <p:cNvSpPr/>
          <p:nvPr/>
        </p:nvSpPr>
        <p:spPr>
          <a:xfrm rot="16200000">
            <a:off x="5418052" y="6387893"/>
            <a:ext cx="189912" cy="375441"/>
          </a:xfrm>
          <a:prstGeom prst="rightArrow">
            <a:avLst>
              <a:gd name="adj1" fmla="val 100000"/>
              <a:gd name="adj2" fmla="val 36927"/>
            </a:avLst>
          </a:prstGeom>
          <a:solidFill>
            <a:srgbClr val="B8D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Rectangle 76"/>
          <p:cNvSpPr/>
          <p:nvPr/>
        </p:nvSpPr>
        <p:spPr>
          <a:xfrm>
            <a:off x="3237235" y="6549884"/>
            <a:ext cx="1698126" cy="120685"/>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Theoretical training</a:t>
            </a:r>
          </a:p>
        </p:txBody>
      </p:sp>
      <p:sp>
        <p:nvSpPr>
          <p:cNvPr id="78" name="Rectangle 77"/>
          <p:cNvSpPr/>
          <p:nvPr/>
        </p:nvSpPr>
        <p:spPr>
          <a:xfrm>
            <a:off x="5492118" y="6549884"/>
            <a:ext cx="1698126" cy="120685"/>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Practical training</a:t>
            </a:r>
          </a:p>
        </p:txBody>
      </p:sp>
      <p:cxnSp>
        <p:nvCxnSpPr>
          <p:cNvPr id="83" name="Straight Connector 82"/>
          <p:cNvCxnSpPr/>
          <p:nvPr/>
        </p:nvCxnSpPr>
        <p:spPr>
          <a:xfrm flipH="1">
            <a:off x="1328857" y="3097136"/>
            <a:ext cx="0" cy="1465177"/>
          </a:xfrm>
          <a:prstGeom prst="line">
            <a:avLst/>
          </a:prstGeom>
          <a:ln w="15875" cap="rnd"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223989" y="3706067"/>
            <a:ext cx="1108750" cy="247316"/>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Main ways to enter the German </a:t>
            </a:r>
            <a:r>
              <a:rPr lang="en-US"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labour</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market</a:t>
            </a:r>
          </a:p>
        </p:txBody>
      </p:sp>
      <p:sp>
        <p:nvSpPr>
          <p:cNvPr id="86" name="Freeform 85"/>
          <p:cNvSpPr>
            <a:spLocks noEditPoints="1"/>
          </p:cNvSpPr>
          <p:nvPr/>
        </p:nvSpPr>
        <p:spPr bwMode="gray">
          <a:xfrm rot="6672830" flipH="1">
            <a:off x="3934658" y="4576694"/>
            <a:ext cx="767623" cy="436980"/>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rgbClr val="0088C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88C2"/>
                </a:solidFill>
                <a:prstDash val="solid"/>
                <a:round/>
                <a:headEnd type="none" w="med" len="med"/>
                <a:tailEnd type="none" w="med" len="med"/>
              </a14:hiddenLine>
            </a:ext>
          </a:extLst>
        </p:spPr>
        <p:txBody>
          <a:bodyPr vert="horz" wrap="square" lIns="72430" tIns="36219" rIns="72430" bIns="36219" numCol="1" anchor="t" anchorCtr="0" compatLnSpc="1">
            <a:prstTxWarp prst="textNoShape">
              <a:avLst/>
            </a:prstTxWarp>
          </a:bodyPr>
          <a:lstStyle>
            <a:defPPr>
              <a:defRPr lang="de-DE"/>
            </a:defPPr>
            <a:lvl1pPr marL="0" algn="l" defTabSz="1152144" rtl="0" eaLnBrk="1" latinLnBrk="0" hangingPunct="1">
              <a:defRPr sz="2300" kern="1200">
                <a:solidFill>
                  <a:schemeClr val="tx1"/>
                </a:solidFill>
                <a:latin typeface="+mn-lt"/>
                <a:ea typeface="+mn-ea"/>
                <a:cs typeface="+mn-cs"/>
              </a:defRPr>
            </a:lvl1pPr>
            <a:lvl2pPr marL="576072" algn="l" defTabSz="1152144" rtl="0" eaLnBrk="1" latinLnBrk="0" hangingPunct="1">
              <a:defRPr sz="2300" kern="1200">
                <a:solidFill>
                  <a:schemeClr val="tx1"/>
                </a:solidFill>
                <a:latin typeface="+mn-lt"/>
                <a:ea typeface="+mn-ea"/>
                <a:cs typeface="+mn-cs"/>
              </a:defRPr>
            </a:lvl2pPr>
            <a:lvl3pPr marL="1152144" algn="l" defTabSz="1152144" rtl="0" eaLnBrk="1" latinLnBrk="0" hangingPunct="1">
              <a:defRPr sz="2300" kern="1200">
                <a:solidFill>
                  <a:schemeClr val="tx1"/>
                </a:solidFill>
                <a:latin typeface="+mn-lt"/>
                <a:ea typeface="+mn-ea"/>
                <a:cs typeface="+mn-cs"/>
              </a:defRPr>
            </a:lvl3pPr>
            <a:lvl4pPr marL="1728216" algn="l" defTabSz="1152144" rtl="0" eaLnBrk="1" latinLnBrk="0" hangingPunct="1">
              <a:defRPr sz="2300" kern="1200">
                <a:solidFill>
                  <a:schemeClr val="tx1"/>
                </a:solidFill>
                <a:latin typeface="+mn-lt"/>
                <a:ea typeface="+mn-ea"/>
                <a:cs typeface="+mn-cs"/>
              </a:defRPr>
            </a:lvl4pPr>
            <a:lvl5pPr marL="2304288" algn="l" defTabSz="1152144" rtl="0" eaLnBrk="1" latinLnBrk="0" hangingPunct="1">
              <a:defRPr sz="2300" kern="1200">
                <a:solidFill>
                  <a:schemeClr val="tx1"/>
                </a:solidFill>
                <a:latin typeface="+mn-lt"/>
                <a:ea typeface="+mn-ea"/>
                <a:cs typeface="+mn-cs"/>
              </a:defRPr>
            </a:lvl5pPr>
            <a:lvl6pPr marL="2880360" algn="l" defTabSz="1152144" rtl="0" eaLnBrk="1" latinLnBrk="0" hangingPunct="1">
              <a:defRPr sz="2300" kern="1200">
                <a:solidFill>
                  <a:schemeClr val="tx1"/>
                </a:solidFill>
                <a:latin typeface="+mn-lt"/>
                <a:ea typeface="+mn-ea"/>
                <a:cs typeface="+mn-cs"/>
              </a:defRPr>
            </a:lvl6pPr>
            <a:lvl7pPr marL="3456432" algn="l" defTabSz="1152144" rtl="0" eaLnBrk="1" latinLnBrk="0" hangingPunct="1">
              <a:defRPr sz="2300" kern="1200">
                <a:solidFill>
                  <a:schemeClr val="tx1"/>
                </a:solidFill>
                <a:latin typeface="+mn-lt"/>
                <a:ea typeface="+mn-ea"/>
                <a:cs typeface="+mn-cs"/>
              </a:defRPr>
            </a:lvl7pPr>
            <a:lvl8pPr marL="4032504" algn="l" defTabSz="1152144" rtl="0" eaLnBrk="1" latinLnBrk="0" hangingPunct="1">
              <a:defRPr sz="2300" kern="1200">
                <a:solidFill>
                  <a:schemeClr val="tx1"/>
                </a:solidFill>
                <a:latin typeface="+mn-lt"/>
                <a:ea typeface="+mn-ea"/>
                <a:cs typeface="+mn-cs"/>
              </a:defRPr>
            </a:lvl8pPr>
            <a:lvl9pPr marL="4608576" algn="l" defTabSz="1152144" rtl="0" eaLnBrk="1" latinLnBrk="0" hangingPunct="1">
              <a:defRPr sz="2300" kern="1200">
                <a:solidFill>
                  <a:schemeClr val="tx1"/>
                </a:solidFill>
                <a:latin typeface="+mn-lt"/>
                <a:ea typeface="+mn-ea"/>
                <a:cs typeface="+mn-cs"/>
              </a:defRPr>
            </a:lvl9pPr>
          </a:lstStyle>
          <a:p>
            <a:pPr defTabSz="1151374"/>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86"/>
          <p:cNvSpPr>
            <a:spLocks noEditPoints="1"/>
          </p:cNvSpPr>
          <p:nvPr/>
        </p:nvSpPr>
        <p:spPr bwMode="gray">
          <a:xfrm rot="1871481" flipH="1">
            <a:off x="3928161" y="2462699"/>
            <a:ext cx="767623" cy="436980"/>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rgbClr val="0088C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88C2"/>
                </a:solidFill>
                <a:prstDash val="solid"/>
                <a:round/>
                <a:headEnd type="none" w="med" len="med"/>
                <a:tailEnd type="none" w="med" len="med"/>
              </a14:hiddenLine>
            </a:ext>
          </a:extLst>
        </p:spPr>
        <p:txBody>
          <a:bodyPr vert="horz" wrap="square" lIns="72430" tIns="36219" rIns="72430" bIns="36219" numCol="1" anchor="t" anchorCtr="0" compatLnSpc="1">
            <a:prstTxWarp prst="textNoShape">
              <a:avLst/>
            </a:prstTxWarp>
          </a:bodyPr>
          <a:lstStyle>
            <a:defPPr>
              <a:defRPr lang="de-DE"/>
            </a:defPPr>
            <a:lvl1pPr marL="0" algn="l" defTabSz="1152144" rtl="0" eaLnBrk="1" latinLnBrk="0" hangingPunct="1">
              <a:defRPr sz="2300" kern="1200">
                <a:solidFill>
                  <a:schemeClr val="tx1"/>
                </a:solidFill>
                <a:latin typeface="+mn-lt"/>
                <a:ea typeface="+mn-ea"/>
                <a:cs typeface="+mn-cs"/>
              </a:defRPr>
            </a:lvl1pPr>
            <a:lvl2pPr marL="576072" algn="l" defTabSz="1152144" rtl="0" eaLnBrk="1" latinLnBrk="0" hangingPunct="1">
              <a:defRPr sz="2300" kern="1200">
                <a:solidFill>
                  <a:schemeClr val="tx1"/>
                </a:solidFill>
                <a:latin typeface="+mn-lt"/>
                <a:ea typeface="+mn-ea"/>
                <a:cs typeface="+mn-cs"/>
              </a:defRPr>
            </a:lvl2pPr>
            <a:lvl3pPr marL="1152144" algn="l" defTabSz="1152144" rtl="0" eaLnBrk="1" latinLnBrk="0" hangingPunct="1">
              <a:defRPr sz="2300" kern="1200">
                <a:solidFill>
                  <a:schemeClr val="tx1"/>
                </a:solidFill>
                <a:latin typeface="+mn-lt"/>
                <a:ea typeface="+mn-ea"/>
                <a:cs typeface="+mn-cs"/>
              </a:defRPr>
            </a:lvl3pPr>
            <a:lvl4pPr marL="1728216" algn="l" defTabSz="1152144" rtl="0" eaLnBrk="1" latinLnBrk="0" hangingPunct="1">
              <a:defRPr sz="2300" kern="1200">
                <a:solidFill>
                  <a:schemeClr val="tx1"/>
                </a:solidFill>
                <a:latin typeface="+mn-lt"/>
                <a:ea typeface="+mn-ea"/>
                <a:cs typeface="+mn-cs"/>
              </a:defRPr>
            </a:lvl4pPr>
            <a:lvl5pPr marL="2304288" algn="l" defTabSz="1152144" rtl="0" eaLnBrk="1" latinLnBrk="0" hangingPunct="1">
              <a:defRPr sz="2300" kern="1200">
                <a:solidFill>
                  <a:schemeClr val="tx1"/>
                </a:solidFill>
                <a:latin typeface="+mn-lt"/>
                <a:ea typeface="+mn-ea"/>
                <a:cs typeface="+mn-cs"/>
              </a:defRPr>
            </a:lvl5pPr>
            <a:lvl6pPr marL="2880360" algn="l" defTabSz="1152144" rtl="0" eaLnBrk="1" latinLnBrk="0" hangingPunct="1">
              <a:defRPr sz="2300" kern="1200">
                <a:solidFill>
                  <a:schemeClr val="tx1"/>
                </a:solidFill>
                <a:latin typeface="+mn-lt"/>
                <a:ea typeface="+mn-ea"/>
                <a:cs typeface="+mn-cs"/>
              </a:defRPr>
            </a:lvl6pPr>
            <a:lvl7pPr marL="3456432" algn="l" defTabSz="1152144" rtl="0" eaLnBrk="1" latinLnBrk="0" hangingPunct="1">
              <a:defRPr sz="2300" kern="1200">
                <a:solidFill>
                  <a:schemeClr val="tx1"/>
                </a:solidFill>
                <a:latin typeface="+mn-lt"/>
                <a:ea typeface="+mn-ea"/>
                <a:cs typeface="+mn-cs"/>
              </a:defRPr>
            </a:lvl7pPr>
            <a:lvl8pPr marL="4032504" algn="l" defTabSz="1152144" rtl="0" eaLnBrk="1" latinLnBrk="0" hangingPunct="1">
              <a:defRPr sz="2300" kern="1200">
                <a:solidFill>
                  <a:schemeClr val="tx1"/>
                </a:solidFill>
                <a:latin typeface="+mn-lt"/>
                <a:ea typeface="+mn-ea"/>
                <a:cs typeface="+mn-cs"/>
              </a:defRPr>
            </a:lvl8pPr>
            <a:lvl9pPr marL="4608576" algn="l" defTabSz="1152144" rtl="0" eaLnBrk="1" latinLnBrk="0" hangingPunct="1">
              <a:defRPr sz="2300" kern="1200">
                <a:solidFill>
                  <a:schemeClr val="tx1"/>
                </a:solidFill>
                <a:latin typeface="+mn-lt"/>
                <a:ea typeface="+mn-ea"/>
                <a:cs typeface="+mn-cs"/>
              </a:defRPr>
            </a:lvl9pPr>
          </a:lstStyle>
          <a:p>
            <a:pPr defTabSz="1151374"/>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87"/>
          <p:cNvSpPr>
            <a:spLocks noEditPoints="1"/>
          </p:cNvSpPr>
          <p:nvPr/>
        </p:nvSpPr>
        <p:spPr bwMode="gray">
          <a:xfrm rot="19341922">
            <a:off x="1861449" y="2440988"/>
            <a:ext cx="767623" cy="436980"/>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rgbClr val="0088C2"/>
          </a:solid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0088C2"/>
                </a:solidFill>
                <a:prstDash val="solid"/>
                <a:round/>
                <a:headEnd type="none" w="med" len="med"/>
                <a:tailEnd type="none" w="med" len="med"/>
              </a14:hiddenLine>
            </a:ext>
          </a:extLst>
        </p:spPr>
        <p:txBody>
          <a:bodyPr vert="horz" wrap="square" lIns="72430" tIns="36219" rIns="72430" bIns="36219" numCol="1" anchor="t" anchorCtr="0" compatLnSpc="1">
            <a:prstTxWarp prst="textNoShape">
              <a:avLst/>
            </a:prstTxWarp>
          </a:bodyPr>
          <a:lstStyle>
            <a:defPPr>
              <a:defRPr lang="de-DE"/>
            </a:defPPr>
            <a:lvl1pPr marL="0" algn="l" defTabSz="1152144" rtl="0" eaLnBrk="1" latinLnBrk="0" hangingPunct="1">
              <a:defRPr sz="2300" kern="1200">
                <a:solidFill>
                  <a:schemeClr val="tx1"/>
                </a:solidFill>
                <a:latin typeface="+mn-lt"/>
                <a:ea typeface="+mn-ea"/>
                <a:cs typeface="+mn-cs"/>
              </a:defRPr>
            </a:lvl1pPr>
            <a:lvl2pPr marL="576072" algn="l" defTabSz="1152144" rtl="0" eaLnBrk="1" latinLnBrk="0" hangingPunct="1">
              <a:defRPr sz="2300" kern="1200">
                <a:solidFill>
                  <a:schemeClr val="tx1"/>
                </a:solidFill>
                <a:latin typeface="+mn-lt"/>
                <a:ea typeface="+mn-ea"/>
                <a:cs typeface="+mn-cs"/>
              </a:defRPr>
            </a:lvl2pPr>
            <a:lvl3pPr marL="1152144" algn="l" defTabSz="1152144" rtl="0" eaLnBrk="1" latinLnBrk="0" hangingPunct="1">
              <a:defRPr sz="2300" kern="1200">
                <a:solidFill>
                  <a:schemeClr val="tx1"/>
                </a:solidFill>
                <a:latin typeface="+mn-lt"/>
                <a:ea typeface="+mn-ea"/>
                <a:cs typeface="+mn-cs"/>
              </a:defRPr>
            </a:lvl3pPr>
            <a:lvl4pPr marL="1728216" algn="l" defTabSz="1152144" rtl="0" eaLnBrk="1" latinLnBrk="0" hangingPunct="1">
              <a:defRPr sz="2300" kern="1200">
                <a:solidFill>
                  <a:schemeClr val="tx1"/>
                </a:solidFill>
                <a:latin typeface="+mn-lt"/>
                <a:ea typeface="+mn-ea"/>
                <a:cs typeface="+mn-cs"/>
              </a:defRPr>
            </a:lvl4pPr>
            <a:lvl5pPr marL="2304288" algn="l" defTabSz="1152144" rtl="0" eaLnBrk="1" latinLnBrk="0" hangingPunct="1">
              <a:defRPr sz="2300" kern="1200">
                <a:solidFill>
                  <a:schemeClr val="tx1"/>
                </a:solidFill>
                <a:latin typeface="+mn-lt"/>
                <a:ea typeface="+mn-ea"/>
                <a:cs typeface="+mn-cs"/>
              </a:defRPr>
            </a:lvl5pPr>
            <a:lvl6pPr marL="2880360" algn="l" defTabSz="1152144" rtl="0" eaLnBrk="1" latinLnBrk="0" hangingPunct="1">
              <a:defRPr sz="2300" kern="1200">
                <a:solidFill>
                  <a:schemeClr val="tx1"/>
                </a:solidFill>
                <a:latin typeface="+mn-lt"/>
                <a:ea typeface="+mn-ea"/>
                <a:cs typeface="+mn-cs"/>
              </a:defRPr>
            </a:lvl6pPr>
            <a:lvl7pPr marL="3456432" algn="l" defTabSz="1152144" rtl="0" eaLnBrk="1" latinLnBrk="0" hangingPunct="1">
              <a:defRPr sz="2300" kern="1200">
                <a:solidFill>
                  <a:schemeClr val="tx1"/>
                </a:solidFill>
                <a:latin typeface="+mn-lt"/>
                <a:ea typeface="+mn-ea"/>
                <a:cs typeface="+mn-cs"/>
              </a:defRPr>
            </a:lvl7pPr>
            <a:lvl8pPr marL="4032504" algn="l" defTabSz="1152144" rtl="0" eaLnBrk="1" latinLnBrk="0" hangingPunct="1">
              <a:defRPr sz="2300" kern="1200">
                <a:solidFill>
                  <a:schemeClr val="tx1"/>
                </a:solidFill>
                <a:latin typeface="+mn-lt"/>
                <a:ea typeface="+mn-ea"/>
                <a:cs typeface="+mn-cs"/>
              </a:defRPr>
            </a:lvl8pPr>
            <a:lvl9pPr marL="4608576" algn="l" defTabSz="1152144" rtl="0" eaLnBrk="1" latinLnBrk="0" hangingPunct="1">
              <a:defRPr sz="2300" kern="1200">
                <a:solidFill>
                  <a:schemeClr val="tx1"/>
                </a:solidFill>
                <a:latin typeface="+mn-lt"/>
                <a:ea typeface="+mn-ea"/>
                <a:cs typeface="+mn-cs"/>
              </a:defRPr>
            </a:lvl9pPr>
          </a:lstStyle>
          <a:p>
            <a:pPr defTabSz="1151374"/>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NavigationTriangle"/>
          <p:cNvSpPr/>
          <p:nvPr/>
        </p:nvSpPr>
        <p:spPr>
          <a:xfrm rot="16200000">
            <a:off x="8830165" y="-21446"/>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NavigationText"/>
          <p:cNvSpPr/>
          <p:nvPr/>
        </p:nvSpPr>
        <p:spPr>
          <a:xfrm>
            <a:off x="7763263" y="256093"/>
            <a:ext cx="1321797"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 bIns="0" numCol="1" spcCol="0" rtlCol="0" fromWordArt="0" anchor="ctr" anchorCtr="0" forceAA="0" compatLnSpc="1">
            <a:prstTxWarp prst="textNoShape">
              <a:avLst/>
            </a:prstTxWarp>
            <a:noAutofit/>
          </a:bodyPr>
          <a:lstStyle/>
          <a:p>
            <a:pPr algn="r"/>
            <a:r>
              <a:rPr lang="en-US" sz="1000" dirty="0">
                <a:solidFill>
                  <a:srgbClr val="000000">
                    <a:lumMod val="100000"/>
                  </a:srgbClr>
                </a:solidFill>
                <a:latin typeface="Open Sans" panose="020B0606030504020204" pitchFamily="34" charset="0"/>
                <a:ea typeface="Open Sans" panose="020B0606030504020204" pitchFamily="34" charset="0"/>
                <a:cs typeface="Open Sans" panose="020B0606030504020204" pitchFamily="34" charset="0"/>
              </a:rPr>
              <a:t>Approach and impact</a:t>
            </a:r>
          </a:p>
        </p:txBody>
      </p:sp>
      <p:grpSp>
        <p:nvGrpSpPr>
          <p:cNvPr id="92" name="NavigationIcon"/>
          <p:cNvGrpSpPr>
            <a:grpSpLocks noChangeAspect="1"/>
          </p:cNvGrpSpPr>
          <p:nvPr/>
        </p:nvGrpSpPr>
        <p:grpSpPr>
          <a:xfrm>
            <a:off x="9358824" y="164610"/>
            <a:ext cx="457200" cy="302294"/>
            <a:chOff x="5343905" y="2928366"/>
            <a:chExt cx="1505712" cy="995553"/>
          </a:xfrm>
        </p:grpSpPr>
        <p:sp>
          <p:nvSpPr>
            <p:cNvPr id="93" name="Freeform 25">
              <a:extLst>
                <a:ext uri="{FF2B5EF4-FFF2-40B4-BE49-F238E27FC236}">
                  <a16:creationId xmlns:a16="http://schemas.microsoft.com/office/drawing/2014/main" id="{9F947C49-F917-4AD1-B35C-097F99CCE4E2}"/>
                </a:ext>
              </a:extLst>
            </p:cNvPr>
            <p:cNvSpPr>
              <a:spLocks noEditPoints="1"/>
            </p:cNvSpPr>
            <p:nvPr/>
          </p:nvSpPr>
          <p:spPr bwMode="auto">
            <a:xfrm>
              <a:off x="5696330" y="2928366"/>
              <a:ext cx="1153287" cy="65417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6"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26">
              <a:extLst>
                <a:ext uri="{FF2B5EF4-FFF2-40B4-BE49-F238E27FC236}">
                  <a16:creationId xmlns:a16="http://schemas.microsoft.com/office/drawing/2014/main" id="{E2588303-321C-498F-B014-B990AEEA72D5}"/>
                </a:ext>
              </a:extLst>
            </p:cNvPr>
            <p:cNvSpPr>
              <a:spLocks noEditPoints="1"/>
            </p:cNvSpPr>
            <p:nvPr/>
          </p:nvSpPr>
          <p:spPr bwMode="auto">
            <a:xfrm>
              <a:off x="5343905" y="2961132"/>
              <a:ext cx="971931" cy="96278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uppieren 6"/>
          <p:cNvGrpSpPr/>
          <p:nvPr/>
        </p:nvGrpSpPr>
        <p:grpSpPr>
          <a:xfrm>
            <a:off x="1076962" y="5707561"/>
            <a:ext cx="7752076" cy="269875"/>
            <a:chOff x="1341180" y="5707561"/>
            <a:chExt cx="7752076" cy="269875"/>
          </a:xfrm>
        </p:grpSpPr>
        <p:cxnSp>
          <p:nvCxnSpPr>
            <p:cNvPr id="61" name="Straight Connector 60"/>
            <p:cNvCxnSpPr/>
            <p:nvPr/>
          </p:nvCxnSpPr>
          <p:spPr>
            <a:xfrm>
              <a:off x="1341180" y="5842499"/>
              <a:ext cx="7752076" cy="0"/>
            </a:xfrm>
            <a:prstGeom prst="line">
              <a:avLst/>
            </a:prstGeom>
            <a:ln w="15875" cap="rnd"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5082280" y="5707561"/>
              <a:ext cx="269875" cy="269875"/>
              <a:chOff x="6032500" y="871538"/>
              <a:chExt cx="269875" cy="269875"/>
            </a:xfrm>
          </p:grpSpPr>
          <p:sp>
            <p:nvSpPr>
              <p:cNvPr id="68" name="Oval 48"/>
              <p:cNvSpPr>
                <a:spLocks noChangeArrowheads="1"/>
              </p:cNvSpPr>
              <p:nvPr/>
            </p:nvSpPr>
            <p:spPr bwMode="auto">
              <a:xfrm>
                <a:off x="6032500" y="871538"/>
                <a:ext cx="269875" cy="269875"/>
              </a:xfrm>
              <a:prstGeom prst="ellipse">
                <a:avLst/>
              </a:prstGeom>
              <a:solidFill>
                <a:srgbClr val="0088C2"/>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Freeform 49"/>
              <p:cNvSpPr>
                <a:spLocks/>
              </p:cNvSpPr>
              <p:nvPr/>
            </p:nvSpPr>
            <p:spPr bwMode="auto">
              <a:xfrm>
                <a:off x="6080125" y="962025"/>
                <a:ext cx="174625" cy="98425"/>
              </a:xfrm>
              <a:custGeom>
                <a:avLst/>
                <a:gdLst>
                  <a:gd name="T0" fmla="*/ 55 w 110"/>
                  <a:gd name="T1" fmla="*/ 62 h 62"/>
                  <a:gd name="T2" fmla="*/ 62 w 110"/>
                  <a:gd name="T3" fmla="*/ 55 h 62"/>
                  <a:gd name="T4" fmla="*/ 110 w 110"/>
                  <a:gd name="T5" fmla="*/ 7 h 62"/>
                  <a:gd name="T6" fmla="*/ 103 w 110"/>
                  <a:gd name="T7" fmla="*/ 0 h 62"/>
                  <a:gd name="T8" fmla="*/ 55 w 110"/>
                  <a:gd name="T9" fmla="*/ 49 h 62"/>
                  <a:gd name="T10" fmla="*/ 7 w 110"/>
                  <a:gd name="T11" fmla="*/ 0 h 62"/>
                  <a:gd name="T12" fmla="*/ 0 w 110"/>
                  <a:gd name="T13" fmla="*/ 7 h 62"/>
                  <a:gd name="T14" fmla="*/ 49 w 110"/>
                  <a:gd name="T15" fmla="*/ 55 h 62"/>
                  <a:gd name="T16" fmla="*/ 55 w 11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62">
                    <a:moveTo>
                      <a:pt x="55" y="62"/>
                    </a:moveTo>
                    <a:lnTo>
                      <a:pt x="62" y="55"/>
                    </a:lnTo>
                    <a:lnTo>
                      <a:pt x="110" y="7"/>
                    </a:lnTo>
                    <a:lnTo>
                      <a:pt x="103" y="0"/>
                    </a:lnTo>
                    <a:lnTo>
                      <a:pt x="55" y="49"/>
                    </a:lnTo>
                    <a:lnTo>
                      <a:pt x="7" y="0"/>
                    </a:lnTo>
                    <a:lnTo>
                      <a:pt x="0" y="7"/>
                    </a:lnTo>
                    <a:lnTo>
                      <a:pt x="49" y="55"/>
                    </a:lnTo>
                    <a:lnTo>
                      <a:pt x="55"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79" name="Rectangle 78"/>
          <p:cNvSpPr/>
          <p:nvPr/>
        </p:nvSpPr>
        <p:spPr>
          <a:xfrm>
            <a:off x="1074898" y="5945674"/>
            <a:ext cx="7756203" cy="311472"/>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High employment security – Unemployment risk decreases to 25% for dual VET graduates</a:t>
            </a:r>
          </a:p>
        </p:txBody>
      </p:sp>
      <p:sp>
        <p:nvSpPr>
          <p:cNvPr id="6" name="Rechteck 5"/>
          <p:cNvSpPr/>
          <p:nvPr/>
        </p:nvSpPr>
        <p:spPr>
          <a:xfrm>
            <a:off x="5648582" y="1663478"/>
            <a:ext cx="412269" cy="458716"/>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0" name="bcgIcons_MagnifyingGlassSearch">
            <a:extLst>
              <a:ext uri="{FF2B5EF4-FFF2-40B4-BE49-F238E27FC236}">
                <a16:creationId xmlns:a16="http://schemas.microsoft.com/office/drawing/2014/main" id="{4F099AF5-3F1F-442A-8164-40E1EF5790A0}"/>
              </a:ext>
            </a:extLst>
          </p:cNvPr>
          <p:cNvGrpSpPr>
            <a:grpSpLocks noChangeAspect="1"/>
          </p:cNvGrpSpPr>
          <p:nvPr/>
        </p:nvGrpSpPr>
        <p:grpSpPr bwMode="auto">
          <a:xfrm>
            <a:off x="5360535" y="1574113"/>
            <a:ext cx="829464" cy="830233"/>
            <a:chOff x="1682" y="0"/>
            <a:chExt cx="4316" cy="4320"/>
          </a:xfrm>
        </p:grpSpPr>
        <p:sp>
          <p:nvSpPr>
            <p:cNvPr id="71" name="AutoShape 8">
              <a:extLst>
                <a:ext uri="{FF2B5EF4-FFF2-40B4-BE49-F238E27FC236}">
                  <a16:creationId xmlns:a16="http://schemas.microsoft.com/office/drawing/2014/main" id="{D00C3367-A1F1-486E-869A-AE901B8222BE}"/>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10">
              <a:extLst>
                <a:ext uri="{FF2B5EF4-FFF2-40B4-BE49-F238E27FC236}">
                  <a16:creationId xmlns:a16="http://schemas.microsoft.com/office/drawing/2014/main" id="{2427C64B-B531-4BD9-B3E5-B07257186B30}"/>
                </a:ext>
              </a:extLst>
            </p:cNvPr>
            <p:cNvSpPr>
              <a:spLocks noEditPoints="1"/>
            </p:cNvSpPr>
            <p:nvPr/>
          </p:nvSpPr>
          <p:spPr bwMode="auto">
            <a:xfrm>
              <a:off x="3280" y="703"/>
              <a:ext cx="1821" cy="1802"/>
            </a:xfrm>
            <a:custGeom>
              <a:avLst/>
              <a:gdLst>
                <a:gd name="T0" fmla="*/ 748 w 972"/>
                <a:gd name="T1" fmla="*/ 142 h 961"/>
                <a:gd name="T2" fmla="*/ 145 w 972"/>
                <a:gd name="T3" fmla="*/ 223 h 961"/>
                <a:gd name="T4" fmla="*/ 225 w 972"/>
                <a:gd name="T5" fmla="*/ 818 h 961"/>
                <a:gd name="T6" fmla="*/ 827 w 972"/>
                <a:gd name="T7" fmla="*/ 738 h 961"/>
                <a:gd name="T8" fmla="*/ 748 w 972"/>
                <a:gd name="T9" fmla="*/ 142 h 961"/>
                <a:gd name="T10" fmla="*/ 777 w 972"/>
                <a:gd name="T11" fmla="*/ 700 h 961"/>
                <a:gd name="T12" fmla="*/ 701 w 972"/>
                <a:gd name="T13" fmla="*/ 774 h 961"/>
                <a:gd name="T14" fmla="*/ 688 w 972"/>
                <a:gd name="T15" fmla="*/ 778 h 961"/>
                <a:gd name="T16" fmla="*/ 670 w 972"/>
                <a:gd name="T17" fmla="*/ 769 h 961"/>
                <a:gd name="T18" fmla="*/ 675 w 972"/>
                <a:gd name="T19" fmla="*/ 738 h 961"/>
                <a:gd name="T20" fmla="*/ 742 w 972"/>
                <a:gd name="T21" fmla="*/ 673 h 961"/>
                <a:gd name="T22" fmla="*/ 806 w 972"/>
                <a:gd name="T23" fmla="*/ 438 h 961"/>
                <a:gd name="T24" fmla="*/ 683 w 972"/>
                <a:gd name="T25" fmla="*/ 227 h 961"/>
                <a:gd name="T26" fmla="*/ 641 w 972"/>
                <a:gd name="T27" fmla="*/ 200 h 961"/>
                <a:gd name="T28" fmla="*/ 632 w 972"/>
                <a:gd name="T29" fmla="*/ 170 h 961"/>
                <a:gd name="T30" fmla="*/ 661 w 972"/>
                <a:gd name="T31" fmla="*/ 161 h 961"/>
                <a:gd name="T32" fmla="*/ 709 w 972"/>
                <a:gd name="T33" fmla="*/ 192 h 961"/>
                <a:gd name="T34" fmla="*/ 850 w 972"/>
                <a:gd name="T35" fmla="*/ 432 h 961"/>
                <a:gd name="T36" fmla="*/ 777 w 972"/>
                <a:gd name="T37" fmla="*/ 70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2" h="961">
                  <a:moveTo>
                    <a:pt x="748" y="142"/>
                  </a:moveTo>
                  <a:cubicBezTo>
                    <a:pt x="560" y="0"/>
                    <a:pt x="290" y="36"/>
                    <a:pt x="145" y="223"/>
                  </a:cubicBezTo>
                  <a:cubicBezTo>
                    <a:pt x="0" y="409"/>
                    <a:pt x="35" y="676"/>
                    <a:pt x="225" y="818"/>
                  </a:cubicBezTo>
                  <a:cubicBezTo>
                    <a:pt x="413" y="961"/>
                    <a:pt x="683" y="925"/>
                    <a:pt x="827" y="738"/>
                  </a:cubicBezTo>
                  <a:cubicBezTo>
                    <a:pt x="972" y="551"/>
                    <a:pt x="936" y="285"/>
                    <a:pt x="748" y="142"/>
                  </a:cubicBezTo>
                  <a:close/>
                  <a:moveTo>
                    <a:pt x="777" y="700"/>
                  </a:moveTo>
                  <a:cubicBezTo>
                    <a:pt x="755" y="729"/>
                    <a:pt x="730" y="753"/>
                    <a:pt x="701" y="774"/>
                  </a:cubicBezTo>
                  <a:cubicBezTo>
                    <a:pt x="697" y="777"/>
                    <a:pt x="692" y="778"/>
                    <a:pt x="688" y="778"/>
                  </a:cubicBezTo>
                  <a:cubicBezTo>
                    <a:pt x="681" y="778"/>
                    <a:pt x="674" y="775"/>
                    <a:pt x="670" y="769"/>
                  </a:cubicBezTo>
                  <a:cubicBezTo>
                    <a:pt x="663" y="759"/>
                    <a:pt x="665" y="746"/>
                    <a:pt x="675" y="738"/>
                  </a:cubicBezTo>
                  <a:cubicBezTo>
                    <a:pt x="700" y="720"/>
                    <a:pt x="723" y="698"/>
                    <a:pt x="742" y="673"/>
                  </a:cubicBezTo>
                  <a:cubicBezTo>
                    <a:pt x="795" y="606"/>
                    <a:pt x="817" y="522"/>
                    <a:pt x="806" y="438"/>
                  </a:cubicBezTo>
                  <a:cubicBezTo>
                    <a:pt x="795" y="353"/>
                    <a:pt x="751" y="279"/>
                    <a:pt x="683" y="227"/>
                  </a:cubicBezTo>
                  <a:cubicBezTo>
                    <a:pt x="669" y="217"/>
                    <a:pt x="655" y="208"/>
                    <a:pt x="641" y="200"/>
                  </a:cubicBezTo>
                  <a:cubicBezTo>
                    <a:pt x="630" y="194"/>
                    <a:pt x="626" y="181"/>
                    <a:pt x="632" y="170"/>
                  </a:cubicBezTo>
                  <a:cubicBezTo>
                    <a:pt x="637" y="159"/>
                    <a:pt x="651" y="155"/>
                    <a:pt x="661" y="161"/>
                  </a:cubicBezTo>
                  <a:cubicBezTo>
                    <a:pt x="678" y="170"/>
                    <a:pt x="694" y="180"/>
                    <a:pt x="709" y="192"/>
                  </a:cubicBezTo>
                  <a:cubicBezTo>
                    <a:pt x="787" y="251"/>
                    <a:pt x="837" y="336"/>
                    <a:pt x="850" y="432"/>
                  </a:cubicBezTo>
                  <a:cubicBezTo>
                    <a:pt x="862" y="528"/>
                    <a:pt x="837" y="623"/>
                    <a:pt x="777" y="70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11">
              <a:extLst>
                <a:ext uri="{FF2B5EF4-FFF2-40B4-BE49-F238E27FC236}">
                  <a16:creationId xmlns:a16="http://schemas.microsoft.com/office/drawing/2014/main" id="{1173B41E-AE04-4090-AE4B-50B33B897C30}"/>
                </a:ext>
              </a:extLst>
            </p:cNvPr>
            <p:cNvSpPr>
              <a:spLocks noEditPoints="1"/>
            </p:cNvSpPr>
            <p:nvPr/>
          </p:nvSpPr>
          <p:spPr bwMode="auto">
            <a:xfrm>
              <a:off x="2422" y="465"/>
              <a:ext cx="2904" cy="3306"/>
            </a:xfrm>
            <a:custGeom>
              <a:avLst/>
              <a:gdLst>
                <a:gd name="T0" fmla="*/ 1270 w 1550"/>
                <a:gd name="T1" fmla="*/ 179 h 1763"/>
                <a:gd name="T2" fmla="*/ 517 w 1550"/>
                <a:gd name="T3" fmla="*/ 280 h 1763"/>
                <a:gd name="T4" fmla="*/ 545 w 1550"/>
                <a:gd name="T5" fmla="*/ 965 h 1763"/>
                <a:gd name="T6" fmla="*/ 437 w 1550"/>
                <a:gd name="T7" fmla="*/ 1107 h 1763"/>
                <a:gd name="T8" fmla="*/ 587 w 1550"/>
                <a:gd name="T9" fmla="*/ 1222 h 1763"/>
                <a:gd name="T10" fmla="*/ 694 w 1550"/>
                <a:gd name="T11" fmla="*/ 1082 h 1763"/>
                <a:gd name="T12" fmla="*/ 1370 w 1550"/>
                <a:gd name="T13" fmla="*/ 933 h 1763"/>
                <a:gd name="T14" fmla="*/ 1270 w 1550"/>
                <a:gd name="T15" fmla="*/ 179 h 1763"/>
                <a:gd name="T16" fmla="*/ 1317 w 1550"/>
                <a:gd name="T17" fmla="*/ 892 h 1763"/>
                <a:gd name="T18" fmla="*/ 701 w 1550"/>
                <a:gd name="T19" fmla="*/ 1009 h 1763"/>
                <a:gd name="T20" fmla="*/ 658 w 1550"/>
                <a:gd name="T21" fmla="*/ 980 h 1763"/>
                <a:gd name="T22" fmla="*/ 614 w 1550"/>
                <a:gd name="T23" fmla="*/ 941 h 1763"/>
                <a:gd name="T24" fmla="*/ 570 w 1550"/>
                <a:gd name="T25" fmla="*/ 320 h 1763"/>
                <a:gd name="T26" fmla="*/ 1229 w 1550"/>
                <a:gd name="T27" fmla="*/ 233 h 1763"/>
                <a:gd name="T28" fmla="*/ 1317 w 1550"/>
                <a:gd name="T29" fmla="*/ 892 h 1763"/>
                <a:gd name="T30" fmla="*/ 181 w 1550"/>
                <a:gd name="T31" fmla="*/ 1763 h 1763"/>
                <a:gd name="T32" fmla="*/ 162 w 1550"/>
                <a:gd name="T33" fmla="*/ 1761 h 1763"/>
                <a:gd name="T34" fmla="*/ 83 w 1550"/>
                <a:gd name="T35" fmla="*/ 1724 h 1763"/>
                <a:gd name="T36" fmla="*/ 27 w 1550"/>
                <a:gd name="T37" fmla="*/ 1584 h 1763"/>
                <a:gd name="T38" fmla="*/ 367 w 1550"/>
                <a:gd name="T39" fmla="*/ 1136 h 1763"/>
                <a:gd name="T40" fmla="*/ 382 w 1550"/>
                <a:gd name="T41" fmla="*/ 1128 h 1763"/>
                <a:gd name="T42" fmla="*/ 398 w 1550"/>
                <a:gd name="T43" fmla="*/ 1132 h 1763"/>
                <a:gd name="T44" fmla="*/ 568 w 1550"/>
                <a:gd name="T45" fmla="*/ 1263 h 1763"/>
                <a:gd name="T46" fmla="*/ 572 w 1550"/>
                <a:gd name="T47" fmla="*/ 1294 h 1763"/>
                <a:gd name="T48" fmla="*/ 233 w 1550"/>
                <a:gd name="T49" fmla="*/ 1740 h 1763"/>
                <a:gd name="T50" fmla="*/ 181 w 1550"/>
                <a:gd name="T51" fmla="*/ 1763 h 1763"/>
                <a:gd name="T52" fmla="*/ 389 w 1550"/>
                <a:gd name="T53" fmla="*/ 1181 h 1763"/>
                <a:gd name="T54" fmla="*/ 62 w 1550"/>
                <a:gd name="T55" fmla="*/ 1610 h 1763"/>
                <a:gd name="T56" fmla="*/ 109 w 1550"/>
                <a:gd name="T57" fmla="*/ 1689 h 1763"/>
                <a:gd name="T58" fmla="*/ 170 w 1550"/>
                <a:gd name="T59" fmla="*/ 1718 h 1763"/>
                <a:gd name="T60" fmla="*/ 198 w 1550"/>
                <a:gd name="T61" fmla="*/ 1714 h 1763"/>
                <a:gd name="T62" fmla="*/ 524 w 1550"/>
                <a:gd name="T63" fmla="*/ 1284 h 1763"/>
                <a:gd name="T64" fmla="*/ 389 w 1550"/>
                <a:gd name="T65" fmla="*/ 1181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50" h="1763">
                  <a:moveTo>
                    <a:pt x="1270" y="179"/>
                  </a:moveTo>
                  <a:cubicBezTo>
                    <a:pt x="1034" y="0"/>
                    <a:pt x="697" y="45"/>
                    <a:pt x="517" y="280"/>
                  </a:cubicBezTo>
                  <a:cubicBezTo>
                    <a:pt x="358" y="488"/>
                    <a:pt x="375" y="777"/>
                    <a:pt x="545" y="965"/>
                  </a:cubicBezTo>
                  <a:cubicBezTo>
                    <a:pt x="466" y="1068"/>
                    <a:pt x="444" y="1098"/>
                    <a:pt x="437" y="1107"/>
                  </a:cubicBezTo>
                  <a:cubicBezTo>
                    <a:pt x="587" y="1222"/>
                    <a:pt x="587" y="1222"/>
                    <a:pt x="587" y="1222"/>
                  </a:cubicBezTo>
                  <a:cubicBezTo>
                    <a:pt x="694" y="1082"/>
                    <a:pt x="694" y="1082"/>
                    <a:pt x="694" y="1082"/>
                  </a:cubicBezTo>
                  <a:cubicBezTo>
                    <a:pt x="921" y="1201"/>
                    <a:pt x="1209" y="1143"/>
                    <a:pt x="1370" y="933"/>
                  </a:cubicBezTo>
                  <a:cubicBezTo>
                    <a:pt x="1550" y="697"/>
                    <a:pt x="1505" y="360"/>
                    <a:pt x="1270" y="179"/>
                  </a:cubicBezTo>
                  <a:close/>
                  <a:moveTo>
                    <a:pt x="1317" y="892"/>
                  </a:moveTo>
                  <a:cubicBezTo>
                    <a:pt x="1170" y="1084"/>
                    <a:pt x="903" y="1131"/>
                    <a:pt x="701" y="1009"/>
                  </a:cubicBezTo>
                  <a:cubicBezTo>
                    <a:pt x="686" y="1000"/>
                    <a:pt x="672" y="990"/>
                    <a:pt x="658" y="980"/>
                  </a:cubicBezTo>
                  <a:cubicBezTo>
                    <a:pt x="643" y="968"/>
                    <a:pt x="628" y="955"/>
                    <a:pt x="614" y="941"/>
                  </a:cubicBezTo>
                  <a:cubicBezTo>
                    <a:pt x="447" y="778"/>
                    <a:pt x="425" y="511"/>
                    <a:pt x="570" y="320"/>
                  </a:cubicBezTo>
                  <a:cubicBezTo>
                    <a:pt x="728" y="114"/>
                    <a:pt x="1023" y="75"/>
                    <a:pt x="1229" y="233"/>
                  </a:cubicBezTo>
                  <a:cubicBezTo>
                    <a:pt x="1435" y="390"/>
                    <a:pt x="1474" y="686"/>
                    <a:pt x="1317" y="892"/>
                  </a:cubicBezTo>
                  <a:close/>
                  <a:moveTo>
                    <a:pt x="181" y="1763"/>
                  </a:moveTo>
                  <a:cubicBezTo>
                    <a:pt x="175" y="1763"/>
                    <a:pt x="169" y="1762"/>
                    <a:pt x="162" y="1761"/>
                  </a:cubicBezTo>
                  <a:cubicBezTo>
                    <a:pt x="137" y="1757"/>
                    <a:pt x="108" y="1743"/>
                    <a:pt x="83" y="1724"/>
                  </a:cubicBezTo>
                  <a:cubicBezTo>
                    <a:pt x="24" y="1679"/>
                    <a:pt x="0" y="1619"/>
                    <a:pt x="27" y="1584"/>
                  </a:cubicBezTo>
                  <a:cubicBezTo>
                    <a:pt x="367" y="1136"/>
                    <a:pt x="367" y="1136"/>
                    <a:pt x="367" y="1136"/>
                  </a:cubicBezTo>
                  <a:cubicBezTo>
                    <a:pt x="371" y="1132"/>
                    <a:pt x="376" y="1129"/>
                    <a:pt x="382" y="1128"/>
                  </a:cubicBezTo>
                  <a:cubicBezTo>
                    <a:pt x="387" y="1127"/>
                    <a:pt x="393" y="1129"/>
                    <a:pt x="398" y="1132"/>
                  </a:cubicBezTo>
                  <a:cubicBezTo>
                    <a:pt x="568" y="1263"/>
                    <a:pt x="568" y="1263"/>
                    <a:pt x="568" y="1263"/>
                  </a:cubicBezTo>
                  <a:cubicBezTo>
                    <a:pt x="578" y="1270"/>
                    <a:pt x="579" y="1284"/>
                    <a:pt x="572" y="1294"/>
                  </a:cubicBezTo>
                  <a:cubicBezTo>
                    <a:pt x="233" y="1740"/>
                    <a:pt x="233" y="1740"/>
                    <a:pt x="233" y="1740"/>
                  </a:cubicBezTo>
                  <a:cubicBezTo>
                    <a:pt x="221" y="1755"/>
                    <a:pt x="203" y="1763"/>
                    <a:pt x="181" y="1763"/>
                  </a:cubicBezTo>
                  <a:close/>
                  <a:moveTo>
                    <a:pt x="389" y="1181"/>
                  </a:moveTo>
                  <a:cubicBezTo>
                    <a:pt x="62" y="1610"/>
                    <a:pt x="62" y="1610"/>
                    <a:pt x="62" y="1610"/>
                  </a:cubicBezTo>
                  <a:cubicBezTo>
                    <a:pt x="54" y="1621"/>
                    <a:pt x="69" y="1658"/>
                    <a:pt x="109" y="1689"/>
                  </a:cubicBezTo>
                  <a:cubicBezTo>
                    <a:pt x="129" y="1704"/>
                    <a:pt x="151" y="1714"/>
                    <a:pt x="170" y="1718"/>
                  </a:cubicBezTo>
                  <a:cubicBezTo>
                    <a:pt x="183" y="1720"/>
                    <a:pt x="194" y="1718"/>
                    <a:pt x="198" y="1714"/>
                  </a:cubicBezTo>
                  <a:cubicBezTo>
                    <a:pt x="524" y="1284"/>
                    <a:pt x="524" y="1284"/>
                    <a:pt x="524" y="1284"/>
                  </a:cubicBezTo>
                  <a:lnTo>
                    <a:pt x="389" y="1181"/>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152803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7" name="think-cell Folie" r:id="rId6" imgW="444" imgH="443" progId="TCLayout.ActiveDocument.1">
                  <p:embed/>
                </p:oleObj>
              </mc:Choice>
              <mc:Fallback>
                <p:oleObj name="think-cell Folie" r:id="rId6" imgW="444" imgH="443" progId="TCLayout.ActiveDocument.1">
                  <p:embed/>
                  <p:pic>
                    <p:nvPicPr>
                      <p:cNvPr id="13" name="Objekt 1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hteck 8"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Aft>
                <a:spcPts val="1000"/>
              </a:spcAft>
            </a:pPr>
            <a:endParaRPr lang="en-US" sz="2400" dirty="0" err="1">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457200" y="570645"/>
            <a:ext cx="8991600" cy="424718"/>
          </a:xfrm>
          <a:noFill/>
          <a:ln w="9525" algn="ctr">
            <a:noFill/>
            <a:miter lim="800000"/>
            <a:headEnd/>
            <a:tailEnd/>
          </a:ln>
          <a:effectLst/>
        </p:spPr>
        <p:txBody>
          <a:bodyPr vert="horz" wrap="square" lIns="0" tIns="45713" rIns="0" bIns="45713" numCol="1" anchor="b" anchorCtr="0" compatLnSpc="1">
            <a:prstTxWarp prst="textNoShape">
              <a:avLst/>
            </a:prstTxWarp>
          </a:bodyPr>
          <a:lstStyle/>
          <a:p>
            <a:r>
              <a:rPr lang="en-US" dirty="0">
                <a:latin typeface="Merriweather" panose="00000500000000000000" pitchFamily="2" charset="0"/>
                <a:ea typeface="Open Sans" panose="020B0606030504020204" pitchFamily="34" charset="0"/>
                <a:cs typeface="Open Sans" panose="020B0606030504020204" pitchFamily="34" charset="0"/>
              </a:rPr>
              <a:t>Overview: Dual VET system data and performance</a:t>
            </a:r>
          </a:p>
        </p:txBody>
      </p:sp>
      <p:sp>
        <p:nvSpPr>
          <p:cNvPr id="22" name="Inhaltsplatzhalter 5"/>
          <p:cNvSpPr txBox="1">
            <a:spLocks/>
          </p:cNvSpPr>
          <p:nvPr/>
        </p:nvSpPr>
        <p:spPr>
          <a:xfrm>
            <a:off x="3681346" y="2241556"/>
            <a:ext cx="2959269" cy="158174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More than 20% of all German companies train</a:t>
            </a:r>
          </a:p>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500,000 new trainees every year </a:t>
            </a:r>
          </a:p>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investment of approx. 18,000€ per trainee per year</a:t>
            </a:r>
          </a:p>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66% of trainees are hired as permanent afterwards</a:t>
            </a:r>
          </a:p>
        </p:txBody>
      </p:sp>
      <p:sp>
        <p:nvSpPr>
          <p:cNvPr id="23" name="Inhaltsplatzhalter 4"/>
          <p:cNvSpPr txBox="1">
            <a:spLocks/>
          </p:cNvSpPr>
          <p:nvPr/>
        </p:nvSpPr>
        <p:spPr>
          <a:xfrm>
            <a:off x="6632879" y="2241556"/>
            <a:ext cx="2800710" cy="15817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Government shares expenses for VET system with employers</a:t>
            </a:r>
          </a:p>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~9,000 vocational training schools</a:t>
            </a:r>
          </a:p>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Mandatory social security contributions partially paid by the employer</a:t>
            </a:r>
          </a:p>
          <a:p>
            <a:pPr marL="173038" indent="-173038" fontAlgn="base">
              <a:spcAft>
                <a:spcPct val="0"/>
              </a:spcAft>
            </a:pPr>
            <a:endParaRPr lang="en-US" sz="1200" b="1"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hteck 2"/>
          <p:cNvSpPr/>
          <p:nvPr/>
        </p:nvSpPr>
        <p:spPr>
          <a:xfrm>
            <a:off x="791171" y="1662307"/>
            <a:ext cx="845104" cy="276999"/>
          </a:xfrm>
          <a:prstGeom prst="rect">
            <a:avLst/>
          </a:prstGeom>
        </p:spPr>
        <p:txBody>
          <a:bodyPr wrap="none">
            <a:spAutoFit/>
          </a:bodyPr>
          <a:lstStyle/>
          <a:p>
            <a:pPr algn="ctr" fontAlgn="base">
              <a:spcBef>
                <a:spcPct val="0"/>
              </a:spcBef>
              <a:spcAft>
                <a:spcPct val="0"/>
              </a:spcAft>
            </a:pPr>
            <a:r>
              <a:rPr lang="en-US" sz="1200" b="1" dirty="0">
                <a:solidFill>
                  <a:srgbClr val="0093D3"/>
                </a:solidFill>
                <a:latin typeface="Open Sans" panose="020B0606030504020204" pitchFamily="34" charset="0"/>
                <a:ea typeface="Open Sans" panose="020B0606030504020204" pitchFamily="34" charset="0"/>
                <a:cs typeface="Open Sans" panose="020B0606030504020204" pitchFamily="34" charset="0"/>
              </a:rPr>
              <a:t>Trainees</a:t>
            </a:r>
          </a:p>
        </p:txBody>
      </p:sp>
      <p:sp>
        <p:nvSpPr>
          <p:cNvPr id="4" name="Rechteck 3"/>
          <p:cNvSpPr/>
          <p:nvPr/>
        </p:nvSpPr>
        <p:spPr>
          <a:xfrm>
            <a:off x="3696752" y="1662307"/>
            <a:ext cx="1316297" cy="276999"/>
          </a:xfrm>
          <a:prstGeom prst="rect">
            <a:avLst/>
          </a:prstGeom>
        </p:spPr>
        <p:txBody>
          <a:bodyPr wrap="square">
            <a:spAutoFit/>
          </a:bodyPr>
          <a:lstStyle/>
          <a:p>
            <a:pPr algn="ctr" fontAlgn="base">
              <a:spcBef>
                <a:spcPct val="0"/>
              </a:spcBef>
              <a:spcAft>
                <a:spcPct val="0"/>
              </a:spcAft>
            </a:pPr>
            <a:r>
              <a:rPr lang="en-US" sz="1200" b="1" dirty="0">
                <a:solidFill>
                  <a:srgbClr val="0093D3"/>
                </a:solidFill>
                <a:latin typeface="Open Sans" panose="020B0606030504020204" pitchFamily="34" charset="0"/>
                <a:ea typeface="Open Sans" panose="020B0606030504020204" pitchFamily="34" charset="0"/>
                <a:cs typeface="Open Sans" panose="020B0606030504020204" pitchFamily="34" charset="0"/>
              </a:rPr>
              <a:t>Employers</a:t>
            </a:r>
          </a:p>
        </p:txBody>
      </p:sp>
      <p:sp>
        <p:nvSpPr>
          <p:cNvPr id="6" name="Rechteck 5"/>
          <p:cNvSpPr/>
          <p:nvPr/>
        </p:nvSpPr>
        <p:spPr>
          <a:xfrm>
            <a:off x="6700195" y="1569974"/>
            <a:ext cx="1308371" cy="461665"/>
          </a:xfrm>
          <a:prstGeom prst="rect">
            <a:avLst/>
          </a:prstGeom>
        </p:spPr>
        <p:txBody>
          <a:bodyPr wrap="none">
            <a:spAutoFit/>
          </a:bodyPr>
          <a:lstStyle/>
          <a:p>
            <a:pPr algn="ctr" fontAlgn="base">
              <a:spcBef>
                <a:spcPct val="0"/>
              </a:spcBef>
              <a:spcAft>
                <a:spcPct val="0"/>
              </a:spcAft>
            </a:pPr>
            <a:r>
              <a:rPr lang="en-US" sz="1200" b="1" dirty="0">
                <a:solidFill>
                  <a:srgbClr val="0093D3"/>
                </a:solidFill>
                <a:latin typeface="Open Sans" panose="020B0606030504020204" pitchFamily="34" charset="0"/>
                <a:ea typeface="Open Sans" panose="020B0606030504020204" pitchFamily="34" charset="0"/>
                <a:cs typeface="Open Sans" panose="020B0606030504020204" pitchFamily="34" charset="0"/>
              </a:rPr>
              <a:t>Government &amp;</a:t>
            </a:r>
          </a:p>
          <a:p>
            <a:pPr algn="ctr" fontAlgn="base">
              <a:spcBef>
                <a:spcPct val="0"/>
              </a:spcBef>
              <a:spcAft>
                <a:spcPct val="0"/>
              </a:spcAft>
            </a:pPr>
            <a:r>
              <a:rPr lang="en-US" sz="1200" b="1" dirty="0">
                <a:solidFill>
                  <a:srgbClr val="0093D3"/>
                </a:solidFill>
                <a:latin typeface="Open Sans" panose="020B0606030504020204" pitchFamily="34" charset="0"/>
                <a:ea typeface="Open Sans" panose="020B0606030504020204" pitchFamily="34" charset="0"/>
                <a:cs typeface="Open Sans" panose="020B0606030504020204" pitchFamily="34" charset="0"/>
              </a:rPr>
              <a:t>Society</a:t>
            </a:r>
          </a:p>
        </p:txBody>
      </p:sp>
      <p:sp>
        <p:nvSpPr>
          <p:cNvPr id="5" name="Rechteck 4"/>
          <p:cNvSpPr/>
          <p:nvPr/>
        </p:nvSpPr>
        <p:spPr>
          <a:xfrm>
            <a:off x="692651" y="2241556"/>
            <a:ext cx="2800710" cy="830997"/>
          </a:xfrm>
          <a:prstGeom prst="rect">
            <a:avLst/>
          </a:prstGeom>
        </p:spPr>
        <p:txBody>
          <a:bodyPr wrap="square">
            <a:spAutoFit/>
          </a:bodyPr>
          <a:lstStyle/>
          <a:p>
            <a:pPr marL="176213" indent="-176213" fontAlgn="base">
              <a:spcBef>
                <a:spcPct val="0"/>
              </a:spcBef>
              <a:spcAft>
                <a:spcPct val="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On average 56%</a:t>
            </a:r>
            <a:r>
              <a:rPr lang="en-US" sz="1200" i="1"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of the population enter Dual VET </a:t>
            </a:r>
          </a:p>
          <a:p>
            <a:pPr marL="176213" indent="-176213" fontAlgn="base">
              <a:spcBef>
                <a:spcPct val="0"/>
              </a:spcBef>
              <a:spcAft>
                <a:spcPct val="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1.4 m trainees in 327 recognized training occupations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5065" y="1396109"/>
            <a:ext cx="730082" cy="80939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3226" y="1343929"/>
            <a:ext cx="320547" cy="827474"/>
          </a:xfrm>
          <a:prstGeom prst="rect">
            <a:avLst/>
          </a:prstGeom>
        </p:spPr>
      </p:pic>
      <p:grpSp>
        <p:nvGrpSpPr>
          <p:cNvPr id="11" name="Group 10"/>
          <p:cNvGrpSpPr/>
          <p:nvPr/>
        </p:nvGrpSpPr>
        <p:grpSpPr>
          <a:xfrm>
            <a:off x="2067544" y="1382519"/>
            <a:ext cx="776143" cy="836575"/>
            <a:chOff x="1766335" y="1449425"/>
            <a:chExt cx="921501" cy="980226"/>
          </a:xfrm>
        </p:grpSpPr>
        <p:pic>
          <p:nvPicPr>
            <p:cNvPr id="17"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66335" y="1449425"/>
              <a:ext cx="374159" cy="980226"/>
            </a:xfrm>
            <a:prstGeom prst="rect">
              <a:avLst/>
            </a:prstGeom>
          </p:spPr>
        </p:pic>
        <p:pic>
          <p:nvPicPr>
            <p:cNvPr id="19"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5282" y="1453319"/>
              <a:ext cx="402554" cy="976332"/>
            </a:xfrm>
            <a:prstGeom prst="rect">
              <a:avLst/>
            </a:prstGeom>
          </p:spPr>
        </p:pic>
      </p:grpSp>
      <p:sp>
        <p:nvSpPr>
          <p:cNvPr id="16" name="Rectangle 3"/>
          <p:cNvSpPr>
            <a:spLocks noChangeArrowheads="1"/>
          </p:cNvSpPr>
          <p:nvPr/>
        </p:nvSpPr>
        <p:spPr bwMode="gray">
          <a:xfrm>
            <a:off x="455613" y="6439941"/>
            <a:ext cx="8994775" cy="328613"/>
          </a:xfrm>
          <a:prstGeom prst="rect">
            <a:avLst/>
          </a:prstGeom>
          <a:noFill/>
          <a:ln w="9525" algn="ctr">
            <a:noFill/>
            <a:miter lim="800000"/>
            <a:headEnd type="none" w="lg" len="lg"/>
            <a:tailEnd type="none" w="lg" len="lg"/>
          </a:ln>
        </p:spPr>
        <p:txBody>
          <a:bodyPr lIns="0" tIns="0" rIns="0" bIns="0" anchor="b"/>
          <a:lstStyle/>
          <a:p>
            <a:pPr fontAlgn="base">
              <a:lnSpc>
                <a:spcPct val="90000"/>
              </a:lnSpc>
              <a:spcBef>
                <a:spcPct val="0"/>
              </a:spcBef>
              <a:spcAft>
                <a:spcPct val="0"/>
              </a:spcAft>
            </a:pPr>
            <a:r>
              <a:rPr lang="en-US" sz="900" dirty="0">
                <a:solidFill>
                  <a:srgbClr val="000000"/>
                </a:solidFill>
                <a:latin typeface="Open Sans" panose="020B0606030504020204" pitchFamily="34" charset="0"/>
                <a:ea typeface="Open Sans" panose="020B0606030504020204" pitchFamily="34" charset="0"/>
                <a:cs typeface="Open Sans" panose="020B0606030504020204" pitchFamily="34" charset="0"/>
              </a:rPr>
              <a:t>Note: VET = Vocational educational and training system</a:t>
            </a:r>
          </a:p>
          <a:p>
            <a:pPr fontAlgn="base">
              <a:spcBef>
                <a:spcPct val="0"/>
              </a:spcBef>
              <a:spcAft>
                <a:spcPct val="0"/>
              </a:spcAft>
            </a:pPr>
            <a:r>
              <a:rPr lang="en-US" sz="9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German Office for International Cooperation in Vocational Education and Training, BIBB Data Report, Federal Statistical Office</a:t>
            </a:r>
          </a:p>
        </p:txBody>
      </p:sp>
      <p:sp>
        <p:nvSpPr>
          <p:cNvPr id="8" name="Rectangle 7"/>
          <p:cNvSpPr/>
          <p:nvPr/>
        </p:nvSpPr>
        <p:spPr bwMode="auto">
          <a:xfrm>
            <a:off x="714339" y="1280220"/>
            <a:ext cx="2800710" cy="4534665"/>
          </a:xfrm>
          <a:prstGeom prst="rect">
            <a:avLst/>
          </a:prstGeom>
          <a:noFill/>
          <a:ln w="9525" cap="flat" cmpd="sng" algn="ctr">
            <a:solidFill>
              <a:schemeClr val="tx2"/>
            </a:solidFill>
            <a:prstDash val="solid"/>
            <a:round/>
            <a:headEnd type="none" w="lg" len="lg"/>
            <a:tailEnd type="none" w="lg" len="lg"/>
          </a:ln>
          <a:effectLst/>
          <a:extLst>
            <a:ext uri="{909E8E84-426E-40DD-AFC4-6F175D3DCCD1}">
              <a14:hiddenFill xmlns:a14="http://schemas.microsoft.com/office/drawing/2010/main">
                <a:solidFill>
                  <a:schemeClr val="accent1"/>
                </a:solidFill>
              </a14:hiddenFill>
            </a:ext>
          </a:extLst>
        </p:spPr>
        <p:txBody>
          <a:bodyPr vert="horz" wrap="square" lIns="91440" tIns="91440" rIns="91440" bIns="91440" numCol="1" rtlCol="0" anchor="ctr" anchorCtr="0" compatLnSpc="1">
            <a:prstTxWarp prst="textNoShape">
              <a:avLst/>
            </a:prstTxWarp>
          </a:bodyPr>
          <a:lstStyle/>
          <a:p>
            <a:pPr fontAlgn="base">
              <a:spcBef>
                <a:spcPct val="0"/>
              </a:spcBef>
              <a:spcAft>
                <a:spcPct val="0"/>
              </a:spcAft>
            </a:pPr>
            <a:endParaRPr lang="de-D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bwMode="auto">
          <a:xfrm>
            <a:off x="3681348" y="1280220"/>
            <a:ext cx="2800710" cy="4534665"/>
          </a:xfrm>
          <a:prstGeom prst="rect">
            <a:avLst/>
          </a:prstGeom>
          <a:noFill/>
          <a:ln w="9525" cap="flat" cmpd="sng" algn="ctr">
            <a:solidFill>
              <a:schemeClr val="tx2"/>
            </a:solidFill>
            <a:prstDash val="solid"/>
            <a:round/>
            <a:headEnd type="none" w="lg" len="lg"/>
            <a:tailEnd type="none" w="lg" len="lg"/>
          </a:ln>
          <a:effectLst/>
          <a:extLst>
            <a:ext uri="{909E8E84-426E-40DD-AFC4-6F175D3DCCD1}">
              <a14:hiddenFill xmlns:a14="http://schemas.microsoft.com/office/drawing/2010/main">
                <a:solidFill>
                  <a:schemeClr val="accent1"/>
                </a:solidFill>
              </a14:hiddenFill>
            </a:ext>
          </a:extLst>
        </p:spPr>
        <p:txBody>
          <a:bodyPr vert="horz" wrap="square" lIns="91440" tIns="91440" rIns="91440" bIns="91440" numCol="1" rtlCol="0" anchor="ctr" anchorCtr="0" compatLnSpc="1">
            <a:prstTxWarp prst="textNoShape">
              <a:avLst/>
            </a:prstTxWarp>
          </a:bodyPr>
          <a:lstStyle/>
          <a:p>
            <a:pPr algn="ctr" fontAlgn="base">
              <a:spcBef>
                <a:spcPct val="0"/>
              </a:spcBef>
              <a:spcAft>
                <a:spcPct val="0"/>
              </a:spcAft>
            </a:pPr>
            <a:endParaRPr lang="de-D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p:cNvSpPr/>
          <p:nvPr/>
        </p:nvSpPr>
        <p:spPr bwMode="auto">
          <a:xfrm>
            <a:off x="6640618" y="1280220"/>
            <a:ext cx="2800710" cy="4534665"/>
          </a:xfrm>
          <a:prstGeom prst="rect">
            <a:avLst/>
          </a:prstGeom>
          <a:noFill/>
          <a:ln w="9525" cap="flat" cmpd="sng" algn="ctr">
            <a:solidFill>
              <a:schemeClr val="tx2"/>
            </a:solidFill>
            <a:prstDash val="solid"/>
            <a:round/>
            <a:headEnd type="none" w="lg" len="lg"/>
            <a:tailEnd type="none" w="lg" len="lg"/>
          </a:ln>
          <a:effectLst/>
          <a:extLst>
            <a:ext uri="{909E8E84-426E-40DD-AFC4-6F175D3DCCD1}">
              <a14:hiddenFill xmlns:a14="http://schemas.microsoft.com/office/drawing/2010/main">
                <a:solidFill>
                  <a:schemeClr val="accent1"/>
                </a:solidFill>
              </a14:hiddenFill>
            </a:ext>
          </a:extLst>
        </p:spPr>
        <p:txBody>
          <a:bodyPr vert="horz" wrap="square" lIns="91440" tIns="91440" rIns="91440" bIns="91440" numCol="1" rtlCol="0" anchor="ctr" anchorCtr="0" compatLnSpc="1">
            <a:prstTxWarp prst="textNoShape">
              <a:avLst/>
            </a:prstTxWarp>
          </a:bodyPr>
          <a:lstStyle/>
          <a:p>
            <a:pPr algn="ctr" fontAlgn="base">
              <a:spcBef>
                <a:spcPct val="0"/>
              </a:spcBef>
              <a:spcAft>
                <a:spcPct val="0"/>
              </a:spcAft>
            </a:pPr>
            <a:endParaRPr lang="de-D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3"/>
          <p:cNvSpPr>
            <a:spLocks noChangeArrowheads="1"/>
          </p:cNvSpPr>
          <p:nvPr/>
        </p:nvSpPr>
        <p:spPr bwMode="gray">
          <a:xfrm>
            <a:off x="0" y="5942957"/>
            <a:ext cx="9906000" cy="492785"/>
          </a:xfrm>
          <a:prstGeom prst="rect">
            <a:avLst/>
          </a:prstGeom>
          <a:solidFill>
            <a:schemeClr val="tx2"/>
          </a:solidFill>
          <a:ln w="9525" algn="ctr">
            <a:solidFill>
              <a:schemeClr val="tx2"/>
            </a:solidFill>
            <a:miter lim="800000"/>
            <a:headEnd type="none" w="lg" len="lg"/>
            <a:tailEnd type="none" w="lg" len="lg"/>
          </a:ln>
        </p:spPr>
        <p:txBody>
          <a:bodyPr anchor="ctr" anchorCtr="1"/>
          <a:lstStyle/>
          <a:p>
            <a:pPr algn="ctr" fontAlgn="base">
              <a:spcBef>
                <a:spcPct val="0"/>
              </a:spcBef>
              <a:spcAft>
                <a:spcPct val="0"/>
              </a:spcAft>
            </a:pPr>
            <a:r>
              <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Dual VET system fosters comparatively low youth unemployment </a:t>
            </a:r>
          </a:p>
          <a:p>
            <a:pPr algn="ctr" fontAlgn="base">
              <a:spcBef>
                <a:spcPct val="0"/>
              </a:spcBef>
              <a:spcAft>
                <a:spcPct val="0"/>
              </a:spcAft>
            </a:pPr>
            <a:r>
              <a:rPr lang="en-US" sz="1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and strong competiveness of German SMEs</a:t>
            </a:r>
          </a:p>
        </p:txBody>
      </p:sp>
      <p:sp>
        <p:nvSpPr>
          <p:cNvPr id="7" name="Rectangle 6"/>
          <p:cNvSpPr/>
          <p:nvPr/>
        </p:nvSpPr>
        <p:spPr bwMode="auto">
          <a:xfrm>
            <a:off x="301725" y="2263857"/>
            <a:ext cx="9243719" cy="1454995"/>
          </a:xfrm>
          <a:prstGeom prst="rect">
            <a:avLst/>
          </a:prstGeom>
          <a:noFill/>
          <a:ln w="9525" cap="flat" cmpd="sng" algn="ctr">
            <a:solidFill>
              <a:schemeClr val="accent2"/>
            </a:solidFill>
            <a:prstDash val="solid"/>
            <a:round/>
            <a:headEnd type="none" w="lg" len="lg"/>
            <a:tailEnd type="none" w="lg" len="lg"/>
          </a:ln>
          <a:effectLst/>
          <a:extLst>
            <a:ext uri="{909E8E84-426E-40DD-AFC4-6F175D3DCCD1}">
              <a14:hiddenFill xmlns:a14="http://schemas.microsoft.com/office/drawing/2010/main">
                <a:solidFill>
                  <a:schemeClr val="accent1"/>
                </a:solidFill>
              </a14:hiddenFill>
            </a:ext>
          </a:extLst>
        </p:spPr>
        <p:txBody>
          <a:bodyPr vert="horz" wrap="square" lIns="91440" tIns="91440" rIns="91440" bIns="91440" numCol="1" rtlCol="0" anchor="ctr" anchorCtr="0" compatLnSpc="1">
            <a:prstTxWarp prst="textNoShape">
              <a:avLst/>
            </a:prstTxWarp>
          </a:bodyPr>
          <a:lstStyle/>
          <a:p>
            <a:pPr algn="ctr" fontAlgn="base">
              <a:spcBef>
                <a:spcPct val="0"/>
              </a:spcBef>
              <a:spcAft>
                <a:spcPct val="0"/>
              </a:spcAft>
            </a:pPr>
            <a:endParaRPr lang="de-D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hteck 4"/>
          <p:cNvSpPr/>
          <p:nvPr/>
        </p:nvSpPr>
        <p:spPr>
          <a:xfrm>
            <a:off x="721968" y="3815543"/>
            <a:ext cx="2742076" cy="1869743"/>
          </a:xfrm>
          <a:prstGeom prst="rect">
            <a:avLst/>
          </a:prstGeom>
        </p:spPr>
        <p:txBody>
          <a:bodyPr wrap="square">
            <a:spAutoFit/>
          </a:bodyPr>
          <a:lstStyle/>
          <a:p>
            <a:pPr marL="176213" indent="-176213" fontAlgn="base">
              <a:spcBef>
                <a:spcPct val="0"/>
              </a:spcBef>
              <a:spcAft>
                <a:spcPts val="30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Occupational proficiency and training in actual work environment</a:t>
            </a:r>
          </a:p>
          <a:p>
            <a:pPr marL="176213" indent="-176213" fontAlgn="base">
              <a:spcBef>
                <a:spcPct val="0"/>
              </a:spcBef>
              <a:spcAft>
                <a:spcPts val="30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High employment security </a:t>
            </a:r>
          </a:p>
          <a:p>
            <a:pPr marL="176213" indent="-176213" fontAlgn="base">
              <a:spcBef>
                <a:spcPct val="0"/>
              </a:spcBef>
              <a:spcAft>
                <a:spcPts val="30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Average training allowance of ~800€ per month and social security benefits</a:t>
            </a:r>
          </a:p>
          <a:p>
            <a:pPr marL="176213" indent="-176213" fontAlgn="base">
              <a:spcBef>
                <a:spcPct val="0"/>
              </a:spcBef>
              <a:spcAft>
                <a:spcPts val="300"/>
              </a:spcAft>
              <a:buFont typeface="Arial" panose="020B0604020202020204" pitchFamily="34" charset="0"/>
              <a:buChar char="•"/>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Certified access to variety of occupational opportunities</a:t>
            </a:r>
          </a:p>
        </p:txBody>
      </p:sp>
      <p:sp>
        <p:nvSpPr>
          <p:cNvPr id="25" name="Inhaltsplatzhalter 5"/>
          <p:cNvSpPr txBox="1">
            <a:spLocks/>
          </p:cNvSpPr>
          <p:nvPr/>
        </p:nvSpPr>
        <p:spPr>
          <a:xfrm>
            <a:off x="3673609" y="3893435"/>
            <a:ext cx="2800710" cy="12012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038" indent="-173038" fontAlgn="base">
              <a:spcBef>
                <a:spcPts val="0"/>
              </a:spcBef>
              <a:spcAft>
                <a:spcPts val="30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76% of investment is refinanced by productive contributions of trainees </a:t>
            </a:r>
          </a:p>
          <a:p>
            <a:pPr marL="173038" indent="-173038" fontAlgn="base">
              <a:spcBef>
                <a:spcPts val="0"/>
              </a:spcBef>
              <a:spcAft>
                <a:spcPts val="30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Employers gain highly competent employees meeting the needs of the company</a:t>
            </a:r>
          </a:p>
          <a:p>
            <a:pPr marL="173038" indent="-173038" fontAlgn="base">
              <a:spcBef>
                <a:spcPts val="0"/>
              </a:spcBef>
              <a:spcAft>
                <a:spcPts val="30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Same Dual VET qualification standards across Germany</a:t>
            </a:r>
          </a:p>
        </p:txBody>
      </p:sp>
      <p:sp>
        <p:nvSpPr>
          <p:cNvPr id="27" name="Inhaltsplatzhalter 4"/>
          <p:cNvSpPr txBox="1">
            <a:spLocks/>
          </p:cNvSpPr>
          <p:nvPr/>
        </p:nvSpPr>
        <p:spPr>
          <a:xfrm>
            <a:off x="6632879" y="3828911"/>
            <a:ext cx="2800710" cy="17394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173038" indent="-173038"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Highly qualified workforce</a:t>
            </a:r>
          </a:p>
          <a:p>
            <a:pPr marL="180975" indent="-180975"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Contribution to national </a:t>
            </a:r>
            <a:r>
              <a:rPr lang="en-US" sz="1200" dirty="0" err="1">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labour</a:t>
            </a: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market demand for qualified </a:t>
            </a:r>
            <a:r>
              <a:rPr lang="en-US" sz="1200" dirty="0" err="1">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labour</a:t>
            </a: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 and strengthening of formalization of economy</a:t>
            </a:r>
          </a:p>
          <a:p>
            <a:pPr marL="180975" indent="-180975" fontAlgn="base">
              <a:spcAft>
                <a:spcPct val="0"/>
              </a:spcAft>
            </a:pPr>
            <a:r>
              <a:rPr lang="en-US" sz="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Ability to efficiently steer VET system and assure its quality</a:t>
            </a:r>
          </a:p>
        </p:txBody>
      </p:sp>
      <p:sp>
        <p:nvSpPr>
          <p:cNvPr id="10" name="TextBox 9"/>
          <p:cNvSpPr txBox="1"/>
          <p:nvPr/>
        </p:nvSpPr>
        <p:spPr>
          <a:xfrm rot="16200000">
            <a:off x="-51770" y="2739003"/>
            <a:ext cx="1058141" cy="307777"/>
          </a:xfrm>
          <a:prstGeom prst="rect">
            <a:avLst/>
          </a:prstGeom>
          <a:noFill/>
        </p:spPr>
        <p:txBody>
          <a:bodyPr wrap="square" rtlCol="0">
            <a:spAutoFit/>
          </a:bodyPr>
          <a:lstStyle/>
          <a:p>
            <a:pPr algn="ctr" fontAlgn="base">
              <a:spcBef>
                <a:spcPct val="0"/>
              </a:spcBef>
              <a:spcAft>
                <a:spcPct val="0"/>
              </a:spcAft>
            </a:pPr>
            <a:r>
              <a:rPr lang="en-US" sz="1400" dirty="0">
                <a:solidFill>
                  <a:srgbClr val="626262"/>
                </a:solidFill>
                <a:latin typeface="Open Sans" panose="020B0606030504020204" pitchFamily="34" charset="0"/>
                <a:ea typeface="Open Sans" panose="020B0606030504020204" pitchFamily="34" charset="0"/>
                <a:cs typeface="Open Sans" panose="020B0606030504020204" pitchFamily="34" charset="0"/>
              </a:rPr>
              <a:t>Statistics</a:t>
            </a:r>
          </a:p>
        </p:txBody>
      </p:sp>
      <p:sp>
        <p:nvSpPr>
          <p:cNvPr id="28" name="TextBox 27"/>
          <p:cNvSpPr txBox="1"/>
          <p:nvPr/>
        </p:nvSpPr>
        <p:spPr>
          <a:xfrm rot="16200000">
            <a:off x="-120916" y="4612980"/>
            <a:ext cx="1196434" cy="307777"/>
          </a:xfrm>
          <a:prstGeom prst="rect">
            <a:avLst/>
          </a:prstGeom>
          <a:noFill/>
        </p:spPr>
        <p:txBody>
          <a:bodyPr wrap="square" rtlCol="0">
            <a:spAutoFit/>
          </a:bodyPr>
          <a:lstStyle/>
          <a:p>
            <a:pPr algn="ctr" fontAlgn="base">
              <a:spcBef>
                <a:spcPct val="0"/>
              </a:spcBef>
              <a:spcAft>
                <a:spcPct val="0"/>
              </a:spcAft>
            </a:pPr>
            <a:r>
              <a:rPr lang="en-US" sz="1400" dirty="0">
                <a:solidFill>
                  <a:srgbClr val="626262"/>
                </a:solidFill>
                <a:latin typeface="Open Sans" panose="020B0606030504020204" pitchFamily="34" charset="0"/>
                <a:ea typeface="Open Sans" panose="020B0606030504020204" pitchFamily="34" charset="0"/>
                <a:cs typeface="Open Sans" panose="020B0606030504020204" pitchFamily="34" charset="0"/>
              </a:rPr>
              <a:t>Benefits</a:t>
            </a:r>
          </a:p>
        </p:txBody>
      </p:sp>
      <p:sp>
        <p:nvSpPr>
          <p:cNvPr id="29" name="Rectangle 28"/>
          <p:cNvSpPr/>
          <p:nvPr/>
        </p:nvSpPr>
        <p:spPr bwMode="auto">
          <a:xfrm>
            <a:off x="301725" y="3776782"/>
            <a:ext cx="9243719" cy="2038103"/>
          </a:xfrm>
          <a:prstGeom prst="rect">
            <a:avLst/>
          </a:prstGeom>
          <a:noFill/>
          <a:ln w="9525" cap="flat" cmpd="sng" algn="ctr">
            <a:solidFill>
              <a:schemeClr val="accent2"/>
            </a:solidFill>
            <a:prstDash val="solid"/>
            <a:round/>
            <a:headEnd type="none" w="lg" len="lg"/>
            <a:tailEnd type="none" w="lg" len="lg"/>
          </a:ln>
          <a:effectLst/>
          <a:extLst>
            <a:ext uri="{909E8E84-426E-40DD-AFC4-6F175D3DCCD1}">
              <a14:hiddenFill xmlns:a14="http://schemas.microsoft.com/office/drawing/2010/main">
                <a:solidFill>
                  <a:schemeClr val="accent1"/>
                </a:solidFill>
              </a14:hiddenFill>
            </a:ext>
          </a:extLst>
        </p:spPr>
        <p:txBody>
          <a:bodyPr vert="horz" wrap="square" lIns="91440" tIns="91440" rIns="91440" bIns="91440" numCol="1" rtlCol="0" anchor="ctr" anchorCtr="0" compatLnSpc="1">
            <a:prstTxWarp prst="textNoShape">
              <a:avLst/>
            </a:prstTxWarp>
          </a:bodyPr>
          <a:lstStyle/>
          <a:p>
            <a:pPr algn="ctr" fontAlgn="base">
              <a:spcBef>
                <a:spcPct val="0"/>
              </a:spcBef>
              <a:spcAft>
                <a:spcPct val="0"/>
              </a:spcAft>
            </a:pPr>
            <a:endParaRPr lang="de-DE"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336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extLst>
              <p:ext uri="{D42A27DB-BD31-4B8C-83A1-F6EECF244321}">
                <p14:modId xmlns:p14="http://schemas.microsoft.com/office/powerpoint/2010/main" val="30729804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851" name="think-cell Folie" r:id="rId90" imgW="0" imgH="0" progId="TCLayout.ActiveDocument.1">
                  <p:embed/>
                </p:oleObj>
              </mc:Choice>
              <mc:Fallback>
                <p:oleObj name="think-cell Folie" r:id="rId90" imgW="0" imgH="0" progId="TCLayout.ActiveDocument.1">
                  <p:embed/>
                  <p:pic>
                    <p:nvPicPr>
                      <p:cNvPr id="32" name="Object 31" hidden="1"/>
                      <p:cNvPicPr/>
                      <p:nvPr/>
                    </p:nvPicPr>
                    <p:blipFill>
                      <a:blip r:embed="rId91"/>
                      <a:stretch>
                        <a:fillRect/>
                      </a:stretch>
                    </p:blipFill>
                    <p:spPr>
                      <a:xfrm>
                        <a:off x="1588" y="1588"/>
                        <a:ext cx="1587" cy="1587"/>
                      </a:xfrm>
                      <a:prstGeom prst="rect">
                        <a:avLst/>
                      </a:prstGeom>
                    </p:spPr>
                  </p:pic>
                </p:oleObj>
              </mc:Fallback>
            </mc:AlternateContent>
          </a:graphicData>
        </a:graphic>
      </p:graphicFrame>
      <p:sp>
        <p:nvSpPr>
          <p:cNvPr id="31" name="Rectangle 30" hidden="1"/>
          <p:cNvSpPr/>
          <p:nvPr>
            <p:custDataLst>
              <p:tags r:id="rId3"/>
            </p:custDataLst>
          </p:nvPr>
        </p:nvSpPr>
        <p:spPr bwMode="gray">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defRPr/>
            </a:pPr>
            <a:endParaRPr kumimoji="0" lang="de-DE" sz="1000" u="none" strike="noStrike" kern="1200" cap="none" spc="0" normalizeH="0" noProof="0" dirty="0">
              <a:ln>
                <a:noFill/>
              </a:ln>
              <a:solidFill>
                <a:srgbClr val="FFFFFF"/>
              </a:solidFill>
              <a:effectLst/>
              <a:uLnTx/>
              <a:uFillTx/>
              <a:latin typeface="Open Sans" panose="020B0606030504020204" pitchFamily="34" charset="0"/>
              <a:sym typeface="Open Sans" panose="020B0606030504020204" pitchFamily="34" charset="0"/>
            </a:endParaRPr>
          </a:p>
        </p:txBody>
      </p:sp>
      <p:cxnSp>
        <p:nvCxnSpPr>
          <p:cNvPr id="192" name="Straight Connector 40"/>
          <p:cNvCxnSpPr/>
          <p:nvPr>
            <p:custDataLst>
              <p:tags r:id="rId4"/>
            </p:custDataLst>
          </p:nvPr>
        </p:nvCxnSpPr>
        <p:spPr bwMode="gray">
          <a:xfrm>
            <a:off x="5553075" y="5075238"/>
            <a:ext cx="42863" cy="0"/>
          </a:xfrm>
          <a:prstGeom prst="line">
            <a:avLst/>
          </a:prstGeom>
          <a:solidFill>
            <a:schemeClr val="accent1"/>
          </a:solidFill>
          <a:ln w="9525" cap="flat" cmpd="sng" algn="ctr">
            <a:solidFill>
              <a:srgbClr val="878787"/>
            </a:solidFill>
            <a:prstDash val="solid"/>
            <a:round/>
            <a:headEnd type="none" w="lg" len="lg"/>
            <a:tailEnd type="none" w="lg" len="lg"/>
          </a:ln>
          <a:effectLst/>
        </p:spPr>
      </p:cxnSp>
      <p:cxnSp>
        <p:nvCxnSpPr>
          <p:cNvPr id="191" name="Straight Connector 43"/>
          <p:cNvCxnSpPr/>
          <p:nvPr>
            <p:custDataLst>
              <p:tags r:id="rId5"/>
            </p:custDataLst>
          </p:nvPr>
        </p:nvCxnSpPr>
        <p:spPr bwMode="gray">
          <a:xfrm>
            <a:off x="5553075" y="5603875"/>
            <a:ext cx="42863" cy="0"/>
          </a:xfrm>
          <a:prstGeom prst="line">
            <a:avLst/>
          </a:prstGeom>
          <a:solidFill>
            <a:schemeClr val="accent1"/>
          </a:solidFill>
          <a:ln w="9525" cap="flat" cmpd="sng" algn="ctr">
            <a:solidFill>
              <a:srgbClr val="878787"/>
            </a:solidFill>
            <a:prstDash val="solid"/>
            <a:round/>
            <a:headEnd type="none" w="lg" len="lg"/>
            <a:tailEnd type="none" w="lg" len="lg"/>
          </a:ln>
          <a:effectLst/>
        </p:spPr>
      </p:cxnSp>
      <p:cxnSp>
        <p:nvCxnSpPr>
          <p:cNvPr id="190" name="Gerader Verbinder 189"/>
          <p:cNvCxnSpPr/>
          <p:nvPr>
            <p:custDataLst>
              <p:tags r:id="rId6"/>
            </p:custDataLst>
          </p:nvPr>
        </p:nvCxnSpPr>
        <p:spPr bwMode="gray">
          <a:xfrm>
            <a:off x="5553075" y="4675188"/>
            <a:ext cx="42863" cy="0"/>
          </a:xfrm>
          <a:prstGeom prst="line">
            <a:avLst/>
          </a:prstGeom>
          <a:ln w="952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25" name="Chart 3"/>
          <p:cNvGraphicFramePr/>
          <p:nvPr>
            <p:custDataLst>
              <p:tags r:id="rId7"/>
            </p:custDataLst>
            <p:extLst>
              <p:ext uri="{D42A27DB-BD31-4B8C-83A1-F6EECF244321}">
                <p14:modId xmlns:p14="http://schemas.microsoft.com/office/powerpoint/2010/main" val="612818211"/>
              </p:ext>
            </p:extLst>
          </p:nvPr>
        </p:nvGraphicFramePr>
        <p:xfrm>
          <a:off x="5513388" y="4592638"/>
          <a:ext cx="3659187" cy="1093787"/>
        </p:xfrm>
        <a:graphic>
          <a:graphicData uri="http://schemas.openxmlformats.org/drawingml/2006/chart">
            <c:chart xmlns:c="http://schemas.openxmlformats.org/drawingml/2006/chart" xmlns:r="http://schemas.openxmlformats.org/officeDocument/2006/relationships" r:id="rId92"/>
          </a:graphicData>
        </a:graphic>
      </p:graphicFrame>
      <p:sp>
        <p:nvSpPr>
          <p:cNvPr id="200" name="Text Placeholder 3"/>
          <p:cNvSpPr>
            <a:spLocks noGrp="1"/>
          </p:cNvSpPr>
          <p:nvPr>
            <p:custDataLst>
              <p:tags r:id="rId8"/>
            </p:custDataLst>
          </p:nvPr>
        </p:nvSpPr>
        <p:spPr bwMode="gray">
          <a:xfrm>
            <a:off x="8943975"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D6F14B34-860A-4A9B-9A33-C03359C2CD33}" type="datetime'''2''''''''''''0''''''''2''''''''0'''''''''">
              <a:rPr lang="de-DE" altLang="en-US" sz="1000" smtClean="0">
                <a:ea typeface="+mn-ea"/>
                <a:cs typeface="+mn-cs"/>
              </a:rPr>
              <a:pPr algn="ctr">
                <a:spcBef>
                  <a:spcPct val="0"/>
                </a:spcBef>
                <a:spcAft>
                  <a:spcPct val="0"/>
                </a:spcAft>
              </a:pPr>
              <a:t>2020</a:t>
            </a:fld>
            <a:endParaRPr lang="de-DE" sz="1000" dirty="0">
              <a:latin typeface="+mn-lt"/>
              <a:ea typeface="+mn-ea"/>
              <a:cs typeface="+mn-cs"/>
              <a:sym typeface="+mn-lt"/>
            </a:endParaRPr>
          </a:p>
        </p:txBody>
      </p:sp>
      <p:sp>
        <p:nvSpPr>
          <p:cNvPr id="195" name="Text Placeholder 3"/>
          <p:cNvSpPr>
            <a:spLocks noGrp="1"/>
          </p:cNvSpPr>
          <p:nvPr>
            <p:custDataLst>
              <p:tags r:id="rId9"/>
            </p:custDataLst>
          </p:nvPr>
        </p:nvSpPr>
        <p:spPr bwMode="gray">
          <a:xfrm>
            <a:off x="7778750"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7A0B0580-570C-4AAE-BD17-76A65BBBC28A}" type="datetime'20''''''''''''''''''''1''''''''''''''''''''6'''''''">
              <a:rPr lang="de-DE" altLang="en-US" sz="1000" smtClean="0">
                <a:ea typeface="+mn-ea"/>
                <a:cs typeface="+mn-cs"/>
              </a:rPr>
              <a:pPr algn="ctr">
                <a:spcBef>
                  <a:spcPct val="0"/>
                </a:spcBef>
                <a:spcAft>
                  <a:spcPct val="0"/>
                </a:spcAft>
              </a:pPr>
              <a:t>2016</a:t>
            </a:fld>
            <a:endParaRPr lang="de-DE" sz="1000" dirty="0">
              <a:latin typeface="+mn-lt"/>
              <a:ea typeface="+mn-ea"/>
              <a:cs typeface="+mn-cs"/>
              <a:sym typeface="+mn-lt"/>
            </a:endParaRPr>
          </a:p>
        </p:txBody>
      </p:sp>
      <p:sp>
        <p:nvSpPr>
          <p:cNvPr id="199" name="Text Placeholder 3"/>
          <p:cNvSpPr>
            <a:spLocks noGrp="1"/>
          </p:cNvSpPr>
          <p:nvPr>
            <p:custDataLst>
              <p:tags r:id="rId10"/>
            </p:custDataLst>
          </p:nvPr>
        </p:nvSpPr>
        <p:spPr bwMode="gray">
          <a:xfrm>
            <a:off x="7197725"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223AAE48-95FD-4158-8B79-ADB5FB21172C}" type="datetime'''''''2''01''''''''''''''''''''4'''''''''''''''''''''''''''">
              <a:rPr lang="de-DE" altLang="en-US" sz="1000" smtClean="0">
                <a:ea typeface="+mn-ea"/>
                <a:cs typeface="+mn-cs"/>
              </a:rPr>
              <a:pPr algn="ctr">
                <a:spcBef>
                  <a:spcPct val="0"/>
                </a:spcBef>
                <a:spcAft>
                  <a:spcPct val="0"/>
                </a:spcAft>
              </a:pPr>
              <a:t>2014</a:t>
            </a:fld>
            <a:endParaRPr lang="de-DE" sz="1000" dirty="0">
              <a:latin typeface="+mn-lt"/>
              <a:ea typeface="+mn-ea"/>
              <a:cs typeface="+mn-cs"/>
              <a:sym typeface="+mn-lt"/>
            </a:endParaRPr>
          </a:p>
        </p:txBody>
      </p:sp>
      <p:sp>
        <p:nvSpPr>
          <p:cNvPr id="198" name="Text Placeholder 3"/>
          <p:cNvSpPr>
            <a:spLocks noGrp="1"/>
          </p:cNvSpPr>
          <p:nvPr>
            <p:custDataLst>
              <p:tags r:id="rId11"/>
            </p:custDataLst>
          </p:nvPr>
        </p:nvSpPr>
        <p:spPr bwMode="gray">
          <a:xfrm>
            <a:off x="6032500"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EB1C4C02-BFDD-4C40-80F4-69C73E48C0B6}" type="datetime'''''''''''2''''''0''''''''''''''1''''''''0'''''''''''''''''''">
              <a:rPr lang="de-DE" altLang="en-US" sz="1000" smtClean="0">
                <a:ea typeface="+mn-ea"/>
                <a:cs typeface="+mn-cs"/>
              </a:rPr>
              <a:pPr algn="ctr">
                <a:spcBef>
                  <a:spcPct val="0"/>
                </a:spcBef>
                <a:spcAft>
                  <a:spcPct val="0"/>
                </a:spcAft>
              </a:pPr>
              <a:t>2010</a:t>
            </a:fld>
            <a:endParaRPr lang="de-DE" sz="1000" dirty="0">
              <a:latin typeface="+mn-lt"/>
              <a:ea typeface="+mn-ea"/>
              <a:cs typeface="+mn-cs"/>
              <a:sym typeface="+mn-lt"/>
            </a:endParaRPr>
          </a:p>
        </p:txBody>
      </p:sp>
      <p:sp>
        <p:nvSpPr>
          <p:cNvPr id="194" name="Text Placeholder 3"/>
          <p:cNvSpPr>
            <a:spLocks noGrp="1"/>
          </p:cNvSpPr>
          <p:nvPr>
            <p:custDataLst>
              <p:tags r:id="rId12"/>
            </p:custDataLst>
          </p:nvPr>
        </p:nvSpPr>
        <p:spPr bwMode="gray">
          <a:xfrm>
            <a:off x="5449888"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A5C59BC7-0877-408D-A326-4097343EF6B5}" type="datetime'2''''0''''''''''''''''''''''''08'''''''''''''''''">
              <a:rPr lang="de-DE" altLang="en-US" sz="1000" smtClean="0">
                <a:ea typeface="+mn-ea"/>
                <a:cs typeface="+mn-cs"/>
              </a:rPr>
              <a:pPr algn="ctr">
                <a:spcBef>
                  <a:spcPct val="0"/>
                </a:spcBef>
                <a:spcAft>
                  <a:spcPct val="0"/>
                </a:spcAft>
              </a:pPr>
              <a:t>2008</a:t>
            </a:fld>
            <a:endParaRPr lang="de-DE" sz="1000" dirty="0">
              <a:latin typeface="+mn-lt"/>
              <a:ea typeface="+mn-ea"/>
              <a:cs typeface="+mn-cs"/>
              <a:sym typeface="+mn-lt"/>
            </a:endParaRPr>
          </a:p>
        </p:txBody>
      </p:sp>
      <p:sp>
        <p:nvSpPr>
          <p:cNvPr id="197" name="Text Placeholder 3"/>
          <p:cNvSpPr>
            <a:spLocks noGrp="1"/>
          </p:cNvSpPr>
          <p:nvPr>
            <p:custDataLst>
              <p:tags r:id="rId13"/>
            </p:custDataLst>
          </p:nvPr>
        </p:nvSpPr>
        <p:spPr bwMode="gray">
          <a:xfrm>
            <a:off x="6615113"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A94F4044-E5D2-4BCB-A970-F1991300C2BC}" type="datetime'''2''''''0''''''''''''''1''''''''''2'''''''''''''''''''''''''">
              <a:rPr lang="de-DE" altLang="en-US" sz="1000" smtClean="0">
                <a:ea typeface="+mn-ea"/>
                <a:cs typeface="+mn-cs"/>
              </a:rPr>
              <a:pPr algn="ctr">
                <a:spcBef>
                  <a:spcPct val="0"/>
                </a:spcBef>
                <a:spcAft>
                  <a:spcPct val="0"/>
                </a:spcAft>
              </a:pPr>
              <a:t>2012</a:t>
            </a:fld>
            <a:endParaRPr lang="de-DE" sz="1000" dirty="0">
              <a:latin typeface="+mn-lt"/>
              <a:ea typeface="+mn-ea"/>
              <a:cs typeface="+mn-cs"/>
              <a:sym typeface="+mn-lt"/>
            </a:endParaRPr>
          </a:p>
        </p:txBody>
      </p:sp>
      <p:sp>
        <p:nvSpPr>
          <p:cNvPr id="196" name="Text Placeholder 3"/>
          <p:cNvSpPr>
            <a:spLocks noGrp="1"/>
          </p:cNvSpPr>
          <p:nvPr>
            <p:custDataLst>
              <p:tags r:id="rId14"/>
            </p:custDataLst>
          </p:nvPr>
        </p:nvSpPr>
        <p:spPr bwMode="gray">
          <a:xfrm>
            <a:off x="8361363" y="5635625"/>
            <a:ext cx="2921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AEB43152-24EB-4219-8AB3-F13504BB0E18}" type="datetime'''''''''2''''''''''''''''''''''''''0''''1''''''''''8'''''">
              <a:rPr lang="de-DE" altLang="en-US" sz="1000" smtClean="0">
                <a:ea typeface="+mn-ea"/>
                <a:cs typeface="+mn-cs"/>
              </a:rPr>
              <a:pPr algn="ctr">
                <a:spcBef>
                  <a:spcPct val="0"/>
                </a:spcBef>
                <a:spcAft>
                  <a:spcPct val="0"/>
                </a:spcAft>
              </a:pPr>
              <a:t>2018</a:t>
            </a:fld>
            <a:endParaRPr lang="de-DE" sz="1000" dirty="0">
              <a:latin typeface="+mn-lt"/>
              <a:ea typeface="+mn-ea"/>
              <a:cs typeface="+mn-cs"/>
              <a:sym typeface="+mn-lt"/>
            </a:endParaRPr>
          </a:p>
        </p:txBody>
      </p:sp>
      <p:sp>
        <p:nvSpPr>
          <p:cNvPr id="201" name="Text Placeholder 30"/>
          <p:cNvSpPr>
            <a:spLocks noGrp="1"/>
          </p:cNvSpPr>
          <p:nvPr>
            <p:custDataLst>
              <p:tags r:id="rId15"/>
            </p:custDataLst>
          </p:nvPr>
        </p:nvSpPr>
        <p:spPr bwMode="gray">
          <a:xfrm>
            <a:off x="5394325" y="5527675"/>
            <a:ext cx="73025" cy="152400"/>
          </a:xfrm>
          <a:prstGeom prst="rect">
            <a:avLst/>
          </a:prstGeom>
          <a:noFill/>
          <a:effectLst/>
        </p:spPr>
        <p:txBody>
          <a:bodyPr wrap="none" lIns="0" tIns="0" rIns="0" bIns="0" numCol="1" spcCol="0" anchor="ctr"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indent="0" algn="r">
              <a:lnSpc>
                <a:spcPct val="100000"/>
              </a:lnSpc>
              <a:spcAft>
                <a:spcPct val="0"/>
              </a:spcAft>
              <a:defRPr/>
            </a:pPr>
            <a:fld id="{1F52F0C6-3F55-4BB9-B200-2D72D4FB411E}" type="datetime'''''0'''''''''''''''''''''''''''''''''''''''''''''''''''''''">
              <a:rPr lang="de-DE" altLang="en-US" sz="1000" smtClean="0">
                <a:solidFill>
                  <a:srgbClr val="000000"/>
                </a:solidFill>
                <a:ea typeface="+mn-ea"/>
              </a:rPr>
              <a:pPr marL="0" indent="0" algn="r">
                <a:lnSpc>
                  <a:spcPct val="100000"/>
                </a:lnSpc>
                <a:spcAft>
                  <a:spcPct val="0"/>
                </a:spcAft>
                <a:defRPr/>
              </a:pPr>
              <a:t>0</a:t>
            </a:fld>
            <a:endParaRPr lang="de-DE" sz="1000" dirty="0">
              <a:solidFill>
                <a:srgbClr val="000000"/>
              </a:solidFill>
              <a:ea typeface="+mn-ea"/>
              <a:sym typeface="+mn-lt"/>
            </a:endParaRPr>
          </a:p>
        </p:txBody>
      </p:sp>
      <p:sp>
        <p:nvSpPr>
          <p:cNvPr id="202" name="Text Placeholder 34"/>
          <p:cNvSpPr>
            <a:spLocks noGrp="1"/>
          </p:cNvSpPr>
          <p:nvPr>
            <p:custDataLst>
              <p:tags r:id="rId16"/>
            </p:custDataLst>
          </p:nvPr>
        </p:nvSpPr>
        <p:spPr bwMode="gray">
          <a:xfrm>
            <a:off x="5321300" y="4999038"/>
            <a:ext cx="146050" cy="152400"/>
          </a:xfrm>
          <a:prstGeom prst="rect">
            <a:avLst/>
          </a:prstGeom>
          <a:noFill/>
          <a:effectLst/>
        </p:spPr>
        <p:txBody>
          <a:bodyPr wrap="none" lIns="0" tIns="0" rIns="0" bIns="0" numCol="1" spcCol="0" anchor="ctr"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indent="0" algn="r">
              <a:lnSpc>
                <a:spcPct val="100000"/>
              </a:lnSpc>
              <a:spcAft>
                <a:spcPct val="0"/>
              </a:spcAft>
              <a:defRPr/>
            </a:pPr>
            <a:fld id="{3ED60927-791B-4E61-929D-1DF0E8A51CF8}" type="datetime'''''''''''''''''''''8''''''''0'''''''''''''">
              <a:rPr lang="de-DE" altLang="en-US" sz="1000" smtClean="0">
                <a:solidFill>
                  <a:srgbClr val="000000"/>
                </a:solidFill>
                <a:ea typeface="+mn-ea"/>
              </a:rPr>
              <a:pPr marL="0" indent="0" algn="r">
                <a:lnSpc>
                  <a:spcPct val="100000"/>
                </a:lnSpc>
                <a:spcAft>
                  <a:spcPct val="0"/>
                </a:spcAft>
                <a:defRPr/>
              </a:pPr>
              <a:t>80</a:t>
            </a:fld>
            <a:endParaRPr lang="de-DE" sz="1000" dirty="0">
              <a:solidFill>
                <a:srgbClr val="000000"/>
              </a:solidFill>
              <a:ea typeface="+mn-ea"/>
              <a:sym typeface="+mn-lt"/>
            </a:endParaRPr>
          </a:p>
        </p:txBody>
      </p:sp>
      <p:sp>
        <p:nvSpPr>
          <p:cNvPr id="203" name="Text Placeholder 3"/>
          <p:cNvSpPr>
            <a:spLocks noGrp="1"/>
          </p:cNvSpPr>
          <p:nvPr>
            <p:custDataLst>
              <p:tags r:id="rId17"/>
            </p:custDataLst>
          </p:nvPr>
        </p:nvSpPr>
        <p:spPr bwMode="gray">
          <a:xfrm>
            <a:off x="5321300" y="4587875"/>
            <a:ext cx="1460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r">
              <a:spcBef>
                <a:spcPct val="0"/>
              </a:spcBef>
              <a:spcAft>
                <a:spcPct val="0"/>
              </a:spcAft>
            </a:pPr>
            <a:fld id="{59675057-C90E-41ED-87F2-09FEAE3DDB0F}" type="datetime'''''''''''''''''''''''''''''''9''''''''''''''0'''''''''''''''">
              <a:rPr lang="de-DE" altLang="en-US" sz="1000" smtClean="0">
                <a:solidFill>
                  <a:srgbClr val="000000"/>
                </a:solidFill>
                <a:ea typeface="+mn-ea"/>
                <a:cs typeface="+mn-cs"/>
              </a:rPr>
              <a:pPr algn="r">
                <a:spcBef>
                  <a:spcPct val="0"/>
                </a:spcBef>
                <a:spcAft>
                  <a:spcPct val="0"/>
                </a:spcAft>
              </a:pPr>
              <a:t>90</a:t>
            </a:fld>
            <a:endParaRPr lang="de-DE" sz="1000" dirty="0">
              <a:solidFill>
                <a:srgbClr val="000000"/>
              </a:solidFill>
              <a:latin typeface="+mn-lt"/>
              <a:ea typeface="+mn-ea"/>
              <a:cs typeface="+mn-cs"/>
              <a:sym typeface="+mn-lt"/>
            </a:endParaRPr>
          </a:p>
        </p:txBody>
      </p:sp>
      <p:sp useBgFill="1">
        <p:nvSpPr>
          <p:cNvPr id="204" name="Freihandform 203"/>
          <p:cNvSpPr/>
          <p:nvPr>
            <p:custDataLst>
              <p:tags r:id="rId18"/>
            </p:custDataLst>
          </p:nvPr>
        </p:nvSpPr>
        <p:spPr bwMode="gray">
          <a:xfrm>
            <a:off x="5522913" y="5491163"/>
            <a:ext cx="146050" cy="96838"/>
          </a:xfrm>
          <a:custGeom>
            <a:avLst/>
            <a:gdLst/>
            <a:ahLst/>
            <a:cxnLst/>
            <a:rect l="0" t="0" r="0" b="0"/>
            <a:pathLst>
              <a:path w="146051" h="96839">
                <a:moveTo>
                  <a:pt x="0" y="39688"/>
                </a:moveTo>
                <a:lnTo>
                  <a:pt x="146050" y="0"/>
                </a:lnTo>
                <a:lnTo>
                  <a:pt x="146050" y="57150"/>
                </a:lnTo>
                <a:lnTo>
                  <a:pt x="0" y="96838"/>
                </a:lnTo>
                <a:close/>
              </a:path>
            </a:pathLst>
          </a:custGeom>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endParaRPr>
          </a:p>
        </p:txBody>
      </p:sp>
      <p:sp>
        <p:nvSpPr>
          <p:cNvPr id="205" name="Freihandform 204"/>
          <p:cNvSpPr/>
          <p:nvPr>
            <p:custDataLst>
              <p:tags r:id="rId19"/>
            </p:custDataLst>
          </p:nvPr>
        </p:nvSpPr>
        <p:spPr bwMode="gray">
          <a:xfrm>
            <a:off x="5522913" y="5491163"/>
            <a:ext cx="146050" cy="39688"/>
          </a:xfrm>
          <a:custGeom>
            <a:avLst/>
            <a:gdLst/>
            <a:ahLst/>
            <a:cxnLst/>
            <a:rect l="0" t="0" r="0" b="0"/>
            <a:pathLst>
              <a:path w="146051" h="39689">
                <a:moveTo>
                  <a:pt x="0" y="39688"/>
                </a:moveTo>
                <a:lnTo>
                  <a:pt x="146050" y="0"/>
                </a:lnTo>
              </a:path>
            </a:pathLst>
          </a:custGeom>
          <a:ln w="952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6" name="Freihandform 205"/>
          <p:cNvSpPr/>
          <p:nvPr>
            <p:custDataLst>
              <p:tags r:id="rId20"/>
            </p:custDataLst>
          </p:nvPr>
        </p:nvSpPr>
        <p:spPr bwMode="gray">
          <a:xfrm>
            <a:off x="5522913" y="5548313"/>
            <a:ext cx="146050" cy="39688"/>
          </a:xfrm>
          <a:custGeom>
            <a:avLst/>
            <a:gdLst/>
            <a:ahLst/>
            <a:cxnLst/>
            <a:rect l="0" t="0" r="0" b="0"/>
            <a:pathLst>
              <a:path w="146051" h="39689">
                <a:moveTo>
                  <a:pt x="0" y="39688"/>
                </a:moveTo>
                <a:lnTo>
                  <a:pt x="146050" y="0"/>
                </a:lnTo>
              </a:path>
            </a:pathLst>
          </a:custGeom>
          <a:ln w="952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3" name="Text Placeholder 3"/>
          <p:cNvSpPr>
            <a:spLocks noGrp="1"/>
          </p:cNvSpPr>
          <p:nvPr>
            <p:custDataLst>
              <p:tags r:id="rId21"/>
            </p:custDataLst>
          </p:nvPr>
        </p:nvSpPr>
        <p:spPr bwMode="gray">
          <a:xfrm>
            <a:off x="6953250" y="4627563"/>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8F4F3993-DC93-421A-8B2C-B55AF7AB0ACD}" type="datetime'8''''''''''''''''''''''''''''''''''''''''''''''5'''''">
              <a:rPr lang="de-DE" altLang="en-US" sz="1000" smtClean="0">
                <a:solidFill>
                  <a:srgbClr val="000000"/>
                </a:solidFill>
                <a:ea typeface="+mn-ea"/>
                <a:cs typeface="+mn-cs"/>
              </a:rPr>
              <a:pPr algn="ctr">
                <a:lnSpc>
                  <a:spcPct val="100000"/>
                </a:lnSpc>
                <a:spcBef>
                  <a:spcPct val="0"/>
                </a:spcBef>
                <a:spcAft>
                  <a:spcPct val="0"/>
                </a:spcAft>
              </a:pPr>
              <a:t>85</a:t>
            </a:fld>
            <a:endParaRPr lang="de-DE" sz="1000" dirty="0">
              <a:solidFill>
                <a:srgbClr val="000000"/>
              </a:solidFill>
              <a:latin typeface="+mn-lt"/>
              <a:ea typeface="+mn-ea"/>
              <a:cs typeface="+mn-cs"/>
              <a:sym typeface="+mn-lt"/>
            </a:endParaRPr>
          </a:p>
        </p:txBody>
      </p:sp>
      <p:sp>
        <p:nvSpPr>
          <p:cNvPr id="215" name="Text Placeholder 3"/>
          <p:cNvSpPr>
            <a:spLocks noGrp="1"/>
          </p:cNvSpPr>
          <p:nvPr>
            <p:custDataLst>
              <p:tags r:id="rId22"/>
            </p:custDataLst>
          </p:nvPr>
        </p:nvSpPr>
        <p:spPr bwMode="gray">
          <a:xfrm>
            <a:off x="7535863" y="4627563"/>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2C9EAAF6-5403-4362-A007-A552ADAEF069}" type="datetime'''''''''''''''''''''''''''8''''''''''''''5'''''''''''''''''''">
              <a:rPr lang="de-DE" altLang="en-US" sz="1000" smtClean="0">
                <a:solidFill>
                  <a:srgbClr val="000000"/>
                </a:solidFill>
                <a:ea typeface="+mn-ea"/>
                <a:cs typeface="+mn-cs"/>
              </a:rPr>
              <a:pPr algn="ctr">
                <a:lnSpc>
                  <a:spcPct val="100000"/>
                </a:lnSpc>
                <a:spcBef>
                  <a:spcPct val="0"/>
                </a:spcBef>
                <a:spcAft>
                  <a:spcPct val="0"/>
                </a:spcAft>
              </a:pPr>
              <a:t>85</a:t>
            </a:fld>
            <a:endParaRPr lang="de-DE" sz="1000" dirty="0">
              <a:solidFill>
                <a:srgbClr val="000000"/>
              </a:solidFill>
              <a:latin typeface="+mn-lt"/>
              <a:ea typeface="+mn-ea"/>
              <a:cs typeface="+mn-cs"/>
              <a:sym typeface="+mn-lt"/>
            </a:endParaRPr>
          </a:p>
        </p:txBody>
      </p:sp>
      <p:sp>
        <p:nvSpPr>
          <p:cNvPr id="216" name="Text Placeholder 3"/>
          <p:cNvSpPr>
            <a:spLocks noGrp="1"/>
          </p:cNvSpPr>
          <p:nvPr>
            <p:custDataLst>
              <p:tags r:id="rId23"/>
            </p:custDataLst>
          </p:nvPr>
        </p:nvSpPr>
        <p:spPr bwMode="gray">
          <a:xfrm>
            <a:off x="7826375" y="4467225"/>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8CCDD02C-75D1-4F99-A099-7F91A040DA9A}" type="datetime'8''''''''''''''9'''''''''''''''''''''''''''''''''''''''''''''">
              <a:rPr lang="de-DE" altLang="en-US" sz="1000" smtClean="0">
                <a:solidFill>
                  <a:srgbClr val="000000"/>
                </a:solidFill>
                <a:ea typeface="+mn-ea"/>
                <a:cs typeface="+mn-cs"/>
              </a:rPr>
              <a:pPr algn="ctr">
                <a:lnSpc>
                  <a:spcPct val="100000"/>
                </a:lnSpc>
                <a:spcBef>
                  <a:spcPct val="0"/>
                </a:spcBef>
                <a:spcAft>
                  <a:spcPct val="0"/>
                </a:spcAft>
              </a:pPr>
              <a:t>89</a:t>
            </a:fld>
            <a:endParaRPr lang="de-DE" sz="1000" dirty="0">
              <a:solidFill>
                <a:srgbClr val="000000"/>
              </a:solidFill>
              <a:latin typeface="+mn-lt"/>
              <a:ea typeface="+mn-ea"/>
              <a:cs typeface="+mn-cs"/>
              <a:sym typeface="+mn-lt"/>
            </a:endParaRPr>
          </a:p>
        </p:txBody>
      </p:sp>
      <p:sp>
        <p:nvSpPr>
          <p:cNvPr id="207" name="Text Placeholder 5"/>
          <p:cNvSpPr>
            <a:spLocks noGrp="1"/>
          </p:cNvSpPr>
          <p:nvPr>
            <p:custDataLst>
              <p:tags r:id="rId24"/>
            </p:custDataLst>
          </p:nvPr>
        </p:nvSpPr>
        <p:spPr bwMode="gray">
          <a:xfrm>
            <a:off x="5788025" y="4867275"/>
            <a:ext cx="196850" cy="152400"/>
          </a:xfrm>
          <a:prstGeom prst="rect">
            <a:avLst/>
          </a:prstGeom>
          <a:noFill/>
          <a:effectLst/>
          <a:extLst>
            <a:ext uri="{909E8E84-426E-40DD-AFC4-6F175D3DCCD1}">
              <a14:hiddenFill xmlns:a14="http://schemas.microsoft.com/office/drawing/2010/main">
                <a:solidFill>
                  <a:schemeClr val="accent1"/>
                </a:solidFill>
              </a14:hiddenFill>
            </a:ext>
          </a:ex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indent="0" algn="ctr">
              <a:lnSpc>
                <a:spcPct val="100000"/>
              </a:lnSpc>
              <a:spcAft>
                <a:spcPct val="0"/>
              </a:spcAft>
              <a:defRPr/>
            </a:pPr>
            <a:fld id="{2304E016-B17B-4FB7-9D99-478054959932}" type="datetime'''''''''''''''''''''''''''''''''''7''''''9'''''">
              <a:rPr lang="de-DE" altLang="en-US" sz="1000" smtClean="0">
                <a:solidFill>
                  <a:srgbClr val="000000"/>
                </a:solidFill>
                <a:ea typeface="+mn-ea"/>
              </a:rPr>
              <a:pPr marL="0" indent="0" algn="ctr">
                <a:lnSpc>
                  <a:spcPct val="100000"/>
                </a:lnSpc>
                <a:spcAft>
                  <a:spcPct val="0"/>
                </a:spcAft>
                <a:defRPr/>
              </a:pPr>
              <a:t>79</a:t>
            </a:fld>
            <a:endParaRPr lang="de-DE" sz="1000" dirty="0">
              <a:solidFill>
                <a:srgbClr val="000000"/>
              </a:solidFill>
              <a:ea typeface="+mn-ea"/>
              <a:sym typeface="+mn-lt"/>
            </a:endParaRPr>
          </a:p>
        </p:txBody>
      </p:sp>
      <p:sp>
        <p:nvSpPr>
          <p:cNvPr id="211" name="Text Placeholder 3"/>
          <p:cNvSpPr>
            <a:spLocks noGrp="1"/>
          </p:cNvSpPr>
          <p:nvPr>
            <p:custDataLst>
              <p:tags r:id="rId25"/>
            </p:custDataLst>
          </p:nvPr>
        </p:nvSpPr>
        <p:spPr bwMode="gray">
          <a:xfrm>
            <a:off x="6080125" y="5065713"/>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D5359040-260C-4E09-B07C-E0C1B3E99B28}" type="datetime'''''''''''''''''''''''''''''''''''''''''7''''''''''''''''''4'">
              <a:rPr lang="de-DE" altLang="en-US" sz="1000" smtClean="0">
                <a:solidFill>
                  <a:srgbClr val="000000"/>
                </a:solidFill>
                <a:ea typeface="+mn-ea"/>
                <a:cs typeface="+mn-cs"/>
              </a:rPr>
              <a:pPr algn="ctr">
                <a:lnSpc>
                  <a:spcPct val="100000"/>
                </a:lnSpc>
                <a:spcBef>
                  <a:spcPct val="0"/>
                </a:spcBef>
                <a:spcAft>
                  <a:spcPct val="0"/>
                </a:spcAft>
              </a:pPr>
              <a:t>74</a:t>
            </a:fld>
            <a:endParaRPr lang="de-DE" sz="1000" dirty="0">
              <a:solidFill>
                <a:srgbClr val="000000"/>
              </a:solidFill>
              <a:latin typeface="+mn-lt"/>
              <a:ea typeface="+mn-ea"/>
              <a:cs typeface="+mn-cs"/>
              <a:sym typeface="+mn-lt"/>
            </a:endParaRPr>
          </a:p>
        </p:txBody>
      </p:sp>
      <p:sp>
        <p:nvSpPr>
          <p:cNvPr id="212" name="Text Placeholder 3"/>
          <p:cNvSpPr>
            <a:spLocks noGrp="1"/>
          </p:cNvSpPr>
          <p:nvPr>
            <p:custDataLst>
              <p:tags r:id="rId26"/>
            </p:custDataLst>
          </p:nvPr>
        </p:nvSpPr>
        <p:spPr bwMode="gray">
          <a:xfrm>
            <a:off x="6370638" y="5226050"/>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D272478D-6A0F-4E89-859C-EB5279C0DD3C}" type="datetime'''''''7''''''''''''''''''''''''''''''''''''''''''''0'''">
              <a:rPr lang="de-DE" altLang="en-US" sz="1000" smtClean="0">
                <a:solidFill>
                  <a:srgbClr val="000000"/>
                </a:solidFill>
                <a:ea typeface="+mn-ea"/>
                <a:cs typeface="+mn-cs"/>
              </a:rPr>
              <a:pPr algn="ctr">
                <a:lnSpc>
                  <a:spcPct val="100000"/>
                </a:lnSpc>
                <a:spcBef>
                  <a:spcPct val="0"/>
                </a:spcBef>
                <a:spcAft>
                  <a:spcPct val="0"/>
                </a:spcAft>
              </a:pPr>
              <a:t>70</a:t>
            </a:fld>
            <a:endParaRPr lang="de-DE" sz="1000" dirty="0">
              <a:solidFill>
                <a:srgbClr val="000000"/>
              </a:solidFill>
              <a:latin typeface="+mn-lt"/>
              <a:ea typeface="+mn-ea"/>
              <a:cs typeface="+mn-cs"/>
              <a:sym typeface="+mn-lt"/>
            </a:endParaRPr>
          </a:p>
        </p:txBody>
      </p:sp>
      <p:sp>
        <p:nvSpPr>
          <p:cNvPr id="214" name="Text Placeholder 3"/>
          <p:cNvSpPr>
            <a:spLocks noGrp="1"/>
          </p:cNvSpPr>
          <p:nvPr>
            <p:custDataLst>
              <p:tags r:id="rId27"/>
            </p:custDataLst>
          </p:nvPr>
        </p:nvSpPr>
        <p:spPr bwMode="gray">
          <a:xfrm>
            <a:off x="6662738" y="4906963"/>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7E06F712-4B62-483D-B645-84F300A626FF}" type="datetime'''''''''''7''''''8'''''''''''''''''''''''''''''''''''''">
              <a:rPr lang="de-DE" altLang="en-US" sz="1000" smtClean="0">
                <a:solidFill>
                  <a:srgbClr val="000000"/>
                </a:solidFill>
                <a:ea typeface="+mn-ea"/>
                <a:cs typeface="+mn-cs"/>
              </a:rPr>
              <a:pPr algn="ctr">
                <a:lnSpc>
                  <a:spcPct val="100000"/>
                </a:lnSpc>
                <a:spcBef>
                  <a:spcPct val="0"/>
                </a:spcBef>
                <a:spcAft>
                  <a:spcPct val="0"/>
                </a:spcAft>
              </a:pPr>
              <a:t>78</a:t>
            </a:fld>
            <a:endParaRPr lang="de-DE" sz="1000" dirty="0">
              <a:solidFill>
                <a:srgbClr val="000000"/>
              </a:solidFill>
              <a:latin typeface="+mn-lt"/>
              <a:ea typeface="+mn-ea"/>
              <a:cs typeface="+mn-cs"/>
              <a:sym typeface="+mn-lt"/>
            </a:endParaRPr>
          </a:p>
        </p:txBody>
      </p:sp>
      <p:sp>
        <p:nvSpPr>
          <p:cNvPr id="210" name="Text Placeholder 3"/>
          <p:cNvSpPr>
            <a:spLocks noGrp="1"/>
          </p:cNvSpPr>
          <p:nvPr>
            <p:custDataLst>
              <p:tags r:id="rId28"/>
            </p:custDataLst>
          </p:nvPr>
        </p:nvSpPr>
        <p:spPr bwMode="gray">
          <a:xfrm>
            <a:off x="7245350" y="4667250"/>
            <a:ext cx="1968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lnSpc>
                <a:spcPct val="100000"/>
              </a:lnSpc>
              <a:spcBef>
                <a:spcPct val="0"/>
              </a:spcBef>
              <a:spcAft>
                <a:spcPct val="0"/>
              </a:spcAft>
            </a:pPr>
            <a:fld id="{49AC9099-7BAB-457B-81FD-FB6E773644CC}" type="datetime'8''''''4'''''''''''''''''''''''''''''''''''''''''''''''">
              <a:rPr lang="de-DE" altLang="en-US" sz="1000" smtClean="0">
                <a:solidFill>
                  <a:srgbClr val="000000"/>
                </a:solidFill>
                <a:ea typeface="+mn-ea"/>
                <a:cs typeface="+mn-cs"/>
              </a:rPr>
              <a:pPr algn="ctr">
                <a:lnSpc>
                  <a:spcPct val="100000"/>
                </a:lnSpc>
                <a:spcBef>
                  <a:spcPct val="0"/>
                </a:spcBef>
                <a:spcAft>
                  <a:spcPct val="0"/>
                </a:spcAft>
              </a:pPr>
              <a:t>84</a:t>
            </a:fld>
            <a:endParaRPr lang="de-DE" sz="1000" dirty="0">
              <a:solidFill>
                <a:srgbClr val="000000"/>
              </a:solidFill>
              <a:latin typeface="+mn-lt"/>
              <a:ea typeface="+mn-ea"/>
              <a:cs typeface="+mn-cs"/>
              <a:sym typeface="+mn-lt"/>
            </a:endParaRPr>
          </a:p>
        </p:txBody>
      </p:sp>
      <p:sp>
        <p:nvSpPr>
          <p:cNvPr id="217" name="Text Placeholder 3"/>
          <p:cNvSpPr>
            <a:spLocks noGrp="1"/>
          </p:cNvSpPr>
          <p:nvPr>
            <p:custDataLst>
              <p:tags r:id="rId29"/>
            </p:custDataLst>
          </p:nvPr>
        </p:nvSpPr>
        <p:spPr bwMode="gray">
          <a:xfrm>
            <a:off x="8118475" y="4651375"/>
            <a:ext cx="196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86C7DCFE-5A03-4307-BD2C-16FB35B2A076}" type="datetime'''''''''''''''''''''''''''''''''''''''''84'''''''''''">
              <a:rPr lang="de-DE" altLang="en-US" sz="1000" smtClean="0">
                <a:ea typeface="+mn-ea"/>
                <a:cs typeface="+mn-cs"/>
              </a:rPr>
              <a:pPr algn="ctr">
                <a:spcBef>
                  <a:spcPct val="0"/>
                </a:spcBef>
                <a:spcAft>
                  <a:spcPct val="0"/>
                </a:spcAft>
              </a:pPr>
              <a:t>84</a:t>
            </a:fld>
            <a:endParaRPr lang="de-DE" sz="1000" dirty="0">
              <a:latin typeface="+mn-lt"/>
              <a:ea typeface="+mn-ea"/>
              <a:cs typeface="+mn-cs"/>
              <a:sym typeface="+mn-lt"/>
            </a:endParaRPr>
          </a:p>
        </p:txBody>
      </p:sp>
      <p:sp>
        <p:nvSpPr>
          <p:cNvPr id="208" name="Text Placeholder 3"/>
          <p:cNvSpPr>
            <a:spLocks noGrp="1"/>
          </p:cNvSpPr>
          <p:nvPr>
            <p:custDataLst>
              <p:tags r:id="rId30"/>
            </p:custDataLst>
          </p:nvPr>
        </p:nvSpPr>
        <p:spPr bwMode="gray">
          <a:xfrm>
            <a:off x="8408988" y="4530725"/>
            <a:ext cx="196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2846F1DB-E684-43DE-9061-A08BBDD84EDE}" type="datetime'''''''''''''''''''''8''''''''''''''7'''''">
              <a:rPr lang="de-DE" altLang="en-US" sz="1000" smtClean="0">
                <a:ea typeface="+mn-ea"/>
                <a:cs typeface="+mn-cs"/>
              </a:rPr>
              <a:pPr algn="ctr">
                <a:spcBef>
                  <a:spcPct val="0"/>
                </a:spcBef>
                <a:spcAft>
                  <a:spcPct val="0"/>
                </a:spcAft>
              </a:pPr>
              <a:t>87</a:t>
            </a:fld>
            <a:endParaRPr lang="de-DE" sz="1000" dirty="0">
              <a:latin typeface="+mn-lt"/>
              <a:ea typeface="+mn-ea"/>
              <a:cs typeface="+mn-cs"/>
              <a:sym typeface="+mn-lt"/>
            </a:endParaRPr>
          </a:p>
        </p:txBody>
      </p:sp>
      <p:sp>
        <p:nvSpPr>
          <p:cNvPr id="218" name="Text Placeholder 3"/>
          <p:cNvSpPr>
            <a:spLocks noGrp="1"/>
          </p:cNvSpPr>
          <p:nvPr>
            <p:custDataLst>
              <p:tags r:id="rId31"/>
            </p:custDataLst>
          </p:nvPr>
        </p:nvSpPr>
        <p:spPr bwMode="gray">
          <a:xfrm>
            <a:off x="8701088" y="4572000"/>
            <a:ext cx="196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Open Sans" panose="020B0606030504020204" pitchFamily="34" charset="0"/>
                <a:ea typeface="Open Sans" panose="020B0606030504020204" pitchFamily="34" charset="0"/>
                <a:cs typeface="Open Sans" panose="020B0606030504020204" pitchFamily="34" charset="0"/>
                <a:sym typeface="Trebuchet MS" panose="020B0603020202020204" pitchFamily="34" charset="0"/>
              </a:defRPr>
            </a:lvl9pPr>
          </a:lstStyle>
          <a:p>
            <a:pPr algn="ctr">
              <a:spcBef>
                <a:spcPct val="0"/>
              </a:spcBef>
              <a:spcAft>
                <a:spcPct val="0"/>
              </a:spcAft>
            </a:pPr>
            <a:fld id="{977A98BD-7594-408D-8392-D25AD0FC521E}" type="datetime'''8''''''''''''6'''''''''''''''''''''''''''''''''">
              <a:rPr lang="de-DE" altLang="en-US" sz="1000" smtClean="0">
                <a:ea typeface="+mn-ea"/>
                <a:cs typeface="+mn-cs"/>
              </a:rPr>
              <a:pPr algn="ctr">
                <a:spcBef>
                  <a:spcPct val="0"/>
                </a:spcBef>
                <a:spcAft>
                  <a:spcPct val="0"/>
                </a:spcAft>
              </a:pPr>
              <a:t>86</a:t>
            </a:fld>
            <a:endParaRPr lang="de-DE" sz="1000" dirty="0">
              <a:latin typeface="+mn-lt"/>
              <a:ea typeface="+mn-ea"/>
              <a:cs typeface="+mn-cs"/>
              <a:sym typeface="+mn-lt"/>
            </a:endParaRPr>
          </a:p>
        </p:txBody>
      </p:sp>
      <p:sp>
        <p:nvSpPr>
          <p:cNvPr id="2" name="Title 1"/>
          <p:cNvSpPr>
            <a:spLocks noGrp="1"/>
          </p:cNvSpPr>
          <p:nvPr>
            <p:ph type="title"/>
          </p:nvPr>
        </p:nvSpPr>
        <p:spPr>
          <a:xfrm>
            <a:off x="622923" y="626599"/>
            <a:ext cx="8655847" cy="886397"/>
          </a:xfrm>
        </p:spPr>
        <p:txBody>
          <a:bodyPr vert="horz">
            <a:spAutoFit/>
          </a:bodyPr>
          <a:lstStyle/>
          <a:p>
            <a:pPr>
              <a:buSzTx/>
              <a:defRPr b="0" i="0"/>
            </a:pPr>
            <a:r>
              <a:rPr lang="en-US" dirty="0"/>
              <a:t>Traditional: 75% of participants placed in apprenticeships </a:t>
            </a:r>
            <a:r>
              <a:rPr lang="en-US"/>
              <a:t/>
            </a:r>
            <a:br>
              <a:rPr lang="en-US"/>
            </a:br>
            <a:r>
              <a:rPr lang="en-US" sz="1600" smtClean="0">
                <a:solidFill>
                  <a:srgbClr val="878787"/>
                </a:solidFill>
              </a:rPr>
              <a:t>84% </a:t>
            </a:r>
            <a:r>
              <a:rPr lang="en-US" sz="1600" dirty="0">
                <a:solidFill>
                  <a:srgbClr val="878787"/>
                </a:solidFill>
              </a:rPr>
              <a:t>sustainability rate </a:t>
            </a:r>
          </a:p>
        </p:txBody>
      </p:sp>
      <p:sp>
        <p:nvSpPr>
          <p:cNvPr id="3" name="ee4pFootnotes"/>
          <p:cNvSpPr>
            <a:spLocks noChangeArrowheads="1"/>
          </p:cNvSpPr>
          <p:nvPr/>
        </p:nvSpPr>
        <p:spPr bwMode="auto">
          <a:xfrm>
            <a:off x="622923" y="6183782"/>
            <a:ext cx="8264406" cy="366126"/>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1</a:t>
            </a:r>
            <a:r>
              <a:rPr kumimoji="0" lang="en-US" sz="800" b="0" i="0" u="none" strike="noStrike" kern="1200" cap="none" spc="0" normalizeH="0" baseline="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 Traditional program  </a:t>
            </a:r>
            <a:r>
              <a:rPr kumimoji="0" lang="en-US" sz="800" b="0" i="0" u="none" strike="noStrike" kern="1200" cap="none" spc="0" normalizeH="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2</a:t>
            </a:r>
            <a:r>
              <a:rPr kumimoji="0" lang="en-US" sz="800" b="0" i="0" u="none" strike="noStrike" kern="1200" cap="none" spc="0" normalizeH="0" baseline="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 New calculation basis: Leaving date per participant between Nov. 1 and Oct. 31 of the respective year (traditional program only)  </a:t>
            </a:r>
            <a:r>
              <a:rPr kumimoji="0" lang="en-US" sz="800" b="0" i="0" u="none" strike="noStrike" kern="1200" cap="none" spc="0" normalizeH="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3</a:t>
            </a:r>
            <a:r>
              <a:rPr kumimoji="0" lang="en-US" sz="800" b="0" i="0" u="none" strike="noStrike" kern="1200" cap="none" spc="0" normalizeH="0" baseline="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 Sustainability rate = number of participants who are still in their apprenticeship (or job) six months after starting, relative to the number of participants who started their apprenticeship/job more than six months ago  </a:t>
            </a:r>
            <a:r>
              <a:rPr kumimoji="0" lang="en-US" sz="800" b="0" i="0" u="none" strike="noStrike" kern="1200" cap="none" spc="0" normalizeH="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4</a:t>
            </a:r>
            <a:r>
              <a:rPr kumimoji="0" lang="en-US" sz="800" b="0" i="0" u="none" strike="noStrike" kern="1200" cap="none" spc="0" normalizeH="0" baseline="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 Weighted with the number of participants  </a:t>
            </a:r>
            <a:r>
              <a:rPr kumimoji="0" lang="en-US" sz="800" b="0" i="0" u="none" strike="noStrike" kern="1200" cap="none" spc="0" normalizeH="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5.</a:t>
            </a:r>
            <a:r>
              <a:rPr kumimoji="0" lang="en-US" sz="800" b="0" i="0" u="none" strike="noStrike" kern="1200" cap="none" spc="0" normalizeH="0" baseline="3000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a:ln>
                  <a:noFill/>
                </a:ln>
                <a:solidFill>
                  <a:srgbClr val="000000">
                    <a:lumMod val="100000"/>
                  </a:srgbClr>
                </a:solidFill>
                <a:effectLst/>
                <a:uLnTx/>
                <a:uFillTx/>
                <a:ea typeface="+mn-ea"/>
                <a:cs typeface="Calibri" panose="020F0502020204030204" pitchFamily="34" charset="0"/>
                <a:sym typeface="Trebuchet MS" panose="020B0603020202020204" pitchFamily="34" charset="0"/>
              </a:rPr>
              <a:t>Development by the end of 2019—reliable figure two years after beginning of program/group start</a:t>
            </a:r>
          </a:p>
        </p:txBody>
      </p:sp>
      <p:sp>
        <p:nvSpPr>
          <p:cNvPr id="6" name="ee4pHeader1"/>
          <p:cNvSpPr txBox="1"/>
          <p:nvPr/>
        </p:nvSpPr>
        <p:spPr>
          <a:xfrm>
            <a:off x="633272" y="1631523"/>
            <a:ext cx="3948761" cy="656176"/>
          </a:xfrm>
          <a:prstGeom prst="rect">
            <a:avLst/>
          </a:prstGeom>
          <a:noFill/>
          <a:ln cap="rnd">
            <a:noFill/>
          </a:ln>
        </p:spPr>
        <p:txBody>
          <a:bodyPr vert="horz" wrap="square" lIns="0" tIns="0" rIns="0" bIns="0" rtlCol="0" anchor="b" anchorCtr="0">
            <a:noAutofit/>
          </a:bodyPr>
          <a:lstStyle/>
          <a:p>
            <a:pPr marL="0" marR="0" lvl="3" indent="0" algn="l"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88C2"/>
                </a:solidFill>
                <a:effectLst/>
                <a:uLnTx/>
                <a:uFillTx/>
                <a:ea typeface="+mn-ea"/>
                <a:cs typeface="+mn-cs"/>
              </a:rPr>
              <a:t>Placement rate in the traditional program cumulative since 2008 in detail</a:t>
            </a:r>
            <a:r>
              <a:rPr kumimoji="0" lang="en-US" sz="1600" b="0" i="0" u="none" strike="noStrike" kern="1200" cap="none" spc="0" normalizeH="0" baseline="30000" noProof="0" dirty="0">
                <a:ln>
                  <a:noFill/>
                </a:ln>
                <a:solidFill>
                  <a:srgbClr val="0088C2"/>
                </a:solidFill>
                <a:effectLst/>
                <a:uLnTx/>
                <a:uFillTx/>
                <a:ea typeface="+mn-ea"/>
                <a:cs typeface="+mn-cs"/>
              </a:rPr>
              <a:t>1</a:t>
            </a:r>
            <a:endParaRPr kumimoji="0" lang="en-US" sz="1600" b="0" i="0" u="none" strike="noStrike" kern="1200" cap="none" spc="0" normalizeH="0" baseline="0" noProof="0" dirty="0">
              <a:ln>
                <a:noFill/>
              </a:ln>
              <a:solidFill>
                <a:srgbClr val="0088C2"/>
              </a:solidFill>
              <a:effectLst/>
              <a:uLnTx/>
              <a:uFillTx/>
              <a:ea typeface="+mn-ea"/>
              <a:cs typeface="+mn-cs"/>
            </a:endParaRPr>
          </a:p>
        </p:txBody>
      </p:sp>
      <p:sp>
        <p:nvSpPr>
          <p:cNvPr id="7" name="ee4pHeader2"/>
          <p:cNvSpPr txBox="1"/>
          <p:nvPr/>
        </p:nvSpPr>
        <p:spPr>
          <a:xfrm>
            <a:off x="5327041" y="1631523"/>
            <a:ext cx="3948761" cy="656176"/>
          </a:xfrm>
          <a:prstGeom prst="rect">
            <a:avLst/>
          </a:prstGeom>
          <a:noFill/>
          <a:ln cap="rnd">
            <a:noFill/>
          </a:ln>
        </p:spPr>
        <p:txBody>
          <a:bodyPr vert="horz" wrap="square" lIns="0" tIns="0" rIns="0" bIns="0" rtlCol="0" anchor="b" anchorCtr="0">
            <a:noAutofit/>
          </a:bodyPr>
          <a:lstStyle/>
          <a:p>
            <a:pPr marL="0" marR="0" lvl="3" indent="0" algn="l" defTabSz="914400" rtl="0" eaLnBrk="1" fontAlgn="auto" latinLnBrk="0" hangingPunct="1">
              <a:lnSpc>
                <a:spcPct val="10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88C2"/>
                </a:solidFill>
                <a:effectLst/>
                <a:uLnTx/>
                <a:uFillTx/>
                <a:ea typeface="+mn-ea"/>
                <a:cs typeface="+mn-cs"/>
              </a:rPr>
              <a:t>Placement and sustainability rate on an annual basis</a:t>
            </a:r>
          </a:p>
        </p:txBody>
      </p:sp>
      <p:sp>
        <p:nvSpPr>
          <p:cNvPr id="104" name="Text Placeholder 3"/>
          <p:cNvSpPr>
            <a:spLocks noGrp="1"/>
          </p:cNvSpPr>
          <p:nvPr>
            <p:custDataLst>
              <p:tags r:id="rId32"/>
            </p:custDataLst>
          </p:nvPr>
        </p:nvSpPr>
        <p:spPr bwMode="gray">
          <a:xfrm>
            <a:off x="6281738" y="5581650"/>
            <a:ext cx="2667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118" name="Text Placeholder 3"/>
          <p:cNvSpPr>
            <a:spLocks noGrp="1"/>
          </p:cNvSpPr>
          <p:nvPr>
            <p:custDataLst>
              <p:tags r:id="rId33"/>
            </p:custDataLst>
          </p:nvPr>
        </p:nvSpPr>
        <p:spPr bwMode="gray">
          <a:xfrm>
            <a:off x="8223250" y="5581650"/>
            <a:ext cx="2667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105" name="Text Placeholder 3"/>
          <p:cNvSpPr>
            <a:spLocks noGrp="1"/>
          </p:cNvSpPr>
          <p:nvPr>
            <p:custDataLst>
              <p:tags r:id="rId34"/>
            </p:custDataLst>
          </p:nvPr>
        </p:nvSpPr>
        <p:spPr bwMode="gray">
          <a:xfrm>
            <a:off x="6670675" y="5581650"/>
            <a:ext cx="2667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117" name="Text Placeholder 3"/>
          <p:cNvSpPr>
            <a:spLocks noGrp="1"/>
          </p:cNvSpPr>
          <p:nvPr>
            <p:custDataLst>
              <p:tags r:id="rId35"/>
            </p:custDataLst>
          </p:nvPr>
        </p:nvSpPr>
        <p:spPr bwMode="gray">
          <a:xfrm>
            <a:off x="7834313" y="5581650"/>
            <a:ext cx="2667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125" name="Text Placeholder 3"/>
          <p:cNvSpPr>
            <a:spLocks noGrp="1"/>
          </p:cNvSpPr>
          <p:nvPr>
            <p:custDataLst>
              <p:tags r:id="rId36"/>
            </p:custDataLst>
          </p:nvPr>
        </p:nvSpPr>
        <p:spPr bwMode="gray">
          <a:xfrm>
            <a:off x="8977313" y="5570538"/>
            <a:ext cx="3111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60" name="Text Placeholder 5"/>
          <p:cNvSpPr>
            <a:spLocks noGrp="1"/>
          </p:cNvSpPr>
          <p:nvPr>
            <p:custDataLst>
              <p:tags r:id="rId37"/>
            </p:custDataLst>
          </p:nvPr>
        </p:nvSpPr>
        <p:spPr bwMode="gray">
          <a:xfrm>
            <a:off x="5935663" y="4921250"/>
            <a:ext cx="184150" cy="152400"/>
          </a:xfrm>
          <a:prstGeom prst="rect">
            <a:avLst/>
          </a:prstGeom>
          <a:noFill/>
          <a:effec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defRPr b="0" i="0"/>
            </a:pPr>
            <a:endParaRPr kumimoji="0" lang="en-US" sz="1000" b="0" i="0" u="none" strike="noStrike" kern="1200" cap="none" spc="0" normalizeH="0" baseline="0" noProof="0" dirty="0">
              <a:ln>
                <a:noFill/>
              </a:ln>
              <a:solidFill>
                <a:srgbClr val="000000"/>
              </a:solidFill>
              <a:effectLst/>
              <a:uLnTx/>
              <a:uFillTx/>
              <a:ea typeface="MS PGothic" pitchFamily="34" charset="-128"/>
              <a:cs typeface="+mn-cs"/>
              <a:sym typeface="+mn-lt"/>
            </a:endParaRPr>
          </a:p>
        </p:txBody>
      </p:sp>
      <p:sp>
        <p:nvSpPr>
          <p:cNvPr id="57" name="Text Placeholder 8"/>
          <p:cNvSpPr>
            <a:spLocks noGrp="1"/>
          </p:cNvSpPr>
          <p:nvPr>
            <p:custDataLst>
              <p:tags r:id="rId38"/>
            </p:custDataLst>
          </p:nvPr>
        </p:nvSpPr>
        <p:spPr bwMode="gray">
          <a:xfrm>
            <a:off x="7099300" y="4802188"/>
            <a:ext cx="184150" cy="152400"/>
          </a:xfrm>
          <a:prstGeom prst="rect">
            <a:avLst/>
          </a:prstGeom>
          <a:noFill/>
          <a:effec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defRPr b="0" i="0"/>
            </a:pPr>
            <a:endParaRPr kumimoji="0" lang="en-US" sz="1000" b="0" i="0" u="none" strike="noStrike" kern="1200" cap="none" spc="0" normalizeH="0" baseline="0" noProof="0" dirty="0">
              <a:ln>
                <a:noFill/>
              </a:ln>
              <a:solidFill>
                <a:srgbClr val="000000"/>
              </a:solidFill>
              <a:effectLst/>
              <a:uLnTx/>
              <a:uFillTx/>
              <a:ea typeface="MS PGothic" pitchFamily="34" charset="-128"/>
              <a:cs typeface="+mn-cs"/>
              <a:sym typeface="+mn-lt"/>
            </a:endParaRPr>
          </a:p>
        </p:txBody>
      </p:sp>
      <p:sp>
        <p:nvSpPr>
          <p:cNvPr id="53" name="Text Placeholder 6"/>
          <p:cNvSpPr>
            <a:spLocks noGrp="1"/>
          </p:cNvSpPr>
          <p:nvPr>
            <p:custDataLst>
              <p:tags r:id="rId39"/>
            </p:custDataLst>
          </p:nvPr>
        </p:nvSpPr>
        <p:spPr bwMode="gray">
          <a:xfrm>
            <a:off x="5376863" y="4249738"/>
            <a:ext cx="1346200" cy="182563"/>
          </a:xfrm>
          <a:prstGeom prst="rect">
            <a:avLst/>
          </a:prstGeom>
          <a:noFill/>
          <a:ln w="9525">
            <a:noFill/>
            <a:miter lim="800000"/>
          </a:ln>
          <a:effectLst/>
        </p:spPr>
        <p:txBody>
          <a:bodyPr vert="horz" wrap="none" lIns="0" tIns="0" rIns="0" bIns="0" numCol="1" anchor="b" anchorCtr="0" compatLnSpc="1">
            <a:prstTxWarp prst="textNoShape">
              <a:avLst/>
            </a:prstTxWarp>
            <a:noAutofit/>
          </a:bodyPr>
          <a:lstStyle>
            <a:lvl1pPr marL="288925" indent="-288925" algn="l" rtl="0" eaLnBrk="1" fontAlgn="base" hangingPunct="1">
              <a:spcBef>
                <a:spcPct val="0"/>
              </a:spcBef>
              <a:spcAft>
                <a:spcPct val="60000"/>
              </a:spcAft>
              <a:buClr>
                <a:schemeClr val="tx2"/>
              </a:buClr>
              <a:buChar char="•"/>
              <a:defRPr sz="2000">
                <a:solidFill>
                  <a:schemeClr val="tx1"/>
                </a:solidFill>
                <a:latin typeface="+mn-lt"/>
                <a:ea typeface="+mn-ea"/>
                <a:cs typeface="+mn-cs"/>
              </a:defRPr>
            </a:lvl1pPr>
            <a:lvl2pPr marL="571500" indent="-280988" algn="l" rtl="0" eaLnBrk="1" fontAlgn="base" hangingPunct="1">
              <a:spcBef>
                <a:spcPct val="0"/>
              </a:spcBef>
              <a:spcAft>
                <a:spcPct val="30000"/>
              </a:spcAft>
              <a:buClr>
                <a:schemeClr val="tx2"/>
              </a:buClr>
              <a:buChar char="•"/>
              <a:defRPr>
                <a:solidFill>
                  <a:schemeClr val="tx1"/>
                </a:solidFill>
                <a:latin typeface="+mn-lt"/>
                <a:cs typeface="+mn-cs"/>
              </a:defRPr>
            </a:lvl2pPr>
            <a:lvl3pPr marL="838200" indent="-265113" algn="l" rtl="0" eaLnBrk="1" fontAlgn="base" hangingPunct="1">
              <a:spcBef>
                <a:spcPct val="0"/>
              </a:spcBef>
              <a:spcAft>
                <a:spcPct val="30000"/>
              </a:spcAft>
              <a:buClr>
                <a:schemeClr val="tx2"/>
              </a:buClr>
              <a:buSzPct val="90000"/>
              <a:buFont typeface="Arial"/>
              <a:buChar char="─"/>
              <a:defRPr sz="1600">
                <a:solidFill>
                  <a:schemeClr val="tx1"/>
                </a:solidFill>
                <a:latin typeface="+mn-lt"/>
                <a:cs typeface="+mn-cs"/>
              </a:defRPr>
            </a:lvl3pPr>
            <a:lvl4pPr marL="1020763" indent="-180975" algn="l" rtl="0" eaLnBrk="1" fontAlgn="base" hangingPunct="1">
              <a:spcBef>
                <a:spcPct val="0"/>
              </a:spcBef>
              <a:spcAft>
                <a:spcPct val="30000"/>
              </a:spcAft>
              <a:buClr>
                <a:schemeClr val="tx2"/>
              </a:buClr>
              <a:buSzPct val="90000"/>
              <a:buFont typeface="Arial"/>
              <a:buChar char="•"/>
              <a:defRPr sz="1400">
                <a:solidFill>
                  <a:schemeClr val="tx1"/>
                </a:solidFill>
                <a:latin typeface="+mn-lt"/>
                <a:cs typeface="+mn-cs"/>
              </a:defRPr>
            </a:lvl4pPr>
            <a:lvl5pPr marL="1327150" indent="-249238" algn="l" rtl="0" eaLnBrk="1" fontAlgn="base" hangingPunct="1">
              <a:spcBef>
                <a:spcPct val="0"/>
              </a:spcBef>
              <a:spcAft>
                <a:spcPct val="65000"/>
              </a:spcAft>
              <a:buClr>
                <a:schemeClr val="tx2"/>
              </a:buClr>
              <a:buChar char="»"/>
              <a:defRPr sz="1400">
                <a:solidFill>
                  <a:schemeClr val="tx1"/>
                </a:solidFill>
                <a:latin typeface="+mn-lt"/>
                <a:cs typeface="+mn-cs"/>
              </a:defRPr>
            </a:lvl5pPr>
            <a:lvl6pPr marL="1784350" indent="-249238" algn="l" rtl="0" eaLnBrk="1" fontAlgn="base" hangingPunct="1">
              <a:spcBef>
                <a:spcPct val="0"/>
              </a:spcBef>
              <a:spcAft>
                <a:spcPct val="65000"/>
              </a:spcAft>
              <a:buChar char="»"/>
              <a:defRPr sz="1400">
                <a:solidFill>
                  <a:schemeClr val="tx1"/>
                </a:solidFill>
                <a:latin typeface="+mn-lt"/>
                <a:cs typeface="+mn-cs"/>
              </a:defRPr>
            </a:lvl6pPr>
            <a:lvl7pPr marL="2241550" indent="-249238" algn="l" rtl="0" eaLnBrk="1" fontAlgn="base" hangingPunct="1">
              <a:spcBef>
                <a:spcPct val="0"/>
              </a:spcBef>
              <a:spcAft>
                <a:spcPct val="65000"/>
              </a:spcAft>
              <a:buChar char="»"/>
              <a:defRPr sz="1400">
                <a:solidFill>
                  <a:schemeClr val="tx1"/>
                </a:solidFill>
                <a:latin typeface="+mn-lt"/>
                <a:cs typeface="+mn-cs"/>
              </a:defRPr>
            </a:lvl7pPr>
            <a:lvl8pPr marL="2698750" indent="-249238" algn="l" rtl="0" eaLnBrk="1" fontAlgn="base" hangingPunct="1">
              <a:spcBef>
                <a:spcPct val="0"/>
              </a:spcBef>
              <a:spcAft>
                <a:spcPct val="65000"/>
              </a:spcAft>
              <a:buChar char="»"/>
              <a:defRPr sz="1400">
                <a:solidFill>
                  <a:schemeClr val="tx1"/>
                </a:solidFill>
                <a:latin typeface="+mn-lt"/>
                <a:cs typeface="+mn-cs"/>
              </a:defRPr>
            </a:lvl8pPr>
            <a:lvl9pPr marL="3155950" indent="-249238" algn="l" rtl="0" eaLnBrk="1" fontAlgn="base" hangingPunct="1">
              <a:spcBef>
                <a:spcPct val="0"/>
              </a:spcBef>
              <a:spcAft>
                <a:spcPct val="65000"/>
              </a:spcAft>
              <a:buChar char="»"/>
              <a:defRPr sz="1400">
                <a:solidFill>
                  <a:schemeClr val="tx1"/>
                </a:solidFill>
                <a:latin typeface="+mn-lt"/>
                <a:cs typeface="+mn-cs"/>
              </a:defRPr>
            </a:lvl9pPr>
          </a:lstStyle>
          <a:p>
            <a:pPr marL="0" marR="0" lvl="0" indent="0" algn="l" defTabSz="914400" rtl="0" eaLnBrk="1" fontAlgn="base" latinLnBrk="0" hangingPunct="1">
              <a:lnSpc>
                <a:spcPct val="100000"/>
              </a:lnSpc>
              <a:spcBef>
                <a:spcPct val="0"/>
              </a:spcBef>
              <a:spcAft>
                <a:spcPct val="0"/>
              </a:spcAft>
              <a:buClr>
                <a:srgbClr val="0093D3"/>
              </a:buClr>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sym typeface="+mn-lt"/>
              </a:rPr>
              <a:t>Sustainability</a:t>
            </a:r>
            <a:r>
              <a:rPr kumimoji="0" lang="en-US" sz="1200" b="0" i="0" u="none" strike="noStrike" kern="1200" cap="none" spc="0" normalizeH="0" baseline="30000" noProof="0" dirty="0">
                <a:ln>
                  <a:noFill/>
                </a:ln>
                <a:solidFill>
                  <a:srgbClr val="000000"/>
                </a:solidFill>
                <a:effectLst/>
                <a:uLnTx/>
                <a:uFillTx/>
                <a:ea typeface="+mn-ea"/>
                <a:cs typeface="Calibri" panose="020F0502020204030204" pitchFamily="34" charset="0"/>
                <a:sym typeface="+mn-lt"/>
              </a:rPr>
              <a:t>3</a:t>
            </a:r>
            <a:r>
              <a:rPr kumimoji="0" lang="en-US" sz="1200" b="0" i="0" u="none" strike="noStrike" kern="1200" cap="none" spc="0" normalizeH="0" baseline="0" noProof="0" dirty="0">
                <a:ln>
                  <a:noFill/>
                </a:ln>
                <a:solidFill>
                  <a:srgbClr val="000000"/>
                </a:solidFill>
                <a:effectLst/>
                <a:uLnTx/>
                <a:uFillTx/>
                <a:ea typeface="+mn-ea"/>
                <a:cs typeface="Calibri" panose="020F0502020204030204" pitchFamily="34" charset="0"/>
                <a:sym typeface="+mn-lt"/>
              </a:rPr>
              <a:t> in %</a:t>
            </a:r>
          </a:p>
        </p:txBody>
      </p:sp>
      <p:sp>
        <p:nvSpPr>
          <p:cNvPr id="59" name="Text Placeholder 6"/>
          <p:cNvSpPr>
            <a:spLocks noGrp="1"/>
          </p:cNvSpPr>
          <p:nvPr>
            <p:custDataLst>
              <p:tags r:id="rId40"/>
            </p:custDataLst>
          </p:nvPr>
        </p:nvSpPr>
        <p:spPr bwMode="gray">
          <a:xfrm>
            <a:off x="6323013" y="5000625"/>
            <a:ext cx="184150" cy="152400"/>
          </a:xfrm>
          <a:prstGeom prst="rect">
            <a:avLst/>
          </a:prstGeom>
          <a:noFill/>
          <a:effectLst/>
          <a:extLst>
            <a:ext uri="{909E8E84-426E-40DD-AFC4-6F175D3DCCD1}">
              <a14:hiddenFill xmlns:a14="http://schemas.microsoft.com/office/drawing/2010/main">
                <a:solidFill>
                  <a:schemeClr val="accent1"/>
                </a:solidFill>
              </a14:hiddenFill>
            </a:ext>
          </a:ex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defRPr b="0" i="0"/>
            </a:pPr>
            <a:endParaRPr kumimoji="0" lang="en-US" sz="1000" b="0" i="0" u="none" strike="noStrike" kern="1200" cap="none" spc="0" normalizeH="0" baseline="0" noProof="0" dirty="0">
              <a:ln>
                <a:noFill/>
              </a:ln>
              <a:solidFill>
                <a:srgbClr val="000000"/>
              </a:solidFill>
              <a:effectLst/>
              <a:uLnTx/>
              <a:uFillTx/>
              <a:ea typeface="MS PGothic" pitchFamily="34" charset="-128"/>
              <a:cs typeface="+mn-cs"/>
              <a:sym typeface="+mn-lt"/>
            </a:endParaRPr>
          </a:p>
        </p:txBody>
      </p:sp>
      <p:sp>
        <p:nvSpPr>
          <p:cNvPr id="58" name="Text Placeholder 7"/>
          <p:cNvSpPr>
            <a:spLocks noGrp="1"/>
          </p:cNvSpPr>
          <p:nvPr>
            <p:custDataLst>
              <p:tags r:id="rId41"/>
            </p:custDataLst>
          </p:nvPr>
        </p:nvSpPr>
        <p:spPr bwMode="gray">
          <a:xfrm>
            <a:off x="6711950" y="5160963"/>
            <a:ext cx="184150" cy="152400"/>
          </a:xfrm>
          <a:prstGeom prst="rect">
            <a:avLst/>
          </a:prstGeom>
          <a:noFill/>
          <a:effec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defRPr b="0" i="0"/>
            </a:pPr>
            <a:endParaRPr kumimoji="0" lang="en-US" sz="1000" b="0" i="0" u="none" strike="noStrike" kern="1200" cap="none" spc="0" normalizeH="0" baseline="0" noProof="0" dirty="0">
              <a:ln>
                <a:noFill/>
              </a:ln>
              <a:solidFill>
                <a:srgbClr val="000000"/>
              </a:solidFill>
              <a:effectLst/>
              <a:uLnTx/>
              <a:uFillTx/>
              <a:ea typeface="MS PGothic" pitchFamily="34" charset="-128"/>
              <a:cs typeface="+mn-cs"/>
              <a:sym typeface="+mn-lt"/>
            </a:endParaRPr>
          </a:p>
        </p:txBody>
      </p:sp>
      <p:sp>
        <p:nvSpPr>
          <p:cNvPr id="55" name="Text Placeholder 10"/>
          <p:cNvSpPr>
            <a:spLocks noGrp="1"/>
          </p:cNvSpPr>
          <p:nvPr>
            <p:custDataLst>
              <p:tags r:id="rId42"/>
            </p:custDataLst>
          </p:nvPr>
        </p:nvSpPr>
        <p:spPr bwMode="gray">
          <a:xfrm>
            <a:off x="7875588" y="4522788"/>
            <a:ext cx="184150" cy="152400"/>
          </a:xfrm>
          <a:prstGeom prst="rect">
            <a:avLst/>
          </a:prstGeom>
          <a:noFill/>
          <a:effectLst/>
        </p:spPr>
        <p:txBody>
          <a:bodyPr wrap="none" lIns="25400" tIns="0" rIns="25400" bIns="0" numCol="1" spcCol="0" anchor="b" anchorCtr="0">
            <a:noAutofit/>
          </a:bodyPr>
          <a:lstStyle>
            <a:lvl1pPr marL="342900" indent="-342900" algn="l" rtl="0" eaLnBrk="0" fontAlgn="base" hangingPunct="0">
              <a:lnSpc>
                <a:spcPct val="95000"/>
              </a:lnSpc>
              <a:spcBef>
                <a:spcPct val="0"/>
              </a:spcBef>
              <a:spcAft>
                <a:spcPct val="30000"/>
              </a:spcAft>
              <a:defRPr>
                <a:solidFill>
                  <a:schemeClr val="tx1"/>
                </a:solidFill>
                <a:latin typeface="+mn-lt"/>
                <a:ea typeface="MS PGothic" pitchFamily="34" charset="-128"/>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S PGothic" pitchFamily="34" charset="-128"/>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S PGothic" pitchFamily="34" charset="-128"/>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S PGothic" pitchFamily="34" charset="-128"/>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defRPr b="0" i="0"/>
            </a:pPr>
            <a:endParaRPr kumimoji="0" lang="en-US" sz="1000" b="0" i="0" u="none" strike="noStrike" kern="1200" cap="none" spc="0" normalizeH="0" baseline="0" noProof="0" dirty="0">
              <a:ln>
                <a:noFill/>
              </a:ln>
              <a:solidFill>
                <a:srgbClr val="000000"/>
              </a:solidFill>
              <a:effectLst/>
              <a:uLnTx/>
              <a:uFillTx/>
              <a:ea typeface="MS PGothic" pitchFamily="34" charset="-128"/>
              <a:cs typeface="+mn-cs"/>
              <a:sym typeface="+mn-lt"/>
            </a:endParaRPr>
          </a:p>
        </p:txBody>
      </p:sp>
      <p:sp>
        <p:nvSpPr>
          <p:cNvPr id="127" name="Text Placeholder 3"/>
          <p:cNvSpPr>
            <a:spLocks noGrp="1"/>
          </p:cNvSpPr>
          <p:nvPr>
            <p:custDataLst>
              <p:tags r:id="rId43"/>
            </p:custDataLst>
          </p:nvPr>
        </p:nvSpPr>
        <p:spPr bwMode="gray">
          <a:xfrm>
            <a:off x="9040813" y="4546600"/>
            <a:ext cx="1841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10000"/>
              </a:lnSpc>
              <a:spcBef>
                <a:spcPct val="0"/>
              </a:spcBef>
              <a:spcAft>
                <a:spcPct val="0"/>
              </a:spcAft>
              <a:buClrTx/>
              <a:buSzTx/>
              <a:buFont typeface="Arial" panose="020B0604020202020204" pitchFamily="34" charset="0"/>
              <a:buChar char="​"/>
              <a:defRPr b="0" i="0"/>
            </a:pPr>
            <a:endParaRPr kumimoji="0" lang="en-US" sz="10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mn-lt"/>
            </a:endParaRPr>
          </a:p>
        </p:txBody>
      </p:sp>
      <p:sp>
        <p:nvSpPr>
          <p:cNvPr id="63" name="Oval 62"/>
          <p:cNvSpPr/>
          <p:nvPr/>
        </p:nvSpPr>
        <p:spPr bwMode="auto">
          <a:xfrm>
            <a:off x="7390223" y="5109354"/>
            <a:ext cx="819150" cy="254220"/>
          </a:xfrm>
          <a:prstGeom prst="ellipse">
            <a:avLst/>
          </a:prstGeom>
          <a:solidFill>
            <a:srgbClr val="FFFFFF"/>
          </a:solidFill>
          <a:ln w="9525" cap="flat" cmpd="sng" algn="ctr">
            <a:noFill/>
            <a:prstDash val="solid"/>
            <a:round/>
            <a:headEnd type="none" w="lg" len="lg"/>
            <a:tailEnd type="none" w="lg" len="lg"/>
          </a:ln>
          <a:effectLst/>
          <a:extLst>
            <a:ext uri="{91240B29-F687-4F45-9708-019B960494DF}">
              <a14:hiddenLine xmlns:a14="http://schemas.microsoft.com/office/drawing/2010/main" w="9525" cap="flat" cmpd="sng" algn="ctr">
                <a:solidFill>
                  <a:srgbClr val="7F7F7F"/>
                </a:solidFill>
                <a:prstDash val="solid"/>
                <a:round/>
                <a:headEnd type="none" w="lg" len="lg"/>
                <a:tailEnd type="none" w="lg" len="lg"/>
              </a14:hiddenLine>
            </a:ext>
          </a:extLst>
        </p:spPr>
        <p:txBody>
          <a:bodyPr vert="horz" wrap="square" lIns="0" tIns="91440" rIns="0" bIns="9144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sym typeface="Arial"/>
              </a:rPr>
              <a:t>Avg</a:t>
            </a:r>
            <a:r>
              <a:rPr kumimoji="0" lang="en-US" sz="1200" b="0" i="0" u="none" strike="noStrike" kern="1200" cap="none" spc="0" normalizeH="0" baseline="0" noProof="0">
                <a:ln>
                  <a:noFill/>
                </a:ln>
                <a:solidFill>
                  <a:srgbClr val="0088C2"/>
                </a:solidFill>
                <a:effectLst/>
                <a:uLnTx/>
                <a:uFillTx/>
                <a:ea typeface="+mn-ea"/>
                <a:cs typeface="+mn-cs"/>
                <a:sym typeface="Arial"/>
              </a:rPr>
              <a:t>. 84</a:t>
            </a:r>
            <a:r>
              <a:rPr kumimoji="0" lang="en-US" sz="1200" b="0" i="0" u="none" strike="noStrike" kern="1200" cap="none" spc="0" normalizeH="0" baseline="0" noProof="0">
                <a:ln>
                  <a:noFill/>
                </a:ln>
                <a:solidFill>
                  <a:srgbClr val="0088C2"/>
                </a:solidFill>
                <a:effectLst/>
                <a:uLnTx/>
                <a:uFillTx/>
                <a:ea typeface="+mn-ea"/>
                <a:cs typeface="+mn-cs"/>
              </a:rPr>
              <a:t>%</a:t>
            </a:r>
            <a:r>
              <a:rPr kumimoji="0" lang="en-US" sz="1200" b="0" i="0" u="none" strike="noStrike" kern="1200" cap="none" spc="0" normalizeH="0" baseline="30000" noProof="0">
                <a:ln>
                  <a:noFill/>
                </a:ln>
                <a:solidFill>
                  <a:srgbClr val="0088C2"/>
                </a:solidFill>
                <a:effectLst/>
                <a:uLnTx/>
                <a:uFillTx/>
                <a:ea typeface="+mn-ea"/>
                <a:cs typeface="+mn-cs"/>
                <a:sym typeface="Arial"/>
              </a:rPr>
              <a:t>4</a:t>
            </a:r>
            <a:endParaRPr kumimoji="0" lang="en-US" sz="1200" b="0" i="0" u="none" strike="noStrike" kern="1200" cap="none" spc="0" normalizeH="0" baseline="0" noProof="0" dirty="0">
              <a:ln>
                <a:noFill/>
              </a:ln>
              <a:solidFill>
                <a:srgbClr val="0088C2"/>
              </a:solidFill>
              <a:effectLst/>
              <a:uLnTx/>
              <a:uFillTx/>
              <a:ea typeface="+mn-ea"/>
              <a:cs typeface="+mn-cs"/>
            </a:endParaRPr>
          </a:p>
        </p:txBody>
      </p:sp>
      <p:cxnSp>
        <p:nvCxnSpPr>
          <p:cNvPr id="69" name="Straight Connector 68"/>
          <p:cNvCxnSpPr/>
          <p:nvPr>
            <p:custDataLst>
              <p:tags r:id="rId44"/>
            </p:custDataLst>
          </p:nvPr>
        </p:nvCxnSpPr>
        <p:spPr bwMode="gray">
          <a:xfrm>
            <a:off x="4338638" y="4035425"/>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70" name="Straight Connector 69"/>
          <p:cNvCxnSpPr/>
          <p:nvPr>
            <p:custDataLst>
              <p:tags r:id="rId45"/>
            </p:custDataLst>
          </p:nvPr>
        </p:nvCxnSpPr>
        <p:spPr bwMode="gray">
          <a:xfrm>
            <a:off x="4338638" y="3622675"/>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72" name="Straight Connector 71"/>
          <p:cNvCxnSpPr/>
          <p:nvPr>
            <p:custDataLst>
              <p:tags r:id="rId46"/>
            </p:custDataLst>
          </p:nvPr>
        </p:nvCxnSpPr>
        <p:spPr bwMode="gray">
          <a:xfrm flipH="1">
            <a:off x="4467225" y="2800350"/>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71" name="Straight Connector 70"/>
          <p:cNvCxnSpPr/>
          <p:nvPr>
            <p:custDataLst>
              <p:tags r:id="rId47"/>
            </p:custDataLst>
          </p:nvPr>
        </p:nvCxnSpPr>
        <p:spPr bwMode="gray">
          <a:xfrm>
            <a:off x="4364038" y="3211513"/>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68" name="Straight Connector 67"/>
          <p:cNvCxnSpPr/>
          <p:nvPr>
            <p:custDataLst>
              <p:tags r:id="rId48"/>
            </p:custDataLst>
          </p:nvPr>
        </p:nvCxnSpPr>
        <p:spPr bwMode="gray">
          <a:xfrm>
            <a:off x="4181475" y="4446588"/>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67" name="Straight Connector 66"/>
          <p:cNvCxnSpPr/>
          <p:nvPr>
            <p:custDataLst>
              <p:tags r:id="rId49"/>
            </p:custDataLst>
          </p:nvPr>
        </p:nvCxnSpPr>
        <p:spPr bwMode="gray">
          <a:xfrm>
            <a:off x="4122738" y="4857750"/>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66" name="Straight Connector 65"/>
          <p:cNvCxnSpPr/>
          <p:nvPr>
            <p:custDataLst>
              <p:tags r:id="rId50"/>
            </p:custDataLst>
          </p:nvPr>
        </p:nvCxnSpPr>
        <p:spPr bwMode="gray">
          <a:xfrm>
            <a:off x="4060825" y="5268913"/>
            <a:ext cx="0" cy="153988"/>
          </a:xfrm>
          <a:prstGeom prst="line">
            <a:avLst/>
          </a:prstGeom>
          <a:solidFill>
            <a:schemeClr val="accent1"/>
          </a:solidFill>
          <a:ln w="3175" cap="flat" cmpd="sng" algn="ctr">
            <a:solidFill>
              <a:srgbClr val="808080"/>
            </a:solidFill>
            <a:prstDash val="dash"/>
            <a:round/>
            <a:headEnd type="none" w="lg" len="lg"/>
            <a:tailEnd type="none" w="lg" len="lg"/>
          </a:ln>
          <a:effectLst/>
        </p:spPr>
      </p:cxnSp>
      <p:graphicFrame>
        <p:nvGraphicFramePr>
          <p:cNvPr id="98" name="Chart 3"/>
          <p:cNvGraphicFramePr/>
          <p:nvPr>
            <p:custDataLst>
              <p:tags r:id="rId51"/>
            </p:custDataLst>
            <p:extLst>
              <p:ext uri="{D42A27DB-BD31-4B8C-83A1-F6EECF244321}">
                <p14:modId xmlns:p14="http://schemas.microsoft.com/office/powerpoint/2010/main" val="815433895"/>
              </p:ext>
            </p:extLst>
          </p:nvPr>
        </p:nvGraphicFramePr>
        <p:xfrm>
          <a:off x="3044825" y="2384425"/>
          <a:ext cx="1833563" cy="3455988"/>
        </p:xfrm>
        <a:graphic>
          <a:graphicData uri="http://schemas.openxmlformats.org/drawingml/2006/chart">
            <c:chart xmlns:c="http://schemas.openxmlformats.org/drawingml/2006/chart" xmlns:r="http://schemas.openxmlformats.org/officeDocument/2006/relationships" r:id="rId93"/>
          </a:graphicData>
        </a:graphic>
      </p:graphicFrame>
      <p:cxnSp>
        <p:nvCxnSpPr>
          <p:cNvPr id="113" name="Straight Connector 112"/>
          <p:cNvCxnSpPr/>
          <p:nvPr>
            <p:custDataLst>
              <p:tags r:id="rId52"/>
            </p:custDataLst>
          </p:nvPr>
        </p:nvCxnSpPr>
        <p:spPr bwMode="gray">
          <a:xfrm flipV="1">
            <a:off x="4814888" y="4795837"/>
            <a:ext cx="0" cy="755650"/>
          </a:xfrm>
          <a:prstGeom prst="line">
            <a:avLst/>
          </a:prstGeom>
          <a:ln w="9525" cap="rnd" algn="ctr">
            <a:solidFill>
              <a:srgbClr val="878787"/>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custDataLst>
              <p:tags r:id="rId53"/>
            </p:custDataLst>
          </p:nvPr>
        </p:nvCxnSpPr>
        <p:spPr bwMode="gray">
          <a:xfrm>
            <a:off x="4098925" y="5551488"/>
            <a:ext cx="715963" cy="0"/>
          </a:xfrm>
          <a:prstGeom prst="line">
            <a:avLst/>
          </a:prstGeom>
          <a:ln w="9525" cap="rnd" algn="ctr">
            <a:solidFill>
              <a:srgbClr val="878787"/>
            </a:solidFill>
            <a:prstDash val="solid"/>
            <a:roun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custDataLst>
              <p:tags r:id="rId54"/>
            </p:custDataLst>
          </p:nvPr>
        </p:nvCxnSpPr>
        <p:spPr bwMode="gray">
          <a:xfrm flipV="1">
            <a:off x="4814888" y="3905250"/>
            <a:ext cx="0" cy="754063"/>
          </a:xfrm>
          <a:prstGeom prst="line">
            <a:avLst/>
          </a:prstGeom>
          <a:ln w="9525" cap="rnd" algn="ctr">
            <a:solidFill>
              <a:srgbClr val="878787"/>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custDataLst>
              <p:tags r:id="rId55"/>
            </p:custDataLst>
          </p:nvPr>
        </p:nvCxnSpPr>
        <p:spPr bwMode="gray">
          <a:xfrm flipH="1">
            <a:off x="4376738" y="3905250"/>
            <a:ext cx="438150" cy="0"/>
          </a:xfrm>
          <a:prstGeom prst="line">
            <a:avLst/>
          </a:prstGeom>
          <a:ln w="9525" cap="rnd" algn="ctr">
            <a:solidFill>
              <a:srgbClr val="878787"/>
            </a:solidFill>
            <a:prstDash val="solid"/>
            <a:roun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custDataLst>
              <p:tags r:id="rId56"/>
            </p:custDataLst>
          </p:nvPr>
        </p:nvCxnSpPr>
        <p:spPr bwMode="gray">
          <a:xfrm flipH="1">
            <a:off x="4351338" y="3494088"/>
            <a:ext cx="38100" cy="0"/>
          </a:xfrm>
          <a:prstGeom prst="line">
            <a:avLst/>
          </a:prstGeom>
          <a:solidFill>
            <a:schemeClr val="accent1"/>
          </a:solidFill>
          <a:ln w="6350" cap="flat" cmpd="sng" algn="ctr">
            <a:solidFill>
              <a:srgbClr val="808080"/>
            </a:solidFill>
            <a:prstDash val="solid"/>
            <a:round/>
            <a:headEnd type="none" w="lg" len="lg"/>
            <a:tailEnd type="none" w="lg" len="lg"/>
          </a:ln>
          <a:effectLst/>
        </p:spPr>
      </p:cxnSp>
      <p:cxnSp>
        <p:nvCxnSpPr>
          <p:cNvPr id="81" name="Straight Connector 80"/>
          <p:cNvCxnSpPr/>
          <p:nvPr>
            <p:custDataLst>
              <p:tags r:id="rId57"/>
            </p:custDataLst>
          </p:nvPr>
        </p:nvCxnSpPr>
        <p:spPr bwMode="gray">
          <a:xfrm flipH="1">
            <a:off x="4416424" y="3082925"/>
            <a:ext cx="76200" cy="0"/>
          </a:xfrm>
          <a:prstGeom prst="line">
            <a:avLst/>
          </a:prstGeom>
          <a:solidFill>
            <a:schemeClr val="accent1"/>
          </a:solidFill>
          <a:ln w="6350" cap="flat" cmpd="sng" algn="ctr">
            <a:solidFill>
              <a:srgbClr val="808080"/>
            </a:solidFill>
            <a:prstDash val="solid"/>
            <a:round/>
            <a:headEnd type="none" w="lg" len="lg"/>
            <a:tailEnd type="none" w="lg" len="lg"/>
          </a:ln>
          <a:effectLst/>
        </p:spPr>
      </p:cxnSp>
      <p:cxnSp>
        <p:nvCxnSpPr>
          <p:cNvPr id="79" name="Straight Connector 78"/>
          <p:cNvCxnSpPr/>
          <p:nvPr>
            <p:custDataLst>
              <p:tags r:id="rId58"/>
            </p:custDataLst>
          </p:nvPr>
        </p:nvCxnSpPr>
        <p:spPr bwMode="gray">
          <a:xfrm flipH="1">
            <a:off x="4262438" y="4318000"/>
            <a:ext cx="101600" cy="0"/>
          </a:xfrm>
          <a:prstGeom prst="line">
            <a:avLst/>
          </a:prstGeom>
          <a:solidFill>
            <a:schemeClr val="accent1"/>
          </a:solidFill>
          <a:ln w="6350" cap="flat" cmpd="sng" algn="ctr">
            <a:solidFill>
              <a:srgbClr val="808080"/>
            </a:solidFill>
            <a:prstDash val="solid"/>
            <a:round/>
            <a:headEnd type="none" w="lg" len="lg"/>
            <a:tailEnd type="none" w="lg" len="lg"/>
          </a:ln>
          <a:effectLst/>
        </p:spPr>
      </p:cxnSp>
      <p:cxnSp>
        <p:nvCxnSpPr>
          <p:cNvPr id="78" name="Straight Connector 77"/>
          <p:cNvCxnSpPr/>
          <p:nvPr>
            <p:custDataLst>
              <p:tags r:id="rId59"/>
            </p:custDataLst>
          </p:nvPr>
        </p:nvCxnSpPr>
        <p:spPr bwMode="gray">
          <a:xfrm flipH="1">
            <a:off x="4152900" y="4729163"/>
            <a:ext cx="53975" cy="0"/>
          </a:xfrm>
          <a:prstGeom prst="line">
            <a:avLst/>
          </a:prstGeom>
          <a:solidFill>
            <a:schemeClr val="accent1"/>
          </a:solidFill>
          <a:ln w="6350" cap="flat" cmpd="sng" algn="ctr">
            <a:solidFill>
              <a:srgbClr val="808080"/>
            </a:solidFill>
            <a:prstDash val="solid"/>
            <a:round/>
            <a:headEnd type="none" w="lg" len="lg"/>
            <a:tailEnd type="none" w="lg" len="lg"/>
          </a:ln>
          <a:effectLst/>
        </p:spPr>
      </p:cxnSp>
      <p:cxnSp>
        <p:nvCxnSpPr>
          <p:cNvPr id="77" name="Gerade Verbindung 24"/>
          <p:cNvCxnSpPr/>
          <p:nvPr>
            <p:custDataLst>
              <p:tags r:id="rId60"/>
            </p:custDataLst>
          </p:nvPr>
        </p:nvCxnSpPr>
        <p:spPr bwMode="gray">
          <a:xfrm flipH="1">
            <a:off x="4092576" y="5140325"/>
            <a:ext cx="55563" cy="0"/>
          </a:xfrm>
          <a:prstGeom prst="line">
            <a:avLst/>
          </a:prstGeom>
          <a:solidFill>
            <a:schemeClr val="accent1"/>
          </a:solidFill>
          <a:ln w="6350" cap="flat" cmpd="sng" algn="ctr">
            <a:solidFill>
              <a:srgbClr val="808080"/>
            </a:solidFill>
            <a:prstDash val="solid"/>
            <a:round/>
            <a:headEnd type="none" w="lg" len="lg"/>
            <a:tailEnd type="none" w="lg" len="lg"/>
          </a:ln>
          <a:effectLst/>
        </p:spPr>
      </p:cxnSp>
      <p:sp>
        <p:nvSpPr>
          <p:cNvPr id="88" name="Rectangle 87"/>
          <p:cNvSpPr>
            <a:spLocks noGrp="1" noChangeArrowheads="1"/>
          </p:cNvSpPr>
          <p:nvPr>
            <p:custDataLst>
              <p:tags r:id="rId61"/>
            </p:custDataLst>
          </p:nvPr>
        </p:nvSpPr>
        <p:spPr bwMode="gray">
          <a:xfrm>
            <a:off x="2235200" y="3417888"/>
            <a:ext cx="901700" cy="15240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r">
              <a:lnSpc>
                <a:spcPct val="100000"/>
              </a:lnSpc>
              <a:spcAft>
                <a:spcPct val="0"/>
              </a:spcAft>
              <a:defRPr b="0" i="0"/>
            </a:pPr>
            <a:r>
              <a:rPr lang="en-US" altLang="en-US" sz="1000" dirty="0">
                <a:solidFill>
                  <a:srgbClr val="000000"/>
                </a:solidFill>
              </a:rPr>
              <a:t>Still in program</a:t>
            </a:r>
            <a:endParaRPr kumimoji="0" lang="en-US" sz="1000" b="0" i="0" strike="noStrike" kern="1200" spc="0" normalizeH="0" noProof="0" dirty="0">
              <a:ln>
                <a:noFill/>
              </a:ln>
              <a:solidFill>
                <a:srgbClr val="000000"/>
              </a:solidFill>
              <a:effectLst/>
              <a:uLnTx/>
              <a:uFillTx/>
              <a:sym typeface="+mn-lt"/>
            </a:endParaRPr>
          </a:p>
        </p:txBody>
      </p:sp>
      <p:sp>
        <p:nvSpPr>
          <p:cNvPr id="95" name="Text Placeholder 3"/>
          <p:cNvSpPr>
            <a:spLocks noGrp="1"/>
          </p:cNvSpPr>
          <p:nvPr>
            <p:custDataLst>
              <p:tags r:id="rId62"/>
            </p:custDataLst>
          </p:nvPr>
        </p:nvSpPr>
        <p:spPr bwMode="gray">
          <a:xfrm>
            <a:off x="3621088" y="2595563"/>
            <a:ext cx="447675" cy="152400"/>
          </a:xfrm>
          <a:prstGeom prst="rect">
            <a:avLst/>
          </a:prstGeom>
          <a:noFill/>
          <a:ln>
            <a:noFill/>
          </a:ln>
          <a:extLst>
            <a:ext uri="{909E8E84-426E-40DD-AFC4-6F175D3DCCD1}">
              <a14:hiddenFill xmlns:a14="http://schemas.microsoft.com/office/drawing/2010/main">
                <a:solidFill>
                  <a:srgbClr val="0088C2"/>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lnSpc>
                <a:spcPct val="100000"/>
              </a:lnSpc>
              <a:spcBef>
                <a:spcPct val="0"/>
              </a:spcBef>
              <a:spcAft>
                <a:spcPct val="0"/>
              </a:spcAft>
            </a:pPr>
            <a:fld id="{2BAEE6B8-A33D-4A0E-9CCC-BCE9356EF11E}" type="datetime'''''''1''''''0'',2''''''''''''''''''''''9''''''''''''''4'''''">
              <a:rPr lang="de-DE" altLang="en-US" sz="1000" smtClean="0">
                <a:solidFill>
                  <a:schemeClr val="bg1"/>
                </a:solidFill>
                <a:latin typeface="+mn-lt"/>
                <a:cs typeface="+mn-cs"/>
              </a:rPr>
              <a:pPr/>
              <a:t>10,294</a:t>
            </a:fld>
            <a:endParaRPr lang="en-US" sz="1000" dirty="0">
              <a:solidFill>
                <a:schemeClr val="bg1"/>
              </a:solidFill>
              <a:latin typeface="+mn-lt"/>
              <a:cs typeface="+mn-cs"/>
              <a:sym typeface="+mn-lt"/>
            </a:endParaRPr>
          </a:p>
        </p:txBody>
      </p:sp>
      <p:sp>
        <p:nvSpPr>
          <p:cNvPr id="90" name="Rectangle 89"/>
          <p:cNvSpPr>
            <a:spLocks noGrp="1" noChangeArrowheads="1"/>
          </p:cNvSpPr>
          <p:nvPr>
            <p:custDataLst>
              <p:tags r:id="rId63"/>
            </p:custDataLst>
          </p:nvPr>
        </p:nvSpPr>
        <p:spPr bwMode="gray">
          <a:xfrm>
            <a:off x="1873249" y="2595563"/>
            <a:ext cx="1263650" cy="15240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r>
              <a:rPr kumimoji="0" lang="en-US" altLang="en-US" sz="1000" b="0" i="0" u="none" strike="noStrike" kern="1200" cap="none" spc="0" normalizeH="0" baseline="0" noProof="0" dirty="0">
                <a:ln>
                  <a:noFill/>
                </a:ln>
                <a:solidFill>
                  <a:srgbClr val="000000"/>
                </a:solidFill>
                <a:effectLst/>
                <a:uLnTx/>
                <a:uFillTx/>
                <a:sym typeface="+mn-lt"/>
              </a:rPr>
              <a:t>Participants accepted</a:t>
            </a:r>
            <a:endParaRPr kumimoji="0" lang="en-US" sz="1000" b="0" i="0" u="none" strike="noStrike" kern="1200" cap="none" spc="0" normalizeH="0" baseline="0" noProof="0" dirty="0">
              <a:ln>
                <a:noFill/>
              </a:ln>
              <a:solidFill>
                <a:srgbClr val="000000"/>
              </a:solidFill>
              <a:effectLst/>
              <a:uLnTx/>
              <a:uFillTx/>
              <a:sym typeface="+mn-lt"/>
            </a:endParaRPr>
          </a:p>
        </p:txBody>
      </p:sp>
      <p:sp>
        <p:nvSpPr>
          <p:cNvPr id="87" name="Rectangle 86"/>
          <p:cNvSpPr>
            <a:spLocks noGrp="1" noChangeArrowheads="1"/>
          </p:cNvSpPr>
          <p:nvPr>
            <p:custDataLst>
              <p:tags r:id="rId64"/>
            </p:custDataLst>
          </p:nvPr>
        </p:nvSpPr>
        <p:spPr bwMode="gray">
          <a:xfrm>
            <a:off x="2093913" y="3829050"/>
            <a:ext cx="1042988" cy="15240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r">
              <a:lnSpc>
                <a:spcPct val="100000"/>
              </a:lnSpc>
              <a:spcAft>
                <a:spcPct val="0"/>
              </a:spcAft>
              <a:defRPr b="0" i="0"/>
            </a:pPr>
            <a:r>
              <a:rPr kumimoji="0" lang="en-US" sz="1000" b="0" i="0" strike="noStrike" kern="1200" spc="0" normalizeH="0" noProof="0" dirty="0">
                <a:ln>
                  <a:noFill/>
                </a:ln>
                <a:solidFill>
                  <a:srgbClr val="000000"/>
                </a:solidFill>
                <a:effectLst/>
                <a:uLnTx/>
                <a:uFillTx/>
                <a:sym typeface="+mn-lt"/>
              </a:rPr>
              <a:t>Finished program</a:t>
            </a:r>
          </a:p>
        </p:txBody>
      </p:sp>
      <p:sp>
        <p:nvSpPr>
          <p:cNvPr id="89" name="Rectangle 88"/>
          <p:cNvSpPr>
            <a:spLocks noGrp="1" noChangeArrowheads="1"/>
          </p:cNvSpPr>
          <p:nvPr>
            <p:custDataLst>
              <p:tags r:id="rId65"/>
            </p:custDataLst>
          </p:nvPr>
        </p:nvSpPr>
        <p:spPr bwMode="gray">
          <a:xfrm>
            <a:off x="1047749" y="2946400"/>
            <a:ext cx="2089150" cy="27305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9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000000"/>
                </a:solidFill>
                <a:effectLst/>
                <a:uLnTx/>
                <a:uFillTx/>
                <a:sym typeface="+mn-lt"/>
              </a:rPr>
              <a:t>Unable to continue </a:t>
            </a:r>
            <a:br>
              <a:rPr kumimoji="0" lang="en-US" sz="1000" b="0" i="0" u="none" strike="noStrike" kern="1200" cap="none" spc="0" normalizeH="0" baseline="0" noProof="0" dirty="0">
                <a:ln>
                  <a:noFill/>
                </a:ln>
                <a:solidFill>
                  <a:srgbClr val="000000"/>
                </a:solidFill>
                <a:effectLst/>
                <a:uLnTx/>
                <a:uFillTx/>
                <a:sym typeface="+mn-lt"/>
              </a:rPr>
            </a:br>
            <a:r>
              <a:rPr kumimoji="0" lang="en-US" sz="1000" b="0" i="0" u="none" strike="noStrike" kern="1200" cap="none" spc="0" normalizeH="0" baseline="0" noProof="0" dirty="0">
                <a:ln>
                  <a:noFill/>
                </a:ln>
                <a:solidFill>
                  <a:srgbClr val="000000"/>
                </a:solidFill>
                <a:effectLst/>
                <a:uLnTx/>
                <a:uFillTx/>
                <a:sym typeface="+mn-lt"/>
              </a:rPr>
              <a:t>Due to move, parental leave, illness</a:t>
            </a:r>
          </a:p>
        </p:txBody>
      </p:sp>
      <p:sp>
        <p:nvSpPr>
          <p:cNvPr id="97" name="Text Placeholder 3"/>
          <p:cNvSpPr>
            <a:spLocks noGrp="1"/>
          </p:cNvSpPr>
          <p:nvPr>
            <p:custDataLst>
              <p:tags r:id="rId66"/>
            </p:custDataLst>
          </p:nvPr>
        </p:nvSpPr>
        <p:spPr bwMode="gray">
          <a:xfrm>
            <a:off x="3592513" y="3829050"/>
            <a:ext cx="374650" cy="152400"/>
          </a:xfrm>
          <a:prstGeom prst="rect">
            <a:avLst/>
          </a:prstGeom>
          <a:noFill/>
          <a:ln>
            <a:noFill/>
          </a:ln>
          <a:extLst>
            <a:ext uri="{909E8E84-426E-40DD-AFC4-6F175D3DCCD1}">
              <a14:hiddenFill xmlns:a14="http://schemas.microsoft.com/office/drawing/2010/main">
                <a:solidFill>
                  <a:srgbClr val="0088C2"/>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lnSpc>
                <a:spcPct val="100000"/>
              </a:lnSpc>
              <a:spcBef>
                <a:spcPct val="0"/>
              </a:spcBef>
              <a:spcAft>
                <a:spcPct val="0"/>
              </a:spcAft>
            </a:pPr>
            <a:fld id="{906AE88E-6201-439D-80B7-D40FB4AF5BD5}" type="datetime'''''''''''9'',''''''''22''''''''''''''''''''5'''''''''''''">
              <a:rPr lang="de-DE" altLang="en-US" sz="1000" smtClean="0">
                <a:solidFill>
                  <a:schemeClr val="bg1"/>
                </a:solidFill>
                <a:latin typeface="+mn-lt"/>
                <a:cs typeface="+mn-cs"/>
              </a:rPr>
              <a:pPr/>
              <a:t>9,225</a:t>
            </a:fld>
            <a:endParaRPr lang="en-US" sz="1000" dirty="0">
              <a:solidFill>
                <a:schemeClr val="bg1"/>
              </a:solidFill>
              <a:latin typeface="+mn-lt"/>
              <a:cs typeface="+mn-cs"/>
              <a:sym typeface="+mn-lt"/>
            </a:endParaRPr>
          </a:p>
        </p:txBody>
      </p:sp>
      <p:sp>
        <p:nvSpPr>
          <p:cNvPr id="99" name="Text Placeholder 3"/>
          <p:cNvSpPr>
            <a:spLocks noGrp="1"/>
          </p:cNvSpPr>
          <p:nvPr>
            <p:custDataLst>
              <p:tags r:id="rId67"/>
            </p:custDataLst>
          </p:nvPr>
        </p:nvSpPr>
        <p:spPr bwMode="gray">
          <a:xfrm>
            <a:off x="4364038" y="4241800"/>
            <a:ext cx="3746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nSpc>
                <a:spcPct val="100000"/>
              </a:lnSpc>
              <a:spcBef>
                <a:spcPct val="0"/>
              </a:spcBef>
              <a:spcAft>
                <a:spcPct val="0"/>
              </a:spcAft>
            </a:pPr>
            <a:fld id="{D671C5D2-487C-4209-B24B-5C25868CC524}" type="datetime'''''1,''''''''''''''''''''''3''''''''''''''''''''''''''''''00'">
              <a:rPr lang="de-DE" altLang="en-US" sz="1000" smtClean="0">
                <a:latin typeface="+mn-lt"/>
                <a:cs typeface="+mn-cs"/>
              </a:rPr>
              <a:pPr/>
              <a:t>1,300</a:t>
            </a:fld>
            <a:endParaRPr lang="en-US" sz="1000" dirty="0">
              <a:latin typeface="+mn-lt"/>
              <a:cs typeface="+mn-cs"/>
              <a:sym typeface="+mn-lt"/>
            </a:endParaRPr>
          </a:p>
        </p:txBody>
      </p:sp>
      <p:sp>
        <p:nvSpPr>
          <p:cNvPr id="85" name="Rectangle 84"/>
          <p:cNvSpPr>
            <a:spLocks noGrp="1" noChangeArrowheads="1"/>
          </p:cNvSpPr>
          <p:nvPr>
            <p:custDataLst>
              <p:tags r:id="rId68"/>
            </p:custDataLst>
          </p:nvPr>
        </p:nvSpPr>
        <p:spPr bwMode="gray">
          <a:xfrm>
            <a:off x="2195512" y="4652963"/>
            <a:ext cx="941388" cy="15240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288925" marR="0" lvl="1" indent="-174625" algn="r" defTabSz="914400" rtl="0" eaLnBrk="0" fontAlgn="base" latinLnBrk="0" hangingPunct="0">
              <a:lnSpc>
                <a:spcPct val="10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No placement</a:t>
            </a:r>
          </a:p>
        </p:txBody>
      </p:sp>
      <p:sp>
        <p:nvSpPr>
          <p:cNvPr id="86" name="Rectangle 85"/>
          <p:cNvSpPr>
            <a:spLocks noGrp="1" noChangeArrowheads="1"/>
          </p:cNvSpPr>
          <p:nvPr>
            <p:custDataLst>
              <p:tags r:id="rId69"/>
            </p:custDataLst>
          </p:nvPr>
        </p:nvSpPr>
        <p:spPr bwMode="gray">
          <a:xfrm>
            <a:off x="657225" y="4181475"/>
            <a:ext cx="2479675" cy="27305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Cancel: Behavior in violation of contract,</a:t>
            </a:r>
          </a:p>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lack of motivation</a:t>
            </a:r>
          </a:p>
        </p:txBody>
      </p:sp>
      <p:sp>
        <p:nvSpPr>
          <p:cNvPr id="84" name="Rectangle 83"/>
          <p:cNvSpPr>
            <a:spLocks noGrp="1" noChangeArrowheads="1"/>
          </p:cNvSpPr>
          <p:nvPr>
            <p:custDataLst>
              <p:tags r:id="rId70"/>
            </p:custDataLst>
          </p:nvPr>
        </p:nvSpPr>
        <p:spPr bwMode="gray">
          <a:xfrm>
            <a:off x="352425" y="5003800"/>
            <a:ext cx="2784475" cy="273050"/>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Placement with support:</a:t>
            </a:r>
          </a:p>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e.g., EQ, volunteer year, training with support</a:t>
            </a:r>
          </a:p>
        </p:txBody>
      </p:sp>
      <p:sp>
        <p:nvSpPr>
          <p:cNvPr id="106" name="Text Placeholder 3"/>
          <p:cNvSpPr>
            <a:spLocks noGrp="1"/>
          </p:cNvSpPr>
          <p:nvPr>
            <p:custDataLst>
              <p:tags r:id="rId71"/>
            </p:custDataLst>
          </p:nvPr>
        </p:nvSpPr>
        <p:spPr bwMode="gray">
          <a:xfrm>
            <a:off x="3454400" y="5475288"/>
            <a:ext cx="374650" cy="152400"/>
          </a:xfrm>
          <a:prstGeom prst="rect">
            <a:avLst/>
          </a:prstGeom>
          <a:noFill/>
          <a:ln>
            <a:noFill/>
          </a:ln>
          <a:extLst>
            <a:ext uri="{909E8E84-426E-40DD-AFC4-6F175D3DCCD1}">
              <a14:hiddenFill xmlns:a14="http://schemas.microsoft.com/office/drawing/2010/main">
                <a:solidFill>
                  <a:srgbClr val="0088C2"/>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lnSpc>
                <a:spcPct val="100000"/>
              </a:lnSpc>
              <a:spcBef>
                <a:spcPct val="0"/>
              </a:spcBef>
              <a:spcAft>
                <a:spcPct val="0"/>
              </a:spcAft>
            </a:pPr>
            <a:fld id="{A32FD14B-EE61-415C-93CC-360E1A8B682C}" type="datetime'''6'''''''''''''''''''''''',92''7'''''''">
              <a:rPr lang="de-DE" altLang="en-US" sz="1000" smtClean="0">
                <a:solidFill>
                  <a:schemeClr val="bg1"/>
                </a:solidFill>
                <a:latin typeface="+mn-lt"/>
                <a:cs typeface="+mn-cs"/>
              </a:rPr>
              <a:pPr/>
              <a:t>6,927</a:t>
            </a:fld>
            <a:endParaRPr lang="en-US" sz="1000" dirty="0">
              <a:solidFill>
                <a:schemeClr val="bg1"/>
              </a:solidFill>
              <a:latin typeface="+mn-lt"/>
              <a:cs typeface="+mn-cs"/>
              <a:sym typeface="+mn-lt"/>
            </a:endParaRPr>
          </a:p>
        </p:txBody>
      </p:sp>
      <p:sp>
        <p:nvSpPr>
          <p:cNvPr id="83" name="Rectangle 82"/>
          <p:cNvSpPr>
            <a:spLocks noGrp="1" noChangeArrowheads="1"/>
          </p:cNvSpPr>
          <p:nvPr>
            <p:custDataLst>
              <p:tags r:id="rId72"/>
            </p:custDataLst>
          </p:nvPr>
        </p:nvSpPr>
        <p:spPr bwMode="gray">
          <a:xfrm>
            <a:off x="444499" y="5346700"/>
            <a:ext cx="2692400" cy="409575"/>
          </a:xfrm>
          <a:prstGeom prst="rect">
            <a:avLst/>
          </a:prstGeom>
          <a:noFill/>
          <a:ln w="9525" algn="ctr">
            <a:noFill/>
            <a:miter lim="800000"/>
          </a:ln>
          <a:effectLst/>
        </p:spPr>
        <p:txBody>
          <a:bodyPr vert="horz" wrap="none" lIns="0" tIns="0" rIns="0" bIns="0" numCol="1" anchor="ctr" anchorCtr="0" compatLnSpc="1">
            <a:prstTxWarp prst="textNoShape">
              <a:avLst/>
            </a:prstTxWarp>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Regular placement: primary </a:t>
            </a:r>
            <a:r>
              <a:rPr kumimoji="0" lang="en-US" sz="1000" b="0" i="0" u="none" strike="noStrike" kern="1200" cap="none" spc="0" normalizeH="0" baseline="0" noProof="0" dirty="0" err="1">
                <a:ln>
                  <a:noFill/>
                </a:ln>
                <a:solidFill>
                  <a:srgbClr val="000000"/>
                </a:solidFill>
                <a:effectLst/>
                <a:uLnTx/>
                <a:uFillTx/>
                <a:sym typeface="+mn-lt"/>
              </a:rPr>
              <a:t>labour</a:t>
            </a:r>
            <a:r>
              <a:rPr kumimoji="0" lang="en-US" sz="1000" b="0" i="0" u="none" strike="noStrike" kern="1200" cap="none" spc="0" normalizeH="0" baseline="0" noProof="0" dirty="0">
                <a:ln>
                  <a:noFill/>
                </a:ln>
                <a:solidFill>
                  <a:srgbClr val="000000"/>
                </a:solidFill>
                <a:effectLst/>
                <a:uLnTx/>
                <a:uFillTx/>
                <a:sym typeface="+mn-lt"/>
              </a:rPr>
              <a:t> market, </a:t>
            </a:r>
            <a:br>
              <a:rPr kumimoji="0" lang="en-US" sz="1000" b="0" i="0" u="none" strike="noStrike" kern="1200" cap="none" spc="0" normalizeH="0" baseline="0" noProof="0" dirty="0">
                <a:ln>
                  <a:noFill/>
                </a:ln>
                <a:solidFill>
                  <a:srgbClr val="000000"/>
                </a:solidFill>
                <a:effectLst/>
                <a:uLnTx/>
                <a:uFillTx/>
                <a:sym typeface="+mn-lt"/>
              </a:rPr>
            </a:br>
            <a:r>
              <a:rPr kumimoji="0" lang="en-US" sz="1000" b="0" i="0" u="none" strike="noStrike" kern="1200" cap="none" spc="0" normalizeH="0" baseline="0" noProof="0" dirty="0">
                <a:ln>
                  <a:noFill/>
                </a:ln>
                <a:solidFill>
                  <a:srgbClr val="000000"/>
                </a:solidFill>
                <a:effectLst/>
                <a:uLnTx/>
                <a:uFillTx/>
                <a:sym typeface="+mn-lt"/>
              </a:rPr>
              <a:t>on-the-job training, schooling, </a:t>
            </a:r>
          </a:p>
          <a:p>
            <a:pPr marL="288925" marR="0" lvl="1" indent="-174625" algn="r" defTabSz="914400" rtl="0" eaLnBrk="0" fontAlgn="base" latinLnBrk="0" hangingPunct="0">
              <a:lnSpc>
                <a:spcPct val="90000"/>
              </a:lnSpc>
              <a:spcBef>
                <a:spcPct val="0"/>
              </a:spcBef>
              <a:spcAft>
                <a:spcPct val="0"/>
              </a:spcAft>
              <a:buClr>
                <a:srgbClr val="0093D3"/>
              </a:buClr>
              <a:buSzTx/>
              <a:buFontTx/>
              <a:buNone/>
              <a:defRPr b="0" i="0"/>
            </a:pPr>
            <a:r>
              <a:rPr kumimoji="0" lang="en-US" sz="1000" b="0" i="0" u="none" strike="noStrike" kern="1200" cap="none" spc="0" normalizeH="0" baseline="0" noProof="0" dirty="0">
                <a:ln>
                  <a:noFill/>
                </a:ln>
                <a:solidFill>
                  <a:srgbClr val="000000"/>
                </a:solidFill>
                <a:effectLst/>
                <a:uLnTx/>
                <a:uFillTx/>
                <a:sym typeface="+mn-lt"/>
              </a:rPr>
              <a:t>and further schooling</a:t>
            </a:r>
          </a:p>
        </p:txBody>
      </p:sp>
      <p:sp>
        <p:nvSpPr>
          <p:cNvPr id="107" name="Text Placeholder 3"/>
          <p:cNvSpPr>
            <a:spLocks noGrp="1"/>
          </p:cNvSpPr>
          <p:nvPr>
            <p:custDataLst>
              <p:tags r:id="rId73"/>
            </p:custDataLst>
          </p:nvPr>
        </p:nvSpPr>
        <p:spPr bwMode="gray">
          <a:xfrm>
            <a:off x="4649788" y="4630738"/>
            <a:ext cx="330200" cy="193675"/>
          </a:xfrm>
          <a:prstGeom prst="ellipse">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kumimoji="0" lang="en-US" altLang="en-US" sz="900" b="1" i="0" u="none" strike="noStrike" kern="1200" cap="none" spc="0" normalizeH="0" baseline="0" noProof="0">
                <a:ln>
                  <a:noFill/>
                </a:ln>
                <a:solidFill>
                  <a:srgbClr val="000000"/>
                </a:solidFill>
                <a:effectLst/>
                <a:uLnTx/>
                <a:uFillTx/>
                <a:latin typeface="+mn-lt"/>
                <a:cs typeface="+mn-cs"/>
                <a:sym typeface="+mn-lt"/>
              </a:rPr>
              <a:t>75%</a:t>
            </a:r>
            <a:endParaRPr kumimoji="0" lang="en-US" sz="900" b="1" i="0" u="none" strike="noStrike" kern="1200" cap="none" spc="0" normalizeH="0" baseline="0" noProof="0" dirty="0">
              <a:ln>
                <a:noFill/>
              </a:ln>
              <a:solidFill>
                <a:srgbClr val="000000"/>
              </a:solidFill>
              <a:effectLst/>
              <a:uLnTx/>
              <a:uFillTx/>
              <a:latin typeface="+mn-lt"/>
              <a:cs typeface="+mn-cs"/>
              <a:sym typeface="+mn-lt"/>
            </a:endParaRPr>
          </a:p>
        </p:txBody>
      </p:sp>
      <p:sp>
        <p:nvSpPr>
          <p:cNvPr id="62" name="Oval 61"/>
          <p:cNvSpPr/>
          <p:nvPr/>
        </p:nvSpPr>
        <p:spPr bwMode="auto">
          <a:xfrm>
            <a:off x="7321550" y="3252987"/>
            <a:ext cx="819150" cy="254220"/>
          </a:xfrm>
          <a:prstGeom prst="ellipse">
            <a:avLst/>
          </a:prstGeom>
          <a:solidFill>
            <a:srgbClr val="FFFFFF"/>
          </a:solidFill>
          <a:ln w="9525" cap="flat" cmpd="sng" algn="ctr">
            <a:noFill/>
            <a:prstDash val="solid"/>
            <a:round/>
            <a:headEnd type="none" w="lg" len="lg"/>
            <a:tailEnd type="none" w="lg" len="lg"/>
          </a:ln>
          <a:effectLst/>
          <a:extLst>
            <a:ext uri="{91240B29-F687-4F45-9708-019B960494DF}">
              <a14:hiddenLine xmlns:a14="http://schemas.microsoft.com/office/drawing/2010/main" w="9525" cap="flat" cmpd="sng" algn="ctr">
                <a:solidFill>
                  <a:srgbClr val="0093D3"/>
                </a:solidFill>
                <a:prstDash val="solid"/>
                <a:round/>
                <a:headEnd type="none" w="lg" len="lg"/>
                <a:tailEnd type="none" w="lg" len="lg"/>
              </a14:hiddenLine>
            </a:ext>
          </a:extLst>
        </p:spPr>
        <p:txBody>
          <a:bodyPr vert="horz" wrap="square" lIns="0" tIns="91440" rIns="0" bIns="9144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88C2"/>
                </a:solidFill>
                <a:effectLst/>
                <a:uLnTx/>
                <a:uFillTx/>
                <a:ea typeface="+mn-ea"/>
                <a:cs typeface="+mn-cs"/>
                <a:sym typeface="Arial"/>
              </a:rPr>
              <a:t>Avg</a:t>
            </a:r>
            <a:r>
              <a:rPr kumimoji="0" lang="en-US" sz="1200" b="0" i="0" u="none" strike="noStrike" kern="1200" cap="none" spc="0" normalizeH="0" baseline="0" noProof="0">
                <a:ln>
                  <a:noFill/>
                </a:ln>
                <a:solidFill>
                  <a:srgbClr val="0088C2"/>
                </a:solidFill>
                <a:effectLst/>
                <a:uLnTx/>
                <a:uFillTx/>
                <a:ea typeface="+mn-ea"/>
                <a:cs typeface="+mn-cs"/>
                <a:sym typeface="Arial"/>
              </a:rPr>
              <a:t>. 75</a:t>
            </a:r>
            <a:r>
              <a:rPr kumimoji="0" lang="en-US" sz="1200" b="0" i="0" u="none" strike="noStrike" kern="1200" cap="none" spc="0" normalizeH="0" baseline="0" noProof="0">
                <a:ln>
                  <a:noFill/>
                </a:ln>
                <a:solidFill>
                  <a:srgbClr val="0088C2"/>
                </a:solidFill>
                <a:effectLst/>
                <a:uLnTx/>
                <a:uFillTx/>
                <a:ea typeface="+mn-ea"/>
                <a:cs typeface="+mn-cs"/>
              </a:rPr>
              <a:t>%</a:t>
            </a:r>
            <a:r>
              <a:rPr kumimoji="0" lang="en-US" sz="1200" b="0" i="0" u="none" strike="noStrike" kern="1200" cap="none" spc="0" normalizeH="0" baseline="30000" noProof="0">
                <a:ln>
                  <a:noFill/>
                </a:ln>
                <a:solidFill>
                  <a:srgbClr val="0088C2"/>
                </a:solidFill>
                <a:effectLst/>
                <a:uLnTx/>
                <a:uFillTx/>
                <a:ea typeface="+mn-ea"/>
                <a:cs typeface="+mn-cs"/>
                <a:sym typeface="Arial"/>
              </a:rPr>
              <a:t>4</a:t>
            </a:r>
            <a:endParaRPr kumimoji="0" lang="en-US" sz="1200" b="0" i="0" u="none" strike="noStrike" kern="1200" cap="none" spc="0" normalizeH="0" baseline="0" noProof="0" dirty="0">
              <a:ln>
                <a:noFill/>
              </a:ln>
              <a:solidFill>
                <a:srgbClr val="0088C2"/>
              </a:solidFill>
              <a:effectLst/>
              <a:uLnTx/>
              <a:uFillTx/>
              <a:ea typeface="+mn-ea"/>
              <a:cs typeface="+mn-cs"/>
            </a:endParaRPr>
          </a:p>
        </p:txBody>
      </p:sp>
      <p:sp>
        <p:nvSpPr>
          <p:cNvPr id="91" name="IllustrativeStamp"/>
          <p:cNvSpPr/>
          <p:nvPr/>
        </p:nvSpPr>
        <p:spPr>
          <a:xfrm>
            <a:off x="8302740" y="215974"/>
            <a:ext cx="1603260" cy="293477"/>
          </a:xfrm>
          <a:prstGeom prst="rect">
            <a:avLst/>
          </a:prstGeom>
          <a:solidFill>
            <a:srgbClr val="0088C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2B8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solidFill>
                <a:effectLst/>
                <a:uLnTx/>
                <a:uFillTx/>
                <a:ea typeface="+mn-ea"/>
                <a:cs typeface="+mn-cs"/>
              </a:rPr>
              <a:t>As </a:t>
            </a:r>
            <a:r>
              <a:rPr kumimoji="0" lang="de-DE" sz="1200" b="0" i="0" u="none" strike="noStrike" kern="1200" cap="none" spc="0" normalizeH="0" baseline="0" noProof="0" err="1">
                <a:ln>
                  <a:noFill/>
                </a:ln>
                <a:solidFill>
                  <a:srgbClr val="FFFFFF"/>
                </a:solidFill>
                <a:effectLst/>
                <a:uLnTx/>
                <a:uFillTx/>
                <a:ea typeface="+mn-ea"/>
                <a:cs typeface="+mn-cs"/>
              </a:rPr>
              <a:t>of</a:t>
            </a:r>
            <a:r>
              <a:rPr kumimoji="0" lang="de-DE" sz="1200" b="0" i="0" u="none" strike="noStrike" kern="1200" cap="none" spc="0" normalizeH="0" baseline="0" noProof="0">
                <a:ln>
                  <a:noFill/>
                </a:ln>
                <a:solidFill>
                  <a:srgbClr val="FFFFFF"/>
                </a:solidFill>
                <a:effectLst/>
                <a:uLnTx/>
                <a:uFillTx/>
                <a:ea typeface="+mn-ea"/>
                <a:cs typeface="+mn-cs"/>
              </a:rPr>
              <a:t> </a:t>
            </a:r>
            <a:r>
              <a:rPr kumimoji="0" lang="de-DE" sz="1200" b="0" i="0" u="none" strike="noStrike" kern="1200" cap="none" spc="0" normalizeH="0" baseline="0" noProof="0" smtClean="0">
                <a:ln>
                  <a:noFill/>
                </a:ln>
                <a:solidFill>
                  <a:srgbClr val="FFFFFF"/>
                </a:solidFill>
                <a:effectLst/>
                <a:uLnTx/>
                <a:uFillTx/>
                <a:ea typeface="+mn-ea"/>
                <a:cs typeface="+mn-cs"/>
              </a:rPr>
              <a:t>Q4 </a:t>
            </a:r>
            <a:r>
              <a:rPr kumimoji="0" lang="de-DE" sz="1200" b="0" i="0" u="none" strike="noStrike" kern="1200" cap="none" spc="0" normalizeH="0" baseline="0" noProof="0" dirty="0">
                <a:ln>
                  <a:noFill/>
                </a:ln>
                <a:solidFill>
                  <a:srgbClr val="FFFFFF"/>
                </a:solidFill>
                <a:effectLst/>
                <a:uLnTx/>
                <a:uFillTx/>
                <a:ea typeface="+mn-ea"/>
                <a:cs typeface="+mn-cs"/>
              </a:rPr>
              <a:t>2021</a:t>
            </a:r>
          </a:p>
        </p:txBody>
      </p:sp>
      <p:graphicFrame>
        <p:nvGraphicFramePr>
          <p:cNvPr id="189" name="Chart 3"/>
          <p:cNvGraphicFramePr/>
          <p:nvPr>
            <p:custDataLst>
              <p:tags r:id="rId74"/>
            </p:custDataLst>
            <p:extLst>
              <p:ext uri="{D42A27DB-BD31-4B8C-83A1-F6EECF244321}">
                <p14:modId xmlns:p14="http://schemas.microsoft.com/office/powerpoint/2010/main" val="3595574003"/>
              </p:ext>
            </p:extLst>
          </p:nvPr>
        </p:nvGraphicFramePr>
        <p:xfrm>
          <a:off x="5513388" y="2817813"/>
          <a:ext cx="3695700" cy="993775"/>
        </p:xfrm>
        <a:graphic>
          <a:graphicData uri="http://schemas.openxmlformats.org/drawingml/2006/chart">
            <c:chart xmlns:c="http://schemas.openxmlformats.org/drawingml/2006/chart" xmlns:r="http://schemas.openxmlformats.org/officeDocument/2006/relationships" r:id="rId94"/>
          </a:graphicData>
        </a:graphic>
      </p:graphicFrame>
      <p:sp>
        <p:nvSpPr>
          <p:cNvPr id="175" name="Text Placeholder 3"/>
          <p:cNvSpPr>
            <a:spLocks noGrp="1"/>
          </p:cNvSpPr>
          <p:nvPr>
            <p:custDataLst>
              <p:tags r:id="rId75"/>
            </p:custDataLst>
          </p:nvPr>
        </p:nvSpPr>
        <p:spPr bwMode="gray">
          <a:xfrm>
            <a:off x="60880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AA75009F-FED7-4E51-B41F-0BC21F505465}" type="datetime'''10''''''''''''''''/''''''''''''''''''1''''''''''1'''''">
              <a:rPr lang="de-DE" altLang="en-US" sz="800" smtClean="0">
                <a:solidFill>
                  <a:srgbClr val="000000"/>
                </a:solidFill>
                <a:latin typeface="+mn-lt"/>
                <a:cs typeface="+mn-cs"/>
                <a:sym typeface="+mn-lt"/>
              </a:rPr>
              <a:pPr lvl="0" algn="ctr">
                <a:lnSpc>
                  <a:spcPct val="100000"/>
                </a:lnSpc>
                <a:spcBef>
                  <a:spcPct val="0"/>
                </a:spcBef>
                <a:spcAft>
                  <a:spcPct val="0"/>
                </a:spcAft>
                <a:defRPr/>
              </a:pPr>
              <a:t>10/11</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1" name="Text Placeholder 3"/>
          <p:cNvSpPr>
            <a:spLocks noGrp="1"/>
          </p:cNvSpPr>
          <p:nvPr>
            <p:custDataLst>
              <p:tags r:id="rId76"/>
            </p:custDataLst>
          </p:nvPr>
        </p:nvSpPr>
        <p:spPr bwMode="gray">
          <a:xfrm>
            <a:off x="5595938" y="2551113"/>
            <a:ext cx="14636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spcBef>
                <a:spcPct val="0"/>
              </a:spcBef>
              <a:spcAft>
                <a:spcPct val="0"/>
              </a:spcAft>
              <a:defRPr/>
            </a:pPr>
            <a:r>
              <a:rPr lang="de-DE">
                <a:solidFill>
                  <a:srgbClr val="000000"/>
                </a:solidFill>
                <a:latin typeface="+mn-lt"/>
                <a:cs typeface="+mn-cs"/>
                <a:sym typeface="+mn-lt"/>
              </a:rPr>
              <a:t>Placement rate</a:t>
            </a:r>
            <a:r>
              <a:rPr lang="de-DE" baseline="30000">
                <a:solidFill>
                  <a:srgbClr val="000000"/>
                </a:solidFill>
                <a:sym typeface="+mn-lt"/>
              </a:rPr>
              <a:t>2</a:t>
            </a:r>
            <a:r>
              <a:rPr kumimoji="0" lang="de-DE" sz="1200" b="0" i="0" u="none" strike="noStrike" kern="1200" cap="none" spc="0" normalizeH="0" baseline="0" noProof="0">
                <a:ln>
                  <a:noFill/>
                </a:ln>
                <a:solidFill>
                  <a:srgbClr val="000000"/>
                </a:solidFill>
                <a:effectLst/>
                <a:uLnTx/>
                <a:uFillTx/>
                <a:latin typeface="+mn-lt"/>
                <a:cs typeface="+mn-cs"/>
                <a:sym typeface="+mn-lt"/>
              </a:rPr>
              <a:t> </a:t>
            </a:r>
            <a:r>
              <a:rPr kumimoji="0" lang="de-DE" sz="1200" b="0" i="0" u="none" strike="noStrike" kern="1200" cap="none" spc="0" normalizeH="0" baseline="0" noProof="0" dirty="0">
                <a:ln>
                  <a:noFill/>
                </a:ln>
                <a:solidFill>
                  <a:srgbClr val="000000"/>
                </a:solidFill>
                <a:effectLst/>
                <a:uLnTx/>
                <a:uFillTx/>
                <a:latin typeface="+mn-lt"/>
                <a:cs typeface="+mn-cs"/>
                <a:sym typeface="+mn-lt"/>
              </a:rPr>
              <a:t>in %</a:t>
            </a:r>
          </a:p>
        </p:txBody>
      </p:sp>
      <p:sp>
        <p:nvSpPr>
          <p:cNvPr id="174" name="Text Placeholder 3"/>
          <p:cNvSpPr>
            <a:spLocks noGrp="1"/>
          </p:cNvSpPr>
          <p:nvPr>
            <p:custDataLst>
              <p:tags r:id="rId77"/>
            </p:custDataLst>
          </p:nvPr>
        </p:nvSpPr>
        <p:spPr bwMode="gray">
          <a:xfrm>
            <a:off x="54530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4A43FA71-800F-4FAC-9C29-EBAF92E64C75}" type="datetime'''0''''''''8/''''''''''''''''''''''''0''''''''''9'''''''''">
              <a:rPr lang="de-DE" altLang="en-US" sz="800" smtClean="0">
                <a:solidFill>
                  <a:srgbClr val="000000"/>
                </a:solidFill>
                <a:latin typeface="+mn-lt"/>
                <a:cs typeface="+mn-cs"/>
                <a:sym typeface="+mn-lt"/>
              </a:rPr>
              <a:pPr lvl="0" algn="ctr">
                <a:lnSpc>
                  <a:spcPct val="100000"/>
                </a:lnSpc>
                <a:spcBef>
                  <a:spcPct val="0"/>
                </a:spcBef>
                <a:spcAft>
                  <a:spcPct val="0"/>
                </a:spcAft>
                <a:defRPr/>
              </a:pPr>
              <a:t>08/09</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0" name="Text Placeholder 3"/>
          <p:cNvSpPr>
            <a:spLocks noGrp="1"/>
          </p:cNvSpPr>
          <p:nvPr>
            <p:custDataLst>
              <p:tags r:id="rId78"/>
            </p:custDataLst>
          </p:nvPr>
        </p:nvSpPr>
        <p:spPr bwMode="gray">
          <a:xfrm>
            <a:off x="57705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10B6CB9A-ECEE-4790-B361-D5D6F3BE6378}" type="datetime'09''''''''''''''''/''''''''''''''1''''''''''''''''''''''0'''">
              <a:rPr lang="de-DE" altLang="en-US" sz="800" smtClean="0">
                <a:solidFill>
                  <a:srgbClr val="000000"/>
                </a:solidFill>
                <a:latin typeface="+mn-lt"/>
                <a:cs typeface="+mn-cs"/>
                <a:sym typeface="+mn-lt"/>
              </a:rPr>
              <a:pPr lvl="0" algn="ctr">
                <a:lnSpc>
                  <a:spcPct val="100000"/>
                </a:lnSpc>
                <a:spcBef>
                  <a:spcPct val="0"/>
                </a:spcBef>
                <a:spcAft>
                  <a:spcPct val="0"/>
                </a:spcAft>
                <a:defRPr/>
              </a:pPr>
              <a:t>09/10</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69" name="Text Placeholder 3"/>
          <p:cNvSpPr>
            <a:spLocks noGrp="1"/>
          </p:cNvSpPr>
          <p:nvPr>
            <p:custDataLst>
              <p:tags r:id="rId79"/>
            </p:custDataLst>
          </p:nvPr>
        </p:nvSpPr>
        <p:spPr bwMode="gray">
          <a:xfrm>
            <a:off x="70405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CB3952F9-EEB3-4831-9D20-C347E43869E5}" type="datetime'''''''1''''''3''''''''/''''''''''''''''''''''''''14'''''''">
              <a:rPr lang="de-DE" altLang="en-US" sz="800" smtClean="0">
                <a:solidFill>
                  <a:srgbClr val="000000"/>
                </a:solidFill>
                <a:latin typeface="+mn-lt"/>
                <a:cs typeface="+mn-cs"/>
                <a:sym typeface="+mn-lt"/>
              </a:rPr>
              <a:pPr lvl="0" algn="ctr">
                <a:lnSpc>
                  <a:spcPct val="100000"/>
                </a:lnSpc>
                <a:spcBef>
                  <a:spcPct val="0"/>
                </a:spcBef>
                <a:spcAft>
                  <a:spcPct val="0"/>
                </a:spcAft>
                <a:defRPr/>
              </a:pPr>
              <a:t>13/14</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2" name="Text Placeholder 3"/>
          <p:cNvSpPr>
            <a:spLocks noGrp="1"/>
          </p:cNvSpPr>
          <p:nvPr>
            <p:custDataLst>
              <p:tags r:id="rId80"/>
            </p:custDataLst>
          </p:nvPr>
        </p:nvSpPr>
        <p:spPr bwMode="gray">
          <a:xfrm>
            <a:off x="64055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F4F5E660-886A-4B8D-995B-A1E0FBABBF0C}" type="datetime'''''''''''''''1''''1''/''1''''''''''''''''''''''''''''''2'">
              <a:rPr lang="de-DE" altLang="en-US" sz="800" smtClean="0">
                <a:solidFill>
                  <a:srgbClr val="000000"/>
                </a:solidFill>
                <a:latin typeface="+mn-lt"/>
                <a:cs typeface="+mn-cs"/>
                <a:sym typeface="+mn-lt"/>
              </a:rPr>
              <a:pPr lvl="0" algn="ctr">
                <a:lnSpc>
                  <a:spcPct val="100000"/>
                </a:lnSpc>
                <a:spcBef>
                  <a:spcPct val="0"/>
                </a:spcBef>
                <a:spcAft>
                  <a:spcPct val="0"/>
                </a:spcAft>
                <a:defRPr/>
              </a:pPr>
              <a:t>11/12</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3" name="Text Placeholder 3"/>
          <p:cNvSpPr>
            <a:spLocks noGrp="1"/>
          </p:cNvSpPr>
          <p:nvPr>
            <p:custDataLst>
              <p:tags r:id="rId81"/>
            </p:custDataLst>
          </p:nvPr>
        </p:nvSpPr>
        <p:spPr bwMode="gray">
          <a:xfrm>
            <a:off x="73596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7E2528D4-8962-4368-BD01-73950E52F593}" type="datetime'''''''''1''''''''''''4''''''''''/''''''''''''1''5'''''''">
              <a:rPr lang="de-DE" altLang="en-US" sz="800" smtClean="0">
                <a:solidFill>
                  <a:srgbClr val="000000"/>
                </a:solidFill>
                <a:latin typeface="+mn-lt"/>
                <a:cs typeface="+mn-cs"/>
                <a:sym typeface="+mn-lt"/>
              </a:rPr>
              <a:pPr lvl="0" algn="ctr">
                <a:lnSpc>
                  <a:spcPct val="100000"/>
                </a:lnSpc>
                <a:spcBef>
                  <a:spcPct val="0"/>
                </a:spcBef>
                <a:spcAft>
                  <a:spcPct val="0"/>
                </a:spcAft>
                <a:defRPr/>
              </a:pPr>
              <a:t>14/15</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6" name="Text Placeholder 3"/>
          <p:cNvSpPr>
            <a:spLocks noGrp="1"/>
          </p:cNvSpPr>
          <p:nvPr>
            <p:custDataLst>
              <p:tags r:id="rId82"/>
            </p:custDataLst>
          </p:nvPr>
        </p:nvSpPr>
        <p:spPr bwMode="gray">
          <a:xfrm>
            <a:off x="6723063"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6A72B887-F945-4DDB-9093-68B19DEF2232}" type="datetime'''''''''''''''''''1''''2''''''''''''''''''''''/''1''''''3'''''">
              <a:rPr lang="de-DE" altLang="en-US" sz="800" smtClean="0">
                <a:solidFill>
                  <a:srgbClr val="000000"/>
                </a:solidFill>
                <a:latin typeface="+mn-lt"/>
                <a:cs typeface="+mn-cs"/>
                <a:sym typeface="+mn-lt"/>
              </a:rPr>
              <a:pPr lvl="0" algn="ctr">
                <a:lnSpc>
                  <a:spcPct val="100000"/>
                </a:lnSpc>
                <a:spcBef>
                  <a:spcPct val="0"/>
                </a:spcBef>
                <a:spcAft>
                  <a:spcPct val="0"/>
                </a:spcAft>
                <a:defRPr/>
              </a:pPr>
              <a:t>12/13</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7" name="Text Placeholder 3"/>
          <p:cNvSpPr>
            <a:spLocks noGrp="1"/>
          </p:cNvSpPr>
          <p:nvPr>
            <p:custDataLst>
              <p:tags r:id="rId83"/>
            </p:custDataLst>
          </p:nvPr>
        </p:nvSpPr>
        <p:spPr bwMode="gray">
          <a:xfrm>
            <a:off x="76771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0D8B5D4C-0532-4158-AA9F-4C673418DABB}" type="datetime'''''''''''''''''''''1''''''5''''/''''''''''1''''''6'''">
              <a:rPr lang="de-DE" altLang="en-US" sz="800" smtClean="0">
                <a:solidFill>
                  <a:srgbClr val="000000"/>
                </a:solidFill>
                <a:latin typeface="+mn-lt"/>
                <a:cs typeface="+mn-cs"/>
                <a:sym typeface="+mn-lt"/>
              </a:rPr>
              <a:pPr lvl="0" algn="ctr">
                <a:lnSpc>
                  <a:spcPct val="100000"/>
                </a:lnSpc>
                <a:spcBef>
                  <a:spcPct val="0"/>
                </a:spcBef>
                <a:spcAft>
                  <a:spcPct val="0"/>
                </a:spcAft>
                <a:defRPr/>
              </a:pPr>
              <a:t>15/16</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8" name="Text Placeholder 3"/>
          <p:cNvSpPr>
            <a:spLocks noGrp="1"/>
          </p:cNvSpPr>
          <p:nvPr>
            <p:custDataLst>
              <p:tags r:id="rId84"/>
            </p:custDataLst>
          </p:nvPr>
        </p:nvSpPr>
        <p:spPr bwMode="gray">
          <a:xfrm>
            <a:off x="79946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ED8E3942-9D8C-4721-885D-B9F2538333B8}" type="datetime'''''''''''''''''16''''/''''''1''''''''''7'''''''">
              <a:rPr lang="de-DE" altLang="en-US" sz="800" smtClean="0">
                <a:solidFill>
                  <a:srgbClr val="000000"/>
                </a:solidFill>
                <a:latin typeface="+mn-lt"/>
                <a:cs typeface="+mn-cs"/>
                <a:sym typeface="+mn-lt"/>
              </a:rPr>
              <a:pPr lvl="0" algn="ctr">
                <a:lnSpc>
                  <a:spcPct val="100000"/>
                </a:lnSpc>
                <a:spcBef>
                  <a:spcPct val="0"/>
                </a:spcBef>
                <a:spcAft>
                  <a:spcPct val="0"/>
                </a:spcAft>
                <a:defRPr/>
              </a:pPr>
              <a:t>16/17</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79" name="Text Placeholder 3"/>
          <p:cNvSpPr>
            <a:spLocks noGrp="1"/>
          </p:cNvSpPr>
          <p:nvPr>
            <p:custDataLst>
              <p:tags r:id="rId85"/>
            </p:custDataLst>
          </p:nvPr>
        </p:nvSpPr>
        <p:spPr bwMode="gray">
          <a:xfrm>
            <a:off x="83121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3EEE7CED-5CBA-479E-9505-433C5DA242F4}" type="datetime'''''''''''''1''''''''''7''''''/''''''''1''''''''''''''''''8'">
              <a:rPr lang="de-DE" altLang="en-US" sz="800" smtClean="0">
                <a:solidFill>
                  <a:srgbClr val="000000"/>
                </a:solidFill>
                <a:latin typeface="+mn-lt"/>
                <a:cs typeface="+mn-cs"/>
                <a:sym typeface="+mn-lt"/>
              </a:rPr>
              <a:pPr lvl="0" algn="ctr">
                <a:lnSpc>
                  <a:spcPct val="100000"/>
                </a:lnSpc>
                <a:spcBef>
                  <a:spcPct val="0"/>
                </a:spcBef>
                <a:spcAft>
                  <a:spcPct val="0"/>
                </a:spcAft>
                <a:defRPr/>
              </a:pPr>
              <a:t>17/18</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80" name="Text Placeholder 3"/>
          <p:cNvSpPr>
            <a:spLocks noGrp="1"/>
          </p:cNvSpPr>
          <p:nvPr>
            <p:custDataLst>
              <p:tags r:id="rId86"/>
            </p:custDataLst>
          </p:nvPr>
        </p:nvSpPr>
        <p:spPr bwMode="gray">
          <a:xfrm>
            <a:off x="86296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DD61EC08-1D3C-4AB1-8F4A-F3BD3B15F83A}" type="datetime'1''''8''''/''''''1''''''''''''9'">
              <a:rPr lang="de-DE" altLang="en-US" sz="800" smtClean="0">
                <a:solidFill>
                  <a:srgbClr val="000000"/>
                </a:solidFill>
                <a:latin typeface="+mn-lt"/>
                <a:cs typeface="+mn-cs"/>
                <a:sym typeface="+mn-lt"/>
              </a:rPr>
              <a:pPr lvl="0" algn="ctr">
                <a:lnSpc>
                  <a:spcPct val="100000"/>
                </a:lnSpc>
                <a:spcBef>
                  <a:spcPct val="0"/>
                </a:spcBef>
                <a:spcAft>
                  <a:spcPct val="0"/>
                </a:spcAft>
                <a:defRPr/>
              </a:pPr>
              <a:t>18/19</a:t>
            </a:fld>
            <a:endParaRPr kumimoji="0" lang="de-DE" sz="800" b="0" i="0" strike="noStrike" kern="1200" spc="0" normalizeH="0" noProof="0" dirty="0">
              <a:ln>
                <a:noFill/>
              </a:ln>
              <a:solidFill>
                <a:srgbClr val="000000"/>
              </a:solidFill>
              <a:effectLst/>
              <a:uLnTx/>
              <a:uFillTx/>
              <a:latin typeface="+mn-lt"/>
              <a:cs typeface="+mn-cs"/>
              <a:sym typeface="+mn-lt"/>
            </a:endParaRPr>
          </a:p>
        </p:txBody>
      </p:sp>
      <p:sp>
        <p:nvSpPr>
          <p:cNvPr id="181" name="Text Placeholder 3"/>
          <p:cNvSpPr>
            <a:spLocks noGrp="1"/>
          </p:cNvSpPr>
          <p:nvPr>
            <p:custDataLst>
              <p:tags r:id="rId87"/>
            </p:custDataLst>
          </p:nvPr>
        </p:nvSpPr>
        <p:spPr bwMode="gray">
          <a:xfrm>
            <a:off x="8947150" y="3795713"/>
            <a:ext cx="2857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a:pPr>
            <a:fld id="{E627A0BF-FA9A-4195-A20C-6F8C5D056F39}" type="datetime'''''19''''''''''''''''''''''''''''/''''''2''''''''''''0'''''''">
              <a:rPr lang="de-DE" altLang="en-US" sz="800" smtClean="0">
                <a:solidFill>
                  <a:srgbClr val="000000"/>
                </a:solidFill>
                <a:latin typeface="+mn-lt"/>
                <a:cs typeface="+mn-cs"/>
                <a:sym typeface="+mn-lt"/>
              </a:rPr>
              <a:pPr lvl="0" algn="ctr">
                <a:lnSpc>
                  <a:spcPct val="100000"/>
                </a:lnSpc>
                <a:spcBef>
                  <a:spcPct val="0"/>
                </a:spcBef>
                <a:spcAft>
                  <a:spcPct val="0"/>
                </a:spcAft>
                <a:defRPr/>
              </a:pPr>
              <a:t>19/20</a:t>
            </a:fld>
            <a:endParaRPr kumimoji="0" lang="de-DE" sz="800" b="0" i="0" strike="noStrike" kern="1200" spc="0" normalizeH="0" noProof="0" dirty="0">
              <a:ln>
                <a:noFill/>
              </a:ln>
              <a:solidFill>
                <a:srgbClr val="000000"/>
              </a:solidFill>
              <a:effectLst/>
              <a:uLnTx/>
              <a:uFillTx/>
              <a:latin typeface="+mn-lt"/>
              <a:cs typeface="+mn-cs"/>
              <a:sym typeface="+mn-lt"/>
            </a:endParaRPr>
          </a:p>
        </p:txBody>
      </p:sp>
    </p:spTree>
    <p:extLst>
      <p:ext uri="{BB962C8B-B14F-4D97-AF65-F5344CB8AC3E}">
        <p14:creationId xmlns:p14="http://schemas.microsoft.com/office/powerpoint/2010/main" val="3882472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2"/>
            </p:custDataLst>
            <p:extLst>
              <p:ext uri="{D42A27DB-BD31-4B8C-83A1-F6EECF244321}">
                <p14:modId xmlns:p14="http://schemas.microsoft.com/office/powerpoint/2010/main" val="34908557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5" name="think-cell Folie" r:id="rId35" imgW="0" imgH="0" progId="TCLayout.ActiveDocument.1">
                  <p:embed/>
                </p:oleObj>
              </mc:Choice>
              <mc:Fallback>
                <p:oleObj name="think-cell Folie" r:id="rId35" imgW="0" imgH="0" progId="TCLayout.ActiveDocument.1">
                  <p:embed/>
                  <p:pic>
                    <p:nvPicPr>
                      <p:cNvPr id="37" name="Object 36" hidden="1"/>
                      <p:cNvPicPr/>
                      <p:nvPr/>
                    </p:nvPicPr>
                    <p:blipFill>
                      <a:blip r:embed="rId36"/>
                      <a:stretch>
                        <a:fillRect/>
                      </a:stretch>
                    </p:blipFill>
                    <p:spPr>
                      <a:xfrm>
                        <a:off x="1588" y="1588"/>
                        <a:ext cx="1587" cy="1587"/>
                      </a:xfrm>
                      <a:prstGeom prst="rect">
                        <a:avLst/>
                      </a:prstGeom>
                    </p:spPr>
                  </p:pic>
                </p:oleObj>
              </mc:Fallback>
            </mc:AlternateContent>
          </a:graphicData>
        </a:graphic>
      </p:graphicFrame>
      <p:sp>
        <p:nvSpPr>
          <p:cNvPr id="36" name="Rectangle 35" hidden="1"/>
          <p:cNvSpPr/>
          <p:nvPr>
            <p:custDataLst>
              <p:tags r:id="rId3"/>
            </p:custDataLst>
          </p:nvPr>
        </p:nvSpPr>
        <p:spPr bwMode="gray">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defRPr/>
            </a:pPr>
            <a:endParaRPr kumimoji="0" lang="en-US" sz="1200" u="none" strike="noStrike" kern="1200" cap="none" spc="0" normalizeH="0" noProof="0" dirty="0">
              <a:ln>
                <a:noFill/>
              </a:ln>
              <a:solidFill>
                <a:srgbClr val="FFFFFF"/>
              </a:solidFill>
              <a:effectLst/>
              <a:uLnTx/>
              <a:uFillTx/>
              <a:latin typeface="Open Sans" panose="020B0606030504020204" pitchFamily="34" charset="0"/>
              <a:sym typeface="Open Sans" panose="020B0606030504020204" pitchFamily="34" charset="0"/>
            </a:endParaRPr>
          </a:p>
        </p:txBody>
      </p:sp>
      <p:sp>
        <p:nvSpPr>
          <p:cNvPr id="2" name="Title 1"/>
          <p:cNvSpPr>
            <a:spLocks noGrp="1"/>
          </p:cNvSpPr>
          <p:nvPr>
            <p:ph type="title"/>
          </p:nvPr>
        </p:nvSpPr>
        <p:spPr>
          <a:xfrm>
            <a:off x="630000" y="622801"/>
            <a:ext cx="8655847" cy="664797"/>
          </a:xfrm>
        </p:spPr>
        <p:txBody>
          <a:bodyPr vert="horz">
            <a:spAutoFit/>
          </a:bodyPr>
          <a:lstStyle/>
          <a:p>
            <a:pPr>
              <a:defRPr b="0" i="0"/>
            </a:pPr>
            <a:r>
              <a:rPr lang="en-US" dirty="0"/>
              <a:t>In which areas do participants complete their apprenticeships? </a:t>
            </a:r>
            <a:endParaRPr lang="en-US" sz="1600" dirty="0">
              <a:solidFill>
                <a:srgbClr val="878787"/>
              </a:solidFill>
            </a:endParaRPr>
          </a:p>
        </p:txBody>
      </p:sp>
      <p:cxnSp>
        <p:nvCxnSpPr>
          <p:cNvPr id="65" name="Gerade Verbindung 64"/>
          <p:cNvCxnSpPr/>
          <p:nvPr>
            <p:custDataLst>
              <p:tags r:id="rId4"/>
            </p:custDataLst>
          </p:nvPr>
        </p:nvCxnSpPr>
        <p:spPr bwMode="gray">
          <a:xfrm>
            <a:off x="5335588" y="4545013"/>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custDataLst>
              <p:tags r:id="rId5"/>
            </p:custDataLst>
          </p:nvPr>
        </p:nvCxnSpPr>
        <p:spPr bwMode="gray">
          <a:xfrm>
            <a:off x="4357688" y="4321175"/>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custDataLst>
              <p:tags r:id="rId6"/>
            </p:custDataLst>
          </p:nvPr>
        </p:nvCxnSpPr>
        <p:spPr bwMode="gray">
          <a:xfrm>
            <a:off x="6313488" y="4791075"/>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custDataLst>
              <p:tags r:id="rId7"/>
            </p:custDataLst>
          </p:nvPr>
        </p:nvCxnSpPr>
        <p:spPr bwMode="gray">
          <a:xfrm>
            <a:off x="1423988" y="2720975"/>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custDataLst>
              <p:tags r:id="rId8"/>
            </p:custDataLst>
          </p:nvPr>
        </p:nvCxnSpPr>
        <p:spPr bwMode="gray">
          <a:xfrm>
            <a:off x="2401888" y="3375025"/>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custDataLst>
              <p:tags r:id="rId9"/>
            </p:custDataLst>
          </p:nvPr>
        </p:nvCxnSpPr>
        <p:spPr bwMode="gray">
          <a:xfrm>
            <a:off x="3379788" y="3857625"/>
            <a:ext cx="366713" cy="0"/>
          </a:xfrm>
          <a:prstGeom prst="line">
            <a:avLst/>
          </a:prstGeom>
          <a:ln w="3175" cap="rnd">
            <a:solidFill>
              <a:srgbClr val="808080"/>
            </a:solidFill>
            <a:prstDash val="dash"/>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10"/>
            </p:custDataLst>
          </p:nvPr>
        </p:nvCxnSpPr>
        <p:spPr bwMode="gray">
          <a:xfrm>
            <a:off x="7291388" y="4994275"/>
            <a:ext cx="366713" cy="0"/>
          </a:xfrm>
          <a:prstGeom prst="line">
            <a:avLst/>
          </a:prstGeom>
          <a:solidFill>
            <a:schemeClr val="accent1"/>
          </a:solidFill>
          <a:ln w="3175" cap="flat" cmpd="sng" algn="ctr">
            <a:solidFill>
              <a:srgbClr val="808080"/>
            </a:solidFill>
            <a:prstDash val="dash"/>
            <a:round/>
            <a:headEnd type="none" w="lg" len="lg"/>
            <a:tailEnd type="none" w="lg" len="lg"/>
          </a:ln>
          <a:effectLst/>
        </p:spPr>
      </p:cxnSp>
      <p:cxnSp>
        <p:nvCxnSpPr>
          <p:cNvPr id="12" name="Straight Connector 11"/>
          <p:cNvCxnSpPr/>
          <p:nvPr>
            <p:custDataLst>
              <p:tags r:id="rId11"/>
            </p:custDataLst>
          </p:nvPr>
        </p:nvCxnSpPr>
        <p:spPr bwMode="gray">
          <a:xfrm>
            <a:off x="8269288" y="5145088"/>
            <a:ext cx="366713" cy="0"/>
          </a:xfrm>
          <a:prstGeom prst="line">
            <a:avLst/>
          </a:prstGeom>
          <a:solidFill>
            <a:schemeClr val="accent1"/>
          </a:solidFill>
          <a:ln w="3175" cap="flat" cmpd="sng" algn="ctr">
            <a:solidFill>
              <a:srgbClr val="808080"/>
            </a:solidFill>
            <a:prstDash val="dash"/>
            <a:round/>
            <a:headEnd type="none" w="lg" len="lg"/>
            <a:tailEnd type="none" w="lg" len="lg"/>
          </a:ln>
          <a:effectLst/>
        </p:spPr>
      </p:cxnSp>
      <p:graphicFrame>
        <p:nvGraphicFramePr>
          <p:cNvPr id="39" name="Chart 3"/>
          <p:cNvGraphicFramePr/>
          <p:nvPr>
            <p:custDataLst>
              <p:tags r:id="rId12"/>
            </p:custDataLst>
            <p:extLst>
              <p:ext uri="{D42A27DB-BD31-4B8C-83A1-F6EECF244321}">
                <p14:modId xmlns:p14="http://schemas.microsoft.com/office/powerpoint/2010/main" val="523236438"/>
              </p:ext>
            </p:extLst>
          </p:nvPr>
        </p:nvGraphicFramePr>
        <p:xfrm>
          <a:off x="547688" y="2244725"/>
          <a:ext cx="8966200" cy="3095625"/>
        </p:xfrm>
        <a:graphic>
          <a:graphicData uri="http://schemas.openxmlformats.org/drawingml/2006/chart">
            <c:chart xmlns:c="http://schemas.openxmlformats.org/drawingml/2006/chart" xmlns:r="http://schemas.openxmlformats.org/officeDocument/2006/relationships" r:id="rId37"/>
          </a:graphicData>
        </a:graphic>
      </p:graphicFrame>
      <p:cxnSp>
        <p:nvCxnSpPr>
          <p:cNvPr id="14" name="Gerade Verbindung 41"/>
          <p:cNvCxnSpPr/>
          <p:nvPr>
            <p:custDataLst>
              <p:tags r:id="rId13"/>
            </p:custDataLst>
          </p:nvPr>
        </p:nvCxnSpPr>
        <p:spPr bwMode="gray">
          <a:xfrm>
            <a:off x="1117600" y="2695575"/>
            <a:ext cx="0" cy="101600"/>
          </a:xfrm>
          <a:prstGeom prst="line">
            <a:avLst/>
          </a:prstGeom>
          <a:solidFill>
            <a:schemeClr val="accent1"/>
          </a:solidFill>
          <a:ln w="6350" cap="flat" cmpd="sng" algn="ctr">
            <a:solidFill>
              <a:srgbClr val="808080"/>
            </a:solidFill>
            <a:prstDash val="solid"/>
            <a:round/>
            <a:headEnd type="none" w="lg" len="lg"/>
            <a:tailEnd type="none" w="lg" len="lg"/>
          </a:ln>
          <a:effectLst/>
        </p:spPr>
      </p:cxnSp>
      <p:sp>
        <p:nvSpPr>
          <p:cNvPr id="15" name="Text Placeholder 4"/>
          <p:cNvSpPr>
            <a:spLocks noGrp="1"/>
          </p:cNvSpPr>
          <p:nvPr>
            <p:custDataLst>
              <p:tags r:id="rId14"/>
            </p:custDataLst>
          </p:nvPr>
        </p:nvSpPr>
        <p:spPr bwMode="gray">
          <a:xfrm>
            <a:off x="630238" y="1855788"/>
            <a:ext cx="1655763" cy="365125"/>
          </a:xfrm>
          <a:prstGeom prst="rect">
            <a:avLst/>
          </a:prstGeom>
          <a:noFill/>
          <a:effectLst/>
        </p:spPr>
        <p:txBody>
          <a:bodyPr vert="horz" wrap="none" lIns="0" tIns="0" rIns="0" bIns="0" anchor="b"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sym typeface="+mn-lt"/>
              </a:rPr>
              <a:t>Number of participants</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dirty="0">
              <a:ln>
                <a:noFill/>
              </a:ln>
              <a:solidFill>
                <a:srgbClr val="000000"/>
              </a:solidFill>
              <a:effectLst/>
              <a:uLnTx/>
              <a:uFillTx/>
              <a:latin typeface="Trebuchet MS" panose="020B0603020202020204"/>
              <a:ea typeface="+mn-ea"/>
              <a:cs typeface="+mn-cs"/>
              <a:sym typeface="+mn-lt"/>
            </a:endParaRPr>
          </a:p>
        </p:txBody>
      </p:sp>
      <p:sp>
        <p:nvSpPr>
          <p:cNvPr id="53" name="Text Placeholder 3"/>
          <p:cNvSpPr>
            <a:spLocks noGrp="1"/>
          </p:cNvSpPr>
          <p:nvPr>
            <p:custDataLst>
              <p:tags r:id="rId15"/>
            </p:custDataLst>
          </p:nvPr>
        </p:nvSpPr>
        <p:spPr bwMode="gray">
          <a:xfrm>
            <a:off x="2894013" y="3525838"/>
            <a:ext cx="360363"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4D28473C-1CE7-49CC-8753-60953D37CD21}" type="datetime'''''''''''''''''''1''''''''9''''''''%'''''''''''''">
              <a:rPr lang="en-US" altLang="en-US" smtClean="0">
                <a:solidFill>
                  <a:schemeClr val="bg1"/>
                </a:solidFill>
                <a:latin typeface="+mn-lt"/>
                <a:cs typeface="+mn-cs"/>
              </a:rPr>
              <a:pPr/>
              <a:t>19%</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58" name="Text Placeholder 3"/>
          <p:cNvSpPr>
            <a:spLocks noGrp="1"/>
          </p:cNvSpPr>
          <p:nvPr>
            <p:custDataLst>
              <p:tags r:id="rId16"/>
            </p:custDataLst>
          </p:nvPr>
        </p:nvSpPr>
        <p:spPr bwMode="gray">
          <a:xfrm>
            <a:off x="3871913" y="3998913"/>
            <a:ext cx="360363"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8894B8C7-BD83-4123-ACB3-A61F91D446ED}" type="datetime'''''''''''''''''1''''''''''''8''''''''''''''''''''''%'''''">
              <a:rPr lang="en-US" altLang="en-US" smtClean="0">
                <a:solidFill>
                  <a:schemeClr val="bg1"/>
                </a:solidFill>
                <a:latin typeface="+mn-lt"/>
                <a:cs typeface="+mn-cs"/>
              </a:rPr>
              <a:pPr/>
              <a:t>18%</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45" name="Text Placeholder 15"/>
          <p:cNvSpPr>
            <a:spLocks noGrp="1"/>
          </p:cNvSpPr>
          <p:nvPr>
            <p:custDataLst>
              <p:tags r:id="rId17"/>
            </p:custDataLst>
          </p:nvPr>
        </p:nvSpPr>
        <p:spPr bwMode="gray">
          <a:xfrm>
            <a:off x="1670050" y="5335588"/>
            <a:ext cx="852488" cy="488950"/>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1B55CD5D-E6A5-447B-BDE7-A48313B2CCFE}" type="thinkcell&lt;?xml version=&quot;1.0&quot; encoding=&quot;UTF-16&quot; standalone=&quot;yes&quot;?&gt;&lt;root reqver=&quot;24162&quot;&gt;&lt;version val=&quot;27042&quot;/&gt;&lt;PersistentType&gt;&lt;m_guid val=&quot;65abcc9c-68c8-4c52-8fdf-8af9c3951d31&quot;/&gt;&lt;m_prec&gt;&lt;m_bNumberIsYear val=&quot;0&quot;/&gt;&lt;m_nMagnitude17909 val=&quot;0&quot;/&gt;&lt;m_yearfmt&gt;&lt;begin val=&quot;0&quot;/&gt;&lt;end val=&quot;4&quot;/&gt;&lt;/m_yearfmt&gt;&lt;/m_prec&gt;&lt;/PersistentType&gt;&lt;/root&gt;">
              <a:rPr lang="en-US" altLang="en-US" sz="800" smtClean="0">
                <a:solidFill>
                  <a:srgbClr val="000000"/>
                </a:solidFill>
                <a:sym typeface="+mn-lt"/>
              </a:rPr>
              <a:pPr lvl="0" algn="ctr">
                <a:lnSpc>
                  <a:spcPct val="100000"/>
                </a:lnSpc>
                <a:spcAft>
                  <a:spcPct val="0"/>
                </a:spcAft>
                <a:defRPr b="0" i="0"/>
              </a:pPr>
              <a:t>Commercial services, goods trade, sales, hotel and tourism</a:t>
            </a:fld>
            <a:endParaRPr kumimoji="0" lang="en-US" sz="800" b="0" i="0" strike="noStrike" kern="1200" spc="0" normalizeH="0" noProof="0" dirty="0">
              <a:ln>
                <a:noFill/>
              </a:ln>
              <a:solidFill>
                <a:srgbClr val="000000"/>
              </a:solidFill>
              <a:effectLst/>
              <a:uLnTx/>
              <a:uFillTx/>
              <a:sym typeface="+mn-lt"/>
            </a:endParaRPr>
          </a:p>
        </p:txBody>
      </p:sp>
      <p:sp>
        <p:nvSpPr>
          <p:cNvPr id="31" name="Text Placeholder 18"/>
          <p:cNvSpPr>
            <a:spLocks noGrp="1"/>
          </p:cNvSpPr>
          <p:nvPr>
            <p:custDataLst>
              <p:tags r:id="rId18"/>
            </p:custDataLst>
          </p:nvPr>
        </p:nvSpPr>
        <p:spPr bwMode="gray">
          <a:xfrm>
            <a:off x="7539038" y="5335588"/>
            <a:ext cx="849313" cy="366713"/>
          </a:xfrm>
          <a:prstGeom prst="rect">
            <a:avLst/>
          </a:prstGeom>
          <a:noFill/>
          <a:effectLst/>
          <a:extLst>
            <a:ext uri="{909E8E84-426E-40DD-AFC4-6F175D3DCCD1}">
              <a14:hiddenFill xmlns:a14="http://schemas.microsoft.com/office/drawing/2010/main">
                <a:solidFill>
                  <a:srgbClr val="FF3300"/>
                </a:solidFill>
              </a14:hiddenFill>
            </a:ext>
          </a:ex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F255C49D-0E15-4D44-82B5-4240A778F236}" type="datetime'Na''tura''l s''ciences, geogr''aphy, and com''puter science'">
              <a:rPr lang="en-US" altLang="en-US" sz="800" smtClean="0">
                <a:solidFill>
                  <a:srgbClr val="000000"/>
                </a:solidFill>
                <a:sym typeface="+mn-lt"/>
              </a:rPr>
              <a:pPr lvl="0" algn="ctr">
                <a:lnSpc>
                  <a:spcPct val="100000"/>
                </a:lnSpc>
                <a:spcAft>
                  <a:spcPct val="0"/>
                </a:spcAft>
                <a:defRPr b="0" i="0"/>
              </a:pPr>
              <a:t>Natural sciences, geography, and computer science</a:t>
            </a:fld>
            <a:endParaRPr kumimoji="0" lang="en-US" sz="800" b="0" i="0" strike="noStrike" kern="1200" spc="0" normalizeH="0" noProof="0" dirty="0">
              <a:ln>
                <a:noFill/>
              </a:ln>
              <a:solidFill>
                <a:srgbClr val="000000"/>
              </a:solidFill>
              <a:effectLst/>
              <a:uLnTx/>
              <a:uFillTx/>
              <a:sym typeface="+mn-lt"/>
            </a:endParaRPr>
          </a:p>
        </p:txBody>
      </p:sp>
      <p:sp>
        <p:nvSpPr>
          <p:cNvPr id="29" name="Textplatzhalter 18"/>
          <p:cNvSpPr>
            <a:spLocks noGrp="1"/>
          </p:cNvSpPr>
          <p:nvPr>
            <p:custDataLst>
              <p:tags r:id="rId19"/>
            </p:custDataLst>
          </p:nvPr>
        </p:nvSpPr>
        <p:spPr bwMode="gray">
          <a:xfrm>
            <a:off x="893763" y="2513013"/>
            <a:ext cx="4476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30163" tIns="0" rIns="30163" bIns="0" anchor="b"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35AA95C6-1C04-4EA7-A77C-626E9BCB0F5A}" type="datetime'''1''''''''''''''00''''''''%'''''''''''''''''''''''''''''">
              <a:rPr lang="en-US" altLang="en-US" sz="1200" smtClean="0">
                <a:solidFill>
                  <a:srgbClr val="000000"/>
                </a:solidFill>
              </a:rPr>
              <a:pPr lvl="0" algn="ctr">
                <a:lnSpc>
                  <a:spcPct val="100000"/>
                </a:lnSpc>
                <a:spcAft>
                  <a:spcPct val="0"/>
                </a:spcAft>
                <a:defRPr b="0" i="0"/>
              </a:pPr>
              <a:t>100%</a:t>
            </a:fld>
            <a:endParaRPr kumimoji="0" lang="en-US" sz="1200" b="0" i="0" strike="noStrike" kern="1200" spc="0" normalizeH="0" noProof="0" dirty="0">
              <a:ln>
                <a:noFill/>
              </a:ln>
              <a:solidFill>
                <a:srgbClr val="000000"/>
              </a:solidFill>
              <a:effectLst/>
              <a:uLnTx/>
              <a:uFillTx/>
              <a:sym typeface="+mn-lt"/>
            </a:endParaRPr>
          </a:p>
        </p:txBody>
      </p:sp>
      <p:sp>
        <p:nvSpPr>
          <p:cNvPr id="28" name="Text Placeholder 15"/>
          <p:cNvSpPr>
            <a:spLocks noGrp="1"/>
          </p:cNvSpPr>
          <p:nvPr>
            <p:custDataLst>
              <p:tags r:id="rId20"/>
            </p:custDataLst>
          </p:nvPr>
        </p:nvSpPr>
        <p:spPr bwMode="gray">
          <a:xfrm>
            <a:off x="669925" y="5335588"/>
            <a:ext cx="895350" cy="304800"/>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43CE32F5-4781-4178-8F9D-04FF5B4FECCF}" type="datetime'Placed ''in ap''''''''pr''e''''n''ti''c''''es''''''''hip'''''">
              <a:rPr lang="en-US" altLang="en-US" sz="1000" smtClean="0">
                <a:solidFill>
                  <a:srgbClr val="000000"/>
                </a:solidFill>
                <a:sym typeface="+mn-lt"/>
              </a:rPr>
              <a:pPr lvl="0" algn="ctr">
                <a:lnSpc>
                  <a:spcPct val="100000"/>
                </a:lnSpc>
                <a:spcAft>
                  <a:spcPct val="0"/>
                </a:spcAft>
                <a:defRPr b="0" i="0"/>
              </a:pPr>
              <a:t>Placed in apprenticeship</a:t>
            </a:fld>
            <a:endParaRPr kumimoji="0" lang="en-US" sz="1000" b="0" i="0" strike="noStrike" kern="1200" spc="0" normalizeH="0" noProof="0" dirty="0">
              <a:ln>
                <a:noFill/>
              </a:ln>
              <a:solidFill>
                <a:srgbClr val="000000"/>
              </a:solidFill>
              <a:effectLst/>
              <a:uLnTx/>
              <a:uFillTx/>
              <a:sym typeface="+mn-lt"/>
            </a:endParaRPr>
          </a:p>
        </p:txBody>
      </p:sp>
      <p:sp>
        <p:nvSpPr>
          <p:cNvPr id="43" name="Text Placeholder 23"/>
          <p:cNvSpPr>
            <a:spLocks noGrp="1"/>
          </p:cNvSpPr>
          <p:nvPr>
            <p:custDataLst>
              <p:tags r:id="rId21"/>
            </p:custDataLst>
          </p:nvPr>
        </p:nvSpPr>
        <p:spPr bwMode="gray">
          <a:xfrm>
            <a:off x="8796338" y="5335588"/>
            <a:ext cx="288925" cy="122238"/>
          </a:xfrm>
          <a:prstGeom prst="rect">
            <a:avLst/>
          </a:prstGeom>
          <a:noFill/>
          <a:effectLst/>
        </p:spPr>
        <p:txBody>
          <a:bodyPr vert="horz" wrap="non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5C5A451A-E1B5-45E3-9BAF-1DA259F7CE87}" type="datetime'''''''''''''''''''O''''''''''t''he''r'''''''''">
              <a:rPr lang="en-US" altLang="en-US" sz="800" smtClean="0">
                <a:solidFill>
                  <a:srgbClr val="000000"/>
                </a:solidFill>
                <a:sym typeface="+mn-lt"/>
              </a:rPr>
              <a:pPr lvl="0" algn="ctr">
                <a:lnSpc>
                  <a:spcPct val="100000"/>
                </a:lnSpc>
                <a:spcAft>
                  <a:spcPct val="0"/>
                </a:spcAft>
                <a:defRPr b="0" i="0"/>
              </a:pPr>
              <a:t>Other</a:t>
            </a:fld>
            <a:endParaRPr kumimoji="0" lang="en-US" sz="800" b="0" i="0" strike="noStrike" kern="1200" spc="0" normalizeH="0" noProof="0" dirty="0">
              <a:ln>
                <a:noFill/>
              </a:ln>
              <a:solidFill>
                <a:srgbClr val="000000"/>
              </a:solidFill>
              <a:effectLst/>
              <a:uLnTx/>
              <a:uFillTx/>
              <a:sym typeface="+mn-lt"/>
            </a:endParaRPr>
          </a:p>
        </p:txBody>
      </p:sp>
      <p:sp>
        <p:nvSpPr>
          <p:cNvPr id="48" name="Text Placeholder 3"/>
          <p:cNvSpPr>
            <a:spLocks noGrp="1"/>
          </p:cNvSpPr>
          <p:nvPr>
            <p:custDataLst>
              <p:tags r:id="rId22"/>
            </p:custDataLst>
          </p:nvPr>
        </p:nvSpPr>
        <p:spPr bwMode="gray">
          <a:xfrm>
            <a:off x="1916113" y="2957513"/>
            <a:ext cx="360363"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F3C96AE8-AAA0-421C-A1A0-E693FBA3706B}" type="datetime'''''''''''''''''''''''''''''''''2''6''''''''''''''%'''''''''''">
              <a:rPr lang="en-US" altLang="en-US" smtClean="0">
                <a:solidFill>
                  <a:schemeClr val="bg1"/>
                </a:solidFill>
                <a:latin typeface="+mn-lt"/>
                <a:cs typeface="+mn-cs"/>
              </a:rPr>
              <a:pPr/>
              <a:t>26%</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50" name="Text Placeholder 15"/>
          <p:cNvSpPr>
            <a:spLocks noGrp="1"/>
          </p:cNvSpPr>
          <p:nvPr>
            <p:custDataLst>
              <p:tags r:id="rId23"/>
            </p:custDataLst>
          </p:nvPr>
        </p:nvSpPr>
        <p:spPr bwMode="gray">
          <a:xfrm>
            <a:off x="2689225" y="5335588"/>
            <a:ext cx="768350" cy="488950"/>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5E17D5EC-D39E-4E8D-8631-2689C267D418}" type="datetime'Raw material extraction, product''ion, and manu''''facturing'">
              <a:rPr lang="en-US" altLang="en-US" sz="800" smtClean="0">
                <a:solidFill>
                  <a:srgbClr val="000000"/>
                </a:solidFill>
                <a:sym typeface="+mn-lt"/>
              </a:rPr>
              <a:pPr lvl="0" algn="ctr">
                <a:lnSpc>
                  <a:spcPct val="100000"/>
                </a:lnSpc>
                <a:spcAft>
                  <a:spcPct val="0"/>
                </a:spcAft>
                <a:defRPr b="0" i="0"/>
              </a:pPr>
              <a:t>Raw material extraction, production, and manufacturing</a:t>
            </a:fld>
            <a:endParaRPr kumimoji="0" lang="en-US" sz="800" b="0" i="0" strike="noStrike" kern="1200" spc="0" normalizeH="0" noProof="0" dirty="0">
              <a:ln>
                <a:noFill/>
              </a:ln>
              <a:solidFill>
                <a:srgbClr val="000000"/>
              </a:solidFill>
              <a:effectLst/>
              <a:uLnTx/>
              <a:uFillTx/>
              <a:sym typeface="+mn-lt"/>
            </a:endParaRPr>
          </a:p>
        </p:txBody>
      </p:sp>
      <p:sp>
        <p:nvSpPr>
          <p:cNvPr id="55" name="Text Placeholder 15"/>
          <p:cNvSpPr>
            <a:spLocks noGrp="1"/>
          </p:cNvSpPr>
          <p:nvPr>
            <p:custDataLst>
              <p:tags r:id="rId24"/>
            </p:custDataLst>
          </p:nvPr>
        </p:nvSpPr>
        <p:spPr bwMode="gray">
          <a:xfrm>
            <a:off x="3614738" y="5335588"/>
            <a:ext cx="874713" cy="366713"/>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A9CA7EC0-E917-4182-BC0C-B67B01197E0A}" type="datetime'Health care, ''''social work, t''raining, and ed''''ucation'">
              <a:rPr lang="en-US" altLang="en-US" sz="800" smtClean="0">
                <a:solidFill>
                  <a:srgbClr val="000000"/>
                </a:solidFill>
                <a:sym typeface="+mn-lt"/>
              </a:rPr>
              <a:pPr lvl="0" algn="ctr">
                <a:lnSpc>
                  <a:spcPct val="100000"/>
                </a:lnSpc>
                <a:spcAft>
                  <a:spcPct val="0"/>
                </a:spcAft>
                <a:defRPr b="0" i="0"/>
              </a:pPr>
              <a:t>Health care, social work, training, and education</a:t>
            </a:fld>
            <a:endParaRPr kumimoji="0" lang="en-US" sz="800" b="0" i="0" strike="noStrike" kern="1200" spc="0" normalizeH="0" noProof="0" dirty="0">
              <a:ln>
                <a:noFill/>
              </a:ln>
              <a:solidFill>
                <a:srgbClr val="000000"/>
              </a:solidFill>
              <a:effectLst/>
              <a:uLnTx/>
              <a:uFillTx/>
              <a:sym typeface="+mn-lt"/>
            </a:endParaRPr>
          </a:p>
        </p:txBody>
      </p:sp>
      <p:sp>
        <p:nvSpPr>
          <p:cNvPr id="66" name="Text Placeholder 3"/>
          <p:cNvSpPr>
            <a:spLocks noGrp="1"/>
          </p:cNvSpPr>
          <p:nvPr>
            <p:custDataLst>
              <p:tags r:id="rId25"/>
            </p:custDataLst>
          </p:nvPr>
        </p:nvSpPr>
        <p:spPr bwMode="gray">
          <a:xfrm>
            <a:off x="4892675" y="4341813"/>
            <a:ext cx="273050"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A8649068-5404-4EB4-B5DC-2AD00DAFB827}" type="datetime'''''''''''''''''''''''''''''''''''9''''%'''''''''''''">
              <a:rPr lang="en-US" altLang="en-US" smtClean="0">
                <a:solidFill>
                  <a:schemeClr val="bg1"/>
                </a:solidFill>
                <a:latin typeface="+mn-lt"/>
                <a:cs typeface="+mn-cs"/>
              </a:rPr>
              <a:pPr/>
              <a:t>9%</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51" name="Text Placeholder 15"/>
          <p:cNvSpPr>
            <a:spLocks noGrp="1"/>
          </p:cNvSpPr>
          <p:nvPr>
            <p:custDataLst>
              <p:tags r:id="rId26"/>
            </p:custDataLst>
          </p:nvPr>
        </p:nvSpPr>
        <p:spPr bwMode="gray">
          <a:xfrm>
            <a:off x="4662488" y="5335588"/>
            <a:ext cx="735013" cy="488950"/>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AE798664-78F5-45F9-B9E1-14A424A10A21}" type="datetime'Corp. org.'', a''dministration, account''ing, and lega''l'''">
              <a:rPr lang="en-US" altLang="en-US" sz="800" smtClean="0">
                <a:solidFill>
                  <a:srgbClr val="000000"/>
                </a:solidFill>
                <a:sym typeface="+mn-lt"/>
              </a:rPr>
              <a:pPr lvl="0" algn="ctr">
                <a:lnSpc>
                  <a:spcPct val="100000"/>
                </a:lnSpc>
                <a:spcAft>
                  <a:spcPct val="0"/>
                </a:spcAft>
                <a:defRPr b="0" i="0"/>
              </a:pPr>
              <a:t>Corp. org., administration, accounting, and legal</a:t>
            </a:fld>
            <a:endParaRPr kumimoji="0" lang="en-US" sz="800" b="0" i="0" strike="noStrike" kern="1200" spc="0" normalizeH="0" noProof="0" dirty="0">
              <a:ln>
                <a:noFill/>
              </a:ln>
              <a:solidFill>
                <a:srgbClr val="000000"/>
              </a:solidFill>
              <a:effectLst/>
              <a:uLnTx/>
              <a:uFillTx/>
              <a:sym typeface="+mn-lt"/>
            </a:endParaRPr>
          </a:p>
        </p:txBody>
      </p:sp>
      <p:sp>
        <p:nvSpPr>
          <p:cNvPr id="67" name="Text Placeholder 3"/>
          <p:cNvSpPr>
            <a:spLocks noGrp="1"/>
          </p:cNvSpPr>
          <p:nvPr>
            <p:custDataLst>
              <p:tags r:id="rId27"/>
            </p:custDataLst>
          </p:nvPr>
        </p:nvSpPr>
        <p:spPr bwMode="gray">
          <a:xfrm>
            <a:off x="5827713" y="4576763"/>
            <a:ext cx="360363"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43B50AC4-F73A-450E-8679-C1741F60405C}" type="datetime'1''''''''''0''''''''''''''''''%'''''''''">
              <a:rPr lang="en-US" altLang="en-US" smtClean="0">
                <a:solidFill>
                  <a:schemeClr val="bg1"/>
                </a:solidFill>
                <a:latin typeface="+mn-lt"/>
                <a:cs typeface="+mn-cs"/>
              </a:rPr>
              <a:pPr/>
              <a:t>10%</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46" name="Text Placeholder 15"/>
          <p:cNvSpPr>
            <a:spLocks noGrp="1"/>
          </p:cNvSpPr>
          <p:nvPr>
            <p:custDataLst>
              <p:tags r:id="rId28"/>
            </p:custDataLst>
          </p:nvPr>
        </p:nvSpPr>
        <p:spPr bwMode="gray">
          <a:xfrm>
            <a:off x="5540375" y="5335588"/>
            <a:ext cx="933450" cy="366713"/>
          </a:xfrm>
          <a:prstGeom prst="rect">
            <a:avLst/>
          </a:prstGeom>
          <a:noFill/>
          <a:effec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4423D75F-85E2-454E-B8BD-A085208E0090}" type="datetime'Tr''''ansport,'''' logistics, protection, an''d se''''curity'">
              <a:rPr lang="en-US" altLang="en-US" sz="800" smtClean="0">
                <a:solidFill>
                  <a:srgbClr val="000000"/>
                </a:solidFill>
                <a:sym typeface="+mn-lt"/>
              </a:rPr>
              <a:pPr lvl="0" algn="ctr">
                <a:lnSpc>
                  <a:spcPct val="100000"/>
                </a:lnSpc>
                <a:spcAft>
                  <a:spcPct val="0"/>
                </a:spcAft>
                <a:defRPr b="0" i="0"/>
              </a:pPr>
              <a:t>Transport, logistics, protection, and security</a:t>
            </a:fld>
            <a:endParaRPr kumimoji="0" lang="en-US" sz="800" b="0" i="0" strike="noStrike" kern="1200" spc="0" normalizeH="0" noProof="0" dirty="0">
              <a:ln>
                <a:noFill/>
              </a:ln>
              <a:solidFill>
                <a:srgbClr val="000000"/>
              </a:solidFill>
              <a:effectLst/>
              <a:uLnTx/>
              <a:uFillTx/>
              <a:sym typeface="+mn-lt"/>
            </a:endParaRPr>
          </a:p>
        </p:txBody>
      </p:sp>
      <p:sp>
        <p:nvSpPr>
          <p:cNvPr id="27" name="Textplatzhalter 20"/>
          <p:cNvSpPr>
            <a:spLocks noGrp="1"/>
          </p:cNvSpPr>
          <p:nvPr>
            <p:custDataLst>
              <p:tags r:id="rId29"/>
            </p:custDataLst>
          </p:nvPr>
        </p:nvSpPr>
        <p:spPr bwMode="gray">
          <a:xfrm>
            <a:off x="6848475" y="4802188"/>
            <a:ext cx="273050"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anchor="ctr"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2C30360B-49A0-4117-BFA2-1606DF600D50}" type="datetime'''8''''''''''''''''''''''''''''''%'''''''''''''">
              <a:rPr lang="en-US" altLang="en-US" sz="1200" smtClean="0">
                <a:solidFill>
                  <a:schemeClr val="bg1"/>
                </a:solidFill>
              </a:rPr>
              <a:pPr lvl="0" algn="ctr">
                <a:lnSpc>
                  <a:spcPct val="100000"/>
                </a:lnSpc>
                <a:spcAft>
                  <a:spcPct val="0"/>
                </a:spcAft>
                <a:defRPr b="0" i="0"/>
              </a:pPr>
              <a:t>8%</a:t>
            </a:fld>
            <a:endParaRPr kumimoji="0" lang="en-US" sz="1200" b="0" i="0" strike="noStrike" kern="1200" spc="0" normalizeH="0" noProof="0" dirty="0">
              <a:ln>
                <a:noFill/>
              </a:ln>
              <a:solidFill>
                <a:schemeClr val="bg1"/>
              </a:solidFill>
              <a:effectLst/>
              <a:uLnTx/>
              <a:uFillTx/>
              <a:sym typeface="+mn-lt"/>
            </a:endParaRPr>
          </a:p>
        </p:txBody>
      </p:sp>
      <p:sp>
        <p:nvSpPr>
          <p:cNvPr id="32" name="Text Placeholder 17"/>
          <p:cNvSpPr>
            <a:spLocks noGrp="1"/>
          </p:cNvSpPr>
          <p:nvPr>
            <p:custDataLst>
              <p:tags r:id="rId30"/>
            </p:custDataLst>
          </p:nvPr>
        </p:nvSpPr>
        <p:spPr bwMode="gray">
          <a:xfrm>
            <a:off x="6535738" y="5335588"/>
            <a:ext cx="898525" cy="488950"/>
          </a:xfrm>
          <a:prstGeom prst="rect">
            <a:avLst/>
          </a:prstGeom>
          <a:noFill/>
          <a:effectLst/>
          <a:extLst>
            <a:ext uri="{909E8E84-426E-40DD-AFC4-6F175D3DCCD1}">
              <a14:hiddenFill xmlns:a14="http://schemas.microsoft.com/office/drawing/2010/main">
                <a:solidFill>
                  <a:srgbClr val="FFFF00"/>
                </a:solidFill>
              </a14:hiddenFill>
            </a:ext>
          </a:extLst>
        </p:spPr>
        <p:txBody>
          <a:bodyPr vert="horz" wrap="square" lIns="0" tIns="0" rIns="0" bIns="0" numCol="1" spcCol="0" anchor="t"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FADA51DC-AD8B-4E6B-896A-1B437DE9396D}" type="thinkcell&lt;?xml version=&quot;1.0&quot; encoding=&quot;UTF-16&quot; standalone=&quot;yes&quot;?&gt;&lt;root reqver=&quot;24162&quot;&gt;&lt;version val=&quot;27042&quot;/&gt;&lt;PersistentType&gt;&lt;m_guid val=&quot;68d3ab19-7feb-44ff-a360-351498c461f4&quot;/&gt;&lt;m_prec&gt;&lt;m_bNumberIsYear val=&quot;0&quot;/&gt;&lt;m_nMagnitude17909 val=&quot;0&quot;/&gt;&lt;m_yearfmt&gt;&lt;begin val=&quot;0&quot;/&gt;&lt;end val=&quot;4&quot;/&gt;&lt;/m_yearfmt&gt;&lt;/m_prec&gt;&lt;/PersistentType&gt;&lt;/root&gt;">
              <a:rPr lang="en-US" altLang="en-US" sz="800" smtClean="0">
                <a:solidFill>
                  <a:srgbClr val="000000"/>
                </a:solidFill>
                <a:sym typeface="+mn-lt"/>
              </a:rPr>
              <a:pPr lvl="0" algn="ctr">
                <a:lnSpc>
                  <a:spcPct val="100000"/>
                </a:lnSpc>
                <a:spcAft>
                  <a:spcPct val="0"/>
                </a:spcAft>
                <a:defRPr b="0" i="0"/>
              </a:pPr>
              <a:t>Construction, architechture, surveying, building technology</a:t>
            </a:fld>
            <a:endParaRPr kumimoji="0" lang="en-US" sz="800" b="0" i="0" strike="noStrike" kern="1200" spc="0" normalizeH="0" noProof="0" dirty="0">
              <a:ln>
                <a:noFill/>
              </a:ln>
              <a:solidFill>
                <a:srgbClr val="000000"/>
              </a:solidFill>
              <a:effectLst/>
              <a:uLnTx/>
              <a:uFillTx/>
              <a:sym typeface="+mn-lt"/>
            </a:endParaRPr>
          </a:p>
        </p:txBody>
      </p:sp>
      <p:sp>
        <p:nvSpPr>
          <p:cNvPr id="30" name="Textplatzhalter 21"/>
          <p:cNvSpPr>
            <a:spLocks noGrp="1"/>
          </p:cNvSpPr>
          <p:nvPr>
            <p:custDataLst>
              <p:tags r:id="rId31"/>
            </p:custDataLst>
          </p:nvPr>
        </p:nvSpPr>
        <p:spPr bwMode="gray">
          <a:xfrm>
            <a:off x="7826375" y="4978400"/>
            <a:ext cx="273050" cy="182563"/>
          </a:xfrm>
          <a:prstGeom prst="rect">
            <a:avLst/>
          </a:prstGeom>
          <a:noFill/>
          <a:extLst>
            <a:ext uri="{909E8E84-426E-40DD-AFC4-6F175D3DCCD1}">
              <a14:hiddenFill xmlns:a14="http://schemas.microsoft.com/office/drawing/2010/main">
                <a:solidFill>
                  <a:srgbClr val="0088C2"/>
                </a:solidFill>
              </a14:hiddenFill>
            </a:ext>
          </a:extLst>
        </p:spPr>
        <p:txBody>
          <a:bodyPr vert="horz" wrap="none" lIns="30163" tIns="0" rIns="30163" bIns="0" anchor="ctr" anchorCtr="0">
            <a:noAutofit/>
          </a:bodyPr>
          <a:lstStyle>
            <a:lvl1pPr algn="l" rtl="0" eaLnBrk="1" fontAlgn="base" hangingPunct="1">
              <a:lnSpc>
                <a:spcPct val="95000"/>
              </a:lnSpc>
              <a:spcBef>
                <a:spcPct val="0"/>
              </a:spcBef>
              <a:spcAft>
                <a:spcPct val="30000"/>
              </a:spcAft>
              <a:defRPr>
                <a:solidFill>
                  <a:schemeClr val="tx1"/>
                </a:solidFill>
                <a:latin typeface="+mn-lt"/>
                <a:ea typeface="+mn-ea"/>
                <a:cs typeface="+mn-cs"/>
              </a:defRPr>
            </a:lvl1pPr>
            <a:lvl2pPr marL="288925" indent="-1746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1" fontAlgn="base" hangingPunct="1">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1" fontAlgn="base" hangingPunct="1">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eaLnBrk="1" fontAlgn="base" hangingPunct="1">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lvl="0" algn="ctr">
              <a:lnSpc>
                <a:spcPct val="100000"/>
              </a:lnSpc>
              <a:spcAft>
                <a:spcPct val="0"/>
              </a:spcAft>
              <a:defRPr b="0" i="0"/>
            </a:pPr>
            <a:fld id="{6C2D2776-F16F-46B0-AECF-63C237B1FAA0}" type="datetime'''''''''''''''''''''''''''''''''''6''''''''''%'''">
              <a:rPr lang="en-US" altLang="en-US" sz="1200" smtClean="0">
                <a:solidFill>
                  <a:schemeClr val="bg1"/>
                </a:solidFill>
              </a:rPr>
              <a:pPr lvl="0" algn="ctr">
                <a:lnSpc>
                  <a:spcPct val="100000"/>
                </a:lnSpc>
                <a:spcAft>
                  <a:spcPct val="0"/>
                </a:spcAft>
                <a:defRPr b="0" i="0"/>
              </a:pPr>
              <a:t>6%</a:t>
            </a:fld>
            <a:endParaRPr kumimoji="0" lang="en-US" sz="1200" b="0" i="0" strike="noStrike" kern="1200" spc="0" normalizeH="0" noProof="0" dirty="0">
              <a:ln>
                <a:noFill/>
              </a:ln>
              <a:solidFill>
                <a:schemeClr val="bg1"/>
              </a:solidFill>
              <a:effectLst/>
              <a:uLnTx/>
              <a:uFillTx/>
              <a:sym typeface="+mn-lt"/>
            </a:endParaRPr>
          </a:p>
        </p:txBody>
      </p:sp>
      <p:sp>
        <p:nvSpPr>
          <p:cNvPr id="77" name="Text Placeholder 3"/>
          <p:cNvSpPr>
            <a:spLocks noGrp="1"/>
          </p:cNvSpPr>
          <p:nvPr>
            <p:custDataLst>
              <p:tags r:id="rId32"/>
            </p:custDataLst>
          </p:nvPr>
        </p:nvSpPr>
        <p:spPr bwMode="gray">
          <a:xfrm>
            <a:off x="8804275" y="5110163"/>
            <a:ext cx="273050" cy="182563"/>
          </a:xfrm>
          <a:prstGeom prst="rect">
            <a:avLst/>
          </a:prstGeom>
          <a:solidFill>
            <a:srgbClr val="0088C2"/>
          </a:solidFill>
          <a:extLst/>
        </p:spPr>
        <p:txBody>
          <a:bodyPr vert="horz" wrap="none" lIns="30163" tIns="0" rIns="30163"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lnSpc>
                <a:spcPct val="100000"/>
              </a:lnSpc>
              <a:spcBef>
                <a:spcPct val="0"/>
              </a:spcBef>
              <a:spcAft>
                <a:spcPct val="0"/>
              </a:spcAft>
              <a:defRPr b="0" i="0"/>
            </a:pPr>
            <a:fld id="{667F920B-D1F4-45CC-8464-E314A10189A4}" type="datetime'''''''''''''''''''''''''''''''''''''''''''''4''''''''%'">
              <a:rPr lang="en-US" altLang="en-US" smtClean="0">
                <a:solidFill>
                  <a:schemeClr val="bg1"/>
                </a:solidFill>
                <a:latin typeface="+mn-lt"/>
                <a:cs typeface="+mn-cs"/>
              </a:rPr>
              <a:pPr/>
              <a:t>4%</a:t>
            </a:fld>
            <a:endParaRPr kumimoji="0" lang="en-US" sz="1200" b="0" i="0" strike="noStrike" kern="1200" spc="0" normalizeH="0" noProof="0" dirty="0">
              <a:ln>
                <a:noFill/>
              </a:ln>
              <a:solidFill>
                <a:schemeClr val="bg1"/>
              </a:solidFill>
              <a:effectLst/>
              <a:uLnTx/>
              <a:uFillTx/>
              <a:latin typeface="+mn-lt"/>
              <a:cs typeface="+mn-cs"/>
              <a:sym typeface="+mn-lt"/>
            </a:endParaRPr>
          </a:p>
        </p:txBody>
      </p:sp>
      <p:sp>
        <p:nvSpPr>
          <p:cNvPr id="38" name="IllustrativeStamp"/>
          <p:cNvSpPr/>
          <p:nvPr/>
        </p:nvSpPr>
        <p:spPr>
          <a:xfrm>
            <a:off x="8302740" y="215974"/>
            <a:ext cx="1603260" cy="293477"/>
          </a:xfrm>
          <a:prstGeom prst="rect">
            <a:avLst/>
          </a:prstGeom>
          <a:solidFill>
            <a:srgbClr val="0088C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F2B8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solidFill>
                <a:effectLst/>
                <a:uLnTx/>
                <a:uFillTx/>
                <a:ea typeface="+mn-ea"/>
                <a:cs typeface="+mn-cs"/>
              </a:rPr>
              <a:t>As </a:t>
            </a:r>
            <a:r>
              <a:rPr kumimoji="0" lang="de-DE" sz="1200" b="0" i="0" u="none" strike="noStrike" kern="1200" cap="none" spc="0" normalizeH="0" baseline="0" noProof="0" err="1">
                <a:ln>
                  <a:noFill/>
                </a:ln>
                <a:solidFill>
                  <a:srgbClr val="FFFFFF"/>
                </a:solidFill>
                <a:effectLst/>
                <a:uLnTx/>
                <a:uFillTx/>
                <a:ea typeface="+mn-ea"/>
                <a:cs typeface="+mn-cs"/>
              </a:rPr>
              <a:t>of</a:t>
            </a:r>
            <a:r>
              <a:rPr kumimoji="0" lang="de-DE" sz="1200" b="0" i="0" u="none" strike="noStrike" kern="1200" cap="none" spc="0" normalizeH="0" baseline="0" noProof="0">
                <a:ln>
                  <a:noFill/>
                </a:ln>
                <a:solidFill>
                  <a:srgbClr val="FFFFFF"/>
                </a:solidFill>
                <a:effectLst/>
                <a:uLnTx/>
                <a:uFillTx/>
                <a:ea typeface="+mn-ea"/>
                <a:cs typeface="+mn-cs"/>
              </a:rPr>
              <a:t> </a:t>
            </a:r>
            <a:r>
              <a:rPr kumimoji="0" lang="de-DE" sz="1200" b="0" i="0" u="none" strike="noStrike" kern="1200" cap="none" spc="0" normalizeH="0" baseline="0" noProof="0" smtClean="0">
                <a:ln>
                  <a:noFill/>
                </a:ln>
                <a:solidFill>
                  <a:srgbClr val="FFFFFF"/>
                </a:solidFill>
                <a:effectLst/>
                <a:uLnTx/>
                <a:uFillTx/>
                <a:ea typeface="+mn-ea"/>
                <a:cs typeface="+mn-cs"/>
              </a:rPr>
              <a:t>Q4 </a:t>
            </a:r>
            <a:r>
              <a:rPr kumimoji="0" lang="de-DE" sz="1200" b="0" i="0" u="none" strike="noStrike" kern="1200" cap="none" spc="0" normalizeH="0" baseline="0" noProof="0" dirty="0">
                <a:ln>
                  <a:noFill/>
                </a:ln>
                <a:solidFill>
                  <a:srgbClr val="FFFFFF"/>
                </a:solidFill>
                <a:effectLst/>
                <a:uLnTx/>
                <a:uFillTx/>
                <a:ea typeface="+mn-ea"/>
                <a:cs typeface="+mn-cs"/>
              </a:rPr>
              <a:t>2021</a:t>
            </a:r>
          </a:p>
        </p:txBody>
      </p:sp>
    </p:spTree>
    <p:extLst>
      <p:ext uri="{BB962C8B-B14F-4D97-AF65-F5344CB8AC3E}">
        <p14:creationId xmlns:p14="http://schemas.microsoft.com/office/powerpoint/2010/main" val="1277515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Object 81" hidden="1"/>
          <p:cNvGraphicFramePr>
            <a:graphicFrameLocks noChangeAspect="1"/>
          </p:cNvGraphicFramePr>
          <p:nvPr>
            <p:custDataLst>
              <p:tags r:id="rId2"/>
            </p:custDataLst>
          </p:nvPr>
        </p:nvGraphicFramePr>
        <p:xfrm>
          <a:off x="1290" y="644228"/>
          <a:ext cx="1290" cy="1290"/>
        </p:xfrm>
        <a:graphic>
          <a:graphicData uri="http://schemas.openxmlformats.org/presentationml/2006/ole">
            <mc:AlternateContent xmlns:mc="http://schemas.openxmlformats.org/markup-compatibility/2006">
              <mc:Choice xmlns:v="urn:schemas-microsoft-com:vml" Requires="v">
                <p:oleObj spid="_x0000_s69639" name="think-cell Folie" r:id="rId6" imgW="0" imgH="0" progId="TCLayout.ActiveDocument.1">
                  <p:embed/>
                </p:oleObj>
              </mc:Choice>
              <mc:Fallback>
                <p:oleObj name="think-cell Folie" r:id="rId6" imgW="0" imgH="0" progId="TCLayout.ActiveDocument.1">
                  <p:embed/>
                  <p:pic>
                    <p:nvPicPr>
                      <p:cNvPr id="82" name="Object 81" hidden="1"/>
                      <p:cNvPicPr/>
                      <p:nvPr/>
                    </p:nvPicPr>
                    <p:blipFill>
                      <a:blip r:embed="rId7"/>
                      <a:stretch>
                        <a:fillRect/>
                      </a:stretch>
                    </p:blipFill>
                    <p:spPr>
                      <a:xfrm>
                        <a:off x="1290" y="644228"/>
                        <a:ext cx="1290" cy="1290"/>
                      </a:xfrm>
                      <a:prstGeom prst="rect">
                        <a:avLst/>
                      </a:prstGeom>
                    </p:spPr>
                  </p:pic>
                </p:oleObj>
              </mc:Fallback>
            </mc:AlternateContent>
          </a:graphicData>
        </a:graphic>
      </p:graphicFrame>
      <p:sp>
        <p:nvSpPr>
          <p:cNvPr id="38" name="Rechteck 37"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3" name="Arc 2"/>
          <p:cNvSpPr/>
          <p:nvPr/>
        </p:nvSpPr>
        <p:spPr>
          <a:xfrm>
            <a:off x="-2452078" y="2193841"/>
            <a:ext cx="7653426" cy="7653423"/>
          </a:xfrm>
          <a:prstGeom prst="arc">
            <a:avLst>
              <a:gd name="adj1" fmla="val 14935356"/>
              <a:gd name="adj2" fmla="val 776267"/>
            </a:avLst>
          </a:prstGeom>
          <a:ln w="8572"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txBody>
          <a:bodyPr lIns="66866" tIns="33433" rIns="66866" bIns="33433" rtlCol="0" anchor="ctr"/>
          <a:lstStyle/>
          <a:p>
            <a:pPr algn="ctr"/>
            <a:endParaRPr lang="en-US" sz="1463" dirty="0"/>
          </a:p>
        </p:txBody>
      </p:sp>
      <p:sp>
        <p:nvSpPr>
          <p:cNvPr id="22" name="Oval 21"/>
          <p:cNvSpPr/>
          <p:nvPr/>
        </p:nvSpPr>
        <p:spPr>
          <a:xfrm>
            <a:off x="4356045" y="5116045"/>
            <a:ext cx="1447875" cy="1447875"/>
          </a:xfrm>
          <a:prstGeom prst="ellipse">
            <a:avLst/>
          </a:prstGeom>
          <a:solidFill>
            <a:schemeClr val="bg1"/>
          </a:solidFill>
          <a:ln w="68580">
            <a:gradFill>
              <a:gsLst>
                <a:gs pos="0">
                  <a:srgbClr val="6E6F73"/>
                </a:gs>
                <a:gs pos="100000">
                  <a:srgbClr val="BEBEC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668655" rtlCol="0" anchor="ctr"/>
          <a:lstStyle/>
          <a:p>
            <a:pPr algn="ctr"/>
            <a:endParaRPr lang="en-US" sz="1463" dirty="0">
              <a:solidFill>
                <a:srgbClr val="575757"/>
              </a:solidFill>
            </a:endParaRPr>
          </a:p>
        </p:txBody>
      </p:sp>
      <p:sp>
        <p:nvSpPr>
          <p:cNvPr id="4" name="Oval 3"/>
          <p:cNvSpPr/>
          <p:nvPr/>
        </p:nvSpPr>
        <p:spPr>
          <a:xfrm>
            <a:off x="3330822" y="2651510"/>
            <a:ext cx="1447875" cy="1447875"/>
          </a:xfrm>
          <a:prstGeom prst="ellipse">
            <a:avLst/>
          </a:prstGeom>
          <a:solidFill>
            <a:schemeClr val="bg1"/>
          </a:solidFill>
          <a:ln w="68580">
            <a:gradFill>
              <a:gsLst>
                <a:gs pos="0">
                  <a:srgbClr val="6E6F73"/>
                </a:gs>
                <a:gs pos="100000">
                  <a:srgbClr val="BEBEC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668655" rtlCol="0" anchor="ctr"/>
          <a:lstStyle/>
          <a:p>
            <a:pPr algn="ctr"/>
            <a:endParaRPr lang="en-US" sz="1463" dirty="0">
              <a:solidFill>
                <a:srgbClr val="575757"/>
              </a:solidFill>
            </a:endParaRPr>
          </a:p>
        </p:txBody>
      </p:sp>
      <p:sp>
        <p:nvSpPr>
          <p:cNvPr id="5" name="Rectangle 4"/>
          <p:cNvSpPr/>
          <p:nvPr/>
        </p:nvSpPr>
        <p:spPr>
          <a:xfrm>
            <a:off x="4914288" y="3018797"/>
            <a:ext cx="4977412" cy="10797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buClr>
                <a:schemeClr val="bg1"/>
              </a:buClr>
              <a:buSzTx/>
              <a:defRPr b="0" i="0"/>
            </a:pPr>
            <a:r>
              <a:rPr lang="en-US" sz="1463" dirty="0">
                <a:solidFill>
                  <a:schemeClr val="tx1">
                    <a:lumMod val="100000"/>
                  </a:schemeClr>
                </a:solidFill>
              </a:rPr>
              <a:t>Corporate volunteering</a:t>
            </a:r>
          </a:p>
          <a:p>
            <a:pPr lvl="0">
              <a:defRPr b="0" i="0"/>
            </a:pPr>
            <a:r>
              <a:rPr lang="en-US" sz="1100" dirty="0">
                <a:solidFill>
                  <a:srgbClr val="3C3C3C"/>
                </a:solidFill>
              </a:rPr>
              <a:t>Directly work with the youths and/or support the organization</a:t>
            </a:r>
          </a:p>
          <a:p>
            <a:pPr marL="171450" lvl="0" indent="-171450">
              <a:buFont typeface="Arial" panose="020B0604020202020204" pitchFamily="34" charset="0"/>
              <a:buChar char="•"/>
              <a:defRPr b="0" i="0"/>
            </a:pPr>
            <a:r>
              <a:rPr lang="en-US" sz="1100" dirty="0">
                <a:solidFill>
                  <a:srgbClr val="3C3C3C"/>
                </a:solidFill>
              </a:rPr>
              <a:t>Social Days (on request)</a:t>
            </a:r>
          </a:p>
          <a:p>
            <a:pPr marL="171450" lvl="0" indent="-171450">
              <a:buFont typeface="Arial" panose="020B0604020202020204" pitchFamily="34" charset="0"/>
              <a:buChar char="•"/>
              <a:defRPr b="0" i="0"/>
            </a:pPr>
            <a:r>
              <a:rPr lang="en-US" sz="1100" dirty="0">
                <a:solidFill>
                  <a:srgbClr val="3C3C3C"/>
                </a:solidFill>
              </a:rPr>
              <a:t>Mentoring (one-on-one for six months)</a:t>
            </a:r>
          </a:p>
          <a:p>
            <a:pPr marL="171450" lvl="0" indent="-171450">
              <a:buFont typeface="Arial" panose="020B0604020202020204" pitchFamily="34" charset="0"/>
              <a:buChar char="•"/>
              <a:defRPr b="0" i="0"/>
            </a:pPr>
            <a:r>
              <a:rPr lang="en-US" sz="1100" dirty="0">
                <a:solidFill>
                  <a:srgbClr val="3C3C3C"/>
                </a:solidFill>
              </a:rPr>
              <a:t>Workshops about core competences for the youths, e.g., application training, financial training, social media, healthy diet</a:t>
            </a:r>
          </a:p>
          <a:p>
            <a:pPr marL="171450" lvl="0" indent="-171450">
              <a:buFont typeface="Arial" panose="020B0604020202020204" pitchFamily="34" charset="0"/>
              <a:buChar char="•"/>
              <a:defRPr b="0" i="0"/>
            </a:pPr>
            <a:r>
              <a:rPr lang="en-US" sz="1100" dirty="0">
                <a:solidFill>
                  <a:srgbClr val="3C3C3C"/>
                </a:solidFill>
              </a:rPr>
              <a:t>Pro bono support/consulting</a:t>
            </a:r>
          </a:p>
          <a:p>
            <a:pPr marL="171450" lvl="0" indent="-171450">
              <a:buFont typeface="Arial" panose="020B0604020202020204" pitchFamily="34" charset="0"/>
              <a:buChar char="•"/>
              <a:defRPr b="0" i="0"/>
            </a:pPr>
            <a:r>
              <a:rPr lang="en-US" sz="1100" dirty="0">
                <a:solidFill>
                  <a:srgbClr val="3C3C3C"/>
                </a:solidFill>
              </a:rPr>
              <a:t>Volunteer involvement as a member of the executive or supervisory board/networker</a:t>
            </a:r>
          </a:p>
        </p:txBody>
      </p:sp>
      <p:sp>
        <p:nvSpPr>
          <p:cNvPr id="23" name="Rectangle 22"/>
          <p:cNvSpPr/>
          <p:nvPr/>
        </p:nvSpPr>
        <p:spPr>
          <a:xfrm>
            <a:off x="5893789" y="5384763"/>
            <a:ext cx="3817969" cy="58087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buSzTx/>
              <a:buFont typeface="Trebuchet MS" panose="020B0603020202020204" pitchFamily="34" charset="0"/>
              <a:buChar char="​"/>
              <a:defRPr b="0" i="0"/>
            </a:pPr>
            <a:r>
              <a:rPr lang="en-US" sz="1463" dirty="0">
                <a:solidFill>
                  <a:schemeClr val="tx1">
                    <a:lumMod val="100000"/>
                  </a:schemeClr>
                </a:solidFill>
              </a:rPr>
              <a:t>Donations</a:t>
            </a:r>
          </a:p>
          <a:p>
            <a:pPr lvl="0">
              <a:buSzTx/>
              <a:buFont typeface="Trebuchet MS" panose="020B0603020202020204" pitchFamily="34" charset="0"/>
              <a:buChar char="​"/>
              <a:defRPr b="0" i="0"/>
            </a:pPr>
            <a:r>
              <a:rPr lang="en-US" sz="1100" dirty="0">
                <a:solidFill>
                  <a:srgbClr val="3C3C3C"/>
                </a:solidFill>
              </a:rPr>
              <a:t>Make the program, professional framework, and new projects possible</a:t>
            </a:r>
            <a:endParaRPr lang="en-US" sz="1100" dirty="0">
              <a:solidFill>
                <a:srgbClr val="3C3C3C"/>
              </a:solidFill>
              <a:cs typeface="Calibri" panose="020F0502020204030204" pitchFamily="34" charset="0"/>
            </a:endParaRPr>
          </a:p>
          <a:p>
            <a:pPr marL="171450" lvl="0" indent="-171450">
              <a:buSzTx/>
              <a:buFont typeface="Arial" panose="020B0604020202020204" pitchFamily="34" charset="0"/>
              <a:buChar char="•"/>
              <a:defRPr b="0" i="0"/>
            </a:pPr>
            <a:r>
              <a:rPr lang="en-US" sz="1100" dirty="0">
                <a:solidFill>
                  <a:srgbClr val="3C3C3C"/>
                </a:solidFill>
              </a:rPr>
              <a:t>Single donations, e.g., for scholarships or tutoring offers or long-term, strategic partnership</a:t>
            </a:r>
            <a:endParaRPr lang="en-US" sz="1100" dirty="0">
              <a:solidFill>
                <a:srgbClr val="3C3C3C"/>
              </a:solidFill>
              <a:cs typeface="Calibri" panose="020F0502020204030204" pitchFamily="34" charset="0"/>
            </a:endParaRPr>
          </a:p>
          <a:p>
            <a:pPr marL="171450" lvl="0" indent="-171450">
              <a:buSzTx/>
              <a:buFont typeface="Arial" panose="020B0604020202020204" pitchFamily="34" charset="0"/>
              <a:buChar char="•"/>
              <a:defRPr b="0" i="0"/>
            </a:pPr>
            <a:r>
              <a:rPr lang="en-US" sz="1100" dirty="0">
                <a:solidFill>
                  <a:srgbClr val="3C3C3C"/>
                </a:solidFill>
              </a:rPr>
              <a:t>Campaigns for company anniversaries, Christmas, birthdays ("donation instead of gift")</a:t>
            </a:r>
          </a:p>
          <a:p>
            <a:pPr marL="171450" lvl="0" indent="-171450">
              <a:buSzTx/>
              <a:buFont typeface="Arial" panose="020B0604020202020204" pitchFamily="34" charset="0"/>
              <a:buChar char="•"/>
              <a:defRPr b="0" i="0"/>
            </a:pPr>
            <a:r>
              <a:rPr lang="en-US" sz="1100" dirty="0">
                <a:solidFill>
                  <a:srgbClr val="3C3C3C"/>
                </a:solidFill>
              </a:rPr>
              <a:t>Together with customers or employees: Round up, extra-change initiative</a:t>
            </a:r>
          </a:p>
          <a:p>
            <a:pPr lvl="0">
              <a:buSzTx/>
              <a:defRPr/>
            </a:pPr>
            <a:endParaRPr lang="en-US" sz="1100" dirty="0">
              <a:solidFill>
                <a:srgbClr val="3C3C3C"/>
              </a:solidFill>
              <a:cs typeface="Calibri" panose="020F0502020204030204" pitchFamily="34" charset="0"/>
            </a:endParaRPr>
          </a:p>
        </p:txBody>
      </p:sp>
      <p:sp>
        <p:nvSpPr>
          <p:cNvPr id="31" name="Oval 30"/>
          <p:cNvSpPr/>
          <p:nvPr/>
        </p:nvSpPr>
        <p:spPr>
          <a:xfrm>
            <a:off x="615231" y="1469881"/>
            <a:ext cx="1447875" cy="1447875"/>
          </a:xfrm>
          <a:prstGeom prst="ellipse">
            <a:avLst/>
          </a:prstGeom>
          <a:solidFill>
            <a:schemeClr val="bg1"/>
          </a:solidFill>
          <a:ln w="68580">
            <a:gradFill>
              <a:gsLst>
                <a:gs pos="0">
                  <a:srgbClr val="6E6F73"/>
                </a:gs>
                <a:gs pos="100000">
                  <a:srgbClr val="BEBEC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668655" rtlCol="0" anchor="ctr"/>
          <a:lstStyle/>
          <a:p>
            <a:pPr algn="ctr"/>
            <a:endParaRPr lang="en-US" sz="1950" dirty="0">
              <a:solidFill>
                <a:srgbClr val="575757"/>
              </a:solidFill>
            </a:endParaRPr>
          </a:p>
        </p:txBody>
      </p:sp>
      <p:sp>
        <p:nvSpPr>
          <p:cNvPr id="32" name="Rectangle 31"/>
          <p:cNvSpPr/>
          <p:nvPr/>
        </p:nvSpPr>
        <p:spPr>
          <a:xfrm>
            <a:off x="2178111" y="1650725"/>
            <a:ext cx="5667879" cy="47603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buSzTx/>
              <a:buFont typeface="Trebuchet MS" panose="020B0603020202020204" pitchFamily="34" charset="0"/>
              <a:buChar char="​"/>
              <a:defRPr b="0" i="0"/>
            </a:pPr>
            <a:r>
              <a:rPr lang="en-US" sz="1463" dirty="0">
                <a:solidFill>
                  <a:schemeClr val="tx1">
                    <a:lumMod val="100000"/>
                  </a:schemeClr>
                </a:solidFill>
              </a:rPr>
              <a:t>Provide opportunities</a:t>
            </a:r>
          </a:p>
          <a:p>
            <a:pPr lvl="0">
              <a:buSzTx/>
              <a:buFont typeface="Trebuchet MS" panose="020B0603020202020204" pitchFamily="34" charset="0"/>
              <a:buChar char="​"/>
              <a:defRPr b="0" i="0"/>
            </a:pPr>
            <a:r>
              <a:rPr lang="en-US" sz="1100" dirty="0">
                <a:solidFill>
                  <a:srgbClr val="3C3C3C"/>
                </a:solidFill>
              </a:rPr>
              <a:t>Offer internships and/or apprenticeships and gain new junior employees</a:t>
            </a:r>
          </a:p>
          <a:p>
            <a:pPr marL="171450" lvl="0" indent="-171450">
              <a:buSzTx/>
              <a:buFont typeface="Arial" panose="020B0604020202020204" pitchFamily="34" charset="0"/>
              <a:buChar char="•"/>
              <a:defRPr b="0" i="0"/>
            </a:pPr>
            <a:r>
              <a:rPr lang="en-US" sz="1100" dirty="0">
                <a:solidFill>
                  <a:srgbClr val="3C3C3C"/>
                </a:solidFill>
              </a:rPr>
              <a:t>Try out new ways of recruiting and open up to new target groups</a:t>
            </a:r>
          </a:p>
          <a:p>
            <a:pPr marL="171450" lvl="0" indent="-171450">
              <a:buSzTx/>
              <a:buFont typeface="Arial" panose="020B0604020202020204" pitchFamily="34" charset="0"/>
              <a:buChar char="•"/>
              <a:defRPr b="0" i="0"/>
            </a:pPr>
            <a:r>
              <a:rPr lang="en-US" sz="1100" dirty="0">
                <a:solidFill>
                  <a:srgbClr val="3C3C3C"/>
                </a:solidFill>
              </a:rPr>
              <a:t>Get to know youths in practice: such as at workshops or in the STEM Worlds</a:t>
            </a:r>
          </a:p>
        </p:txBody>
      </p:sp>
      <p:sp>
        <p:nvSpPr>
          <p:cNvPr id="37" name="Freeform 36"/>
          <p:cNvSpPr/>
          <p:nvPr/>
        </p:nvSpPr>
        <p:spPr>
          <a:xfrm>
            <a:off x="-3747" y="3408581"/>
            <a:ext cx="3990360" cy="3473820"/>
          </a:xfrm>
          <a:custGeom>
            <a:avLst/>
            <a:gdLst>
              <a:gd name="connsiteX0" fmla="*/ 1884968 w 5456903"/>
              <a:gd name="connsiteY0" fmla="*/ 0 h 4750525"/>
              <a:gd name="connsiteX1" fmla="*/ 5456903 w 5456903"/>
              <a:gd name="connsiteY1" fmla="*/ 3571934 h 4750525"/>
              <a:gd name="connsiteX2" fmla="*/ 5296316 w 5456903"/>
              <a:gd name="connsiteY2" fmla="*/ 4634118 h 4750525"/>
              <a:gd name="connsiteX3" fmla="*/ 5256928 w 5456903"/>
              <a:gd name="connsiteY3" fmla="*/ 4750525 h 4750525"/>
              <a:gd name="connsiteX4" fmla="*/ 0 w 5456903"/>
              <a:gd name="connsiteY4" fmla="*/ 4750525 h 4750525"/>
              <a:gd name="connsiteX5" fmla="*/ 0 w 5456903"/>
              <a:gd name="connsiteY5" fmla="*/ 541907 h 4750525"/>
              <a:gd name="connsiteX6" fmla="*/ 182372 w 5456903"/>
              <a:gd name="connsiteY6" fmla="*/ 431113 h 4750525"/>
              <a:gd name="connsiteX7" fmla="*/ 1884968 w 5456903"/>
              <a:gd name="connsiteY7" fmla="*/ 0 h 475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03" h="4750525">
                <a:moveTo>
                  <a:pt x="1884968" y="0"/>
                </a:moveTo>
                <a:cubicBezTo>
                  <a:pt x="3857693" y="0"/>
                  <a:pt x="5456903" y="1599209"/>
                  <a:pt x="5456903" y="3571934"/>
                </a:cubicBezTo>
                <a:cubicBezTo>
                  <a:pt x="5456903" y="3941820"/>
                  <a:pt x="5400681" y="4298575"/>
                  <a:pt x="5296316" y="4634118"/>
                </a:cubicBezTo>
                <a:lnTo>
                  <a:pt x="5256928" y="4750525"/>
                </a:lnTo>
                <a:lnTo>
                  <a:pt x="0" y="4750525"/>
                </a:lnTo>
                <a:lnTo>
                  <a:pt x="0" y="541907"/>
                </a:lnTo>
                <a:lnTo>
                  <a:pt x="182372" y="431113"/>
                </a:lnTo>
                <a:cubicBezTo>
                  <a:pt x="688491" y="156173"/>
                  <a:pt x="1268492" y="0"/>
                  <a:pt x="1884968" y="0"/>
                </a:cubicBezTo>
                <a:close/>
              </a:path>
            </a:pathLst>
          </a:custGeom>
          <a:gradFill flip="none" rotWithShape="1">
            <a:gsLst>
              <a:gs pos="0">
                <a:schemeClr val="tx2"/>
              </a:gs>
              <a:gs pos="100000">
                <a:schemeClr val="accent2"/>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59" tIns="0" rIns="0" bIns="468059" rtlCol="0" anchor="b">
            <a:noAutofit/>
          </a:bodyPr>
          <a:lstStyle/>
          <a:p>
            <a:pPr>
              <a:lnSpc>
                <a:spcPct val="95000"/>
              </a:lnSpc>
            </a:pPr>
            <a:endParaRPr lang="en-US" sz="3200" dirty="0">
              <a:solidFill>
                <a:prstClr val="white"/>
              </a:solidFill>
            </a:endParaRPr>
          </a:p>
          <a:p>
            <a:pPr>
              <a:lnSpc>
                <a:spcPct val="95000"/>
              </a:lnSpc>
            </a:pPr>
            <a:endParaRPr lang="en-US" sz="3200" dirty="0">
              <a:solidFill>
                <a:prstClr val="white"/>
              </a:solidFill>
            </a:endParaRPr>
          </a:p>
          <a:p>
            <a:pPr>
              <a:lnSpc>
                <a:spcPct val="95000"/>
              </a:lnSpc>
            </a:pPr>
            <a:endParaRPr lang="en-US" sz="3200" dirty="0">
              <a:solidFill>
                <a:prstClr val="white"/>
              </a:solidFill>
            </a:endParaRPr>
          </a:p>
          <a:p>
            <a:pPr>
              <a:lnSpc>
                <a:spcPct val="95000"/>
              </a:lnSpc>
            </a:pPr>
            <a:endParaRPr lang="en-US" sz="3200" dirty="0">
              <a:solidFill>
                <a:prstClr val="white"/>
              </a:solidFill>
            </a:endParaRPr>
          </a:p>
          <a:p>
            <a:pPr>
              <a:lnSpc>
                <a:spcPct val="95000"/>
              </a:lnSpc>
              <a:defRPr b="0" i="0"/>
            </a:pPr>
            <a:r>
              <a:rPr lang="en-US" sz="3200" dirty="0">
                <a:solidFill>
                  <a:prstClr val="white"/>
                </a:solidFill>
              </a:rPr>
              <a:t>CSR offer</a:t>
            </a:r>
            <a:br>
              <a:rPr lang="en-US" sz="3200" dirty="0">
                <a:solidFill>
                  <a:prstClr val="white"/>
                </a:solidFill>
              </a:rPr>
            </a:br>
            <a:r>
              <a:rPr lang="en-US" sz="3200" dirty="0">
                <a:solidFill>
                  <a:prstClr val="white"/>
                </a:solidFill>
              </a:rPr>
              <a:t>for companies and employees</a:t>
            </a:r>
          </a:p>
          <a:p>
            <a:pPr>
              <a:lnSpc>
                <a:spcPct val="95000"/>
              </a:lnSpc>
            </a:pPr>
            <a:endParaRPr lang="en-US" sz="3200" dirty="0">
              <a:solidFill>
                <a:prstClr val="white"/>
              </a:solidFill>
            </a:endParaRPr>
          </a:p>
        </p:txBody>
      </p:sp>
      <p:sp>
        <p:nvSpPr>
          <p:cNvPr id="41" name="Title 1"/>
          <p:cNvSpPr>
            <a:spLocks noGrp="1"/>
          </p:cNvSpPr>
          <p:nvPr>
            <p:ph type="title"/>
          </p:nvPr>
        </p:nvSpPr>
        <p:spPr>
          <a:xfrm>
            <a:off x="630000" y="622800"/>
            <a:ext cx="8655847" cy="659026"/>
          </a:xfrm>
        </p:spPr>
        <p:txBody>
          <a:bodyPr/>
          <a:lstStyle/>
          <a:p>
            <a:pPr>
              <a:defRPr b="0" i="0"/>
            </a:pPr>
            <a:r>
              <a:rPr lang="en-US" dirty="0"/>
              <a:t>JOBLINGE offers many opportunities for community involvement</a:t>
            </a:r>
          </a:p>
        </p:txBody>
      </p:sp>
      <p:grpSp>
        <p:nvGrpSpPr>
          <p:cNvPr id="43" name="bcgIcons_Sustainability">
            <a:extLst>
              <a:ext uri="{FF2B5EF4-FFF2-40B4-BE49-F238E27FC236}">
                <a16:creationId xmlns:a16="http://schemas.microsoft.com/office/drawing/2014/main" id="{5432022B-F965-4478-9461-238513EBCEFD}"/>
              </a:ext>
            </a:extLst>
          </p:cNvPr>
          <p:cNvGrpSpPr>
            <a:grpSpLocks noChangeAspect="1"/>
          </p:cNvGrpSpPr>
          <p:nvPr/>
        </p:nvGrpSpPr>
        <p:grpSpPr>
          <a:xfrm>
            <a:off x="4548857" y="5318293"/>
            <a:ext cx="1021923" cy="1022868"/>
            <a:chOff x="1682" y="0"/>
            <a:chExt cx="4316" cy="4320"/>
          </a:xfrm>
        </p:grpSpPr>
        <p:sp>
          <p:nvSpPr>
            <p:cNvPr id="44" name="AutoShape 40">
              <a:extLst>
                <a:ext uri="{FF2B5EF4-FFF2-40B4-BE49-F238E27FC236}">
                  <a16:creationId xmlns:a16="http://schemas.microsoft.com/office/drawing/2014/main" id="{06C67E91-0579-4561-83C9-955301ED6EDD}"/>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2">
              <a:extLst>
                <a:ext uri="{FF2B5EF4-FFF2-40B4-BE49-F238E27FC236}">
                  <a16:creationId xmlns:a16="http://schemas.microsoft.com/office/drawing/2014/main" id="{2EC80984-FC32-49F7-A25C-C528BA888E70}"/>
                </a:ext>
              </a:extLst>
            </p:cNvPr>
            <p:cNvSpPr/>
            <p:nvPr/>
          </p:nvSpPr>
          <p:spPr bwMode="auto">
            <a:xfrm>
              <a:off x="3297" y="701"/>
              <a:ext cx="1858" cy="1534"/>
            </a:xfrm>
            <a:custGeom>
              <a:avLst/>
              <a:gdLst>
                <a:gd name="T0" fmla="*/ 384 w 992"/>
                <a:gd name="T1" fmla="*/ 650 h 818"/>
                <a:gd name="T2" fmla="*/ 392 w 992"/>
                <a:gd name="T3" fmla="*/ 642 h 818"/>
                <a:gd name="T4" fmla="*/ 283 w 992"/>
                <a:gd name="T5" fmla="*/ 427 h 818"/>
                <a:gd name="T6" fmla="*/ 293 w 992"/>
                <a:gd name="T7" fmla="*/ 413 h 818"/>
                <a:gd name="T8" fmla="*/ 460 w 992"/>
                <a:gd name="T9" fmla="*/ 767 h 818"/>
                <a:gd name="T10" fmla="*/ 460 w 992"/>
                <a:gd name="T11" fmla="*/ 805 h 818"/>
                <a:gd name="T12" fmla="*/ 511 w 992"/>
                <a:gd name="T13" fmla="*/ 807 h 818"/>
                <a:gd name="T14" fmla="*/ 560 w 992"/>
                <a:gd name="T15" fmla="*/ 818 h 818"/>
                <a:gd name="T16" fmla="*/ 553 w 992"/>
                <a:gd name="T17" fmla="*/ 681 h 818"/>
                <a:gd name="T18" fmla="*/ 554 w 992"/>
                <a:gd name="T19" fmla="*/ 525 h 818"/>
                <a:gd name="T20" fmla="*/ 577 w 992"/>
                <a:gd name="T21" fmla="*/ 392 h 818"/>
                <a:gd name="T22" fmla="*/ 679 w 992"/>
                <a:gd name="T23" fmla="*/ 228 h 818"/>
                <a:gd name="T24" fmla="*/ 744 w 992"/>
                <a:gd name="T25" fmla="*/ 181 h 818"/>
                <a:gd name="T26" fmla="*/ 754 w 992"/>
                <a:gd name="T27" fmla="*/ 194 h 818"/>
                <a:gd name="T28" fmla="*/ 622 w 992"/>
                <a:gd name="T29" fmla="*/ 478 h 818"/>
                <a:gd name="T30" fmla="*/ 632 w 992"/>
                <a:gd name="T31" fmla="*/ 487 h 818"/>
                <a:gd name="T32" fmla="*/ 992 w 992"/>
                <a:gd name="T33" fmla="*/ 9 h 818"/>
                <a:gd name="T34" fmla="*/ 982 w 992"/>
                <a:gd name="T35" fmla="*/ 0 h 818"/>
                <a:gd name="T36" fmla="*/ 485 w 992"/>
                <a:gd name="T37" fmla="*/ 430 h 818"/>
                <a:gd name="T38" fmla="*/ 469 w 992"/>
                <a:gd name="T39" fmla="*/ 434 h 818"/>
                <a:gd name="T40" fmla="*/ 8 w 992"/>
                <a:gd name="T41" fmla="*/ 255 h 818"/>
                <a:gd name="T42" fmla="*/ 0 w 992"/>
                <a:gd name="T43" fmla="*/ 265 h 818"/>
                <a:gd name="T44" fmla="*/ 384 w 992"/>
                <a:gd name="T45" fmla="*/ 65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2" h="818">
                  <a:moveTo>
                    <a:pt x="384" y="650"/>
                  </a:moveTo>
                  <a:cubicBezTo>
                    <a:pt x="388" y="650"/>
                    <a:pt x="392" y="646"/>
                    <a:pt x="392" y="642"/>
                  </a:cubicBezTo>
                  <a:cubicBezTo>
                    <a:pt x="395" y="615"/>
                    <a:pt x="391" y="524"/>
                    <a:pt x="283" y="427"/>
                  </a:cubicBezTo>
                  <a:cubicBezTo>
                    <a:pt x="276" y="421"/>
                    <a:pt x="284" y="408"/>
                    <a:pt x="293" y="413"/>
                  </a:cubicBezTo>
                  <a:cubicBezTo>
                    <a:pt x="426" y="476"/>
                    <a:pt x="466" y="630"/>
                    <a:pt x="460" y="767"/>
                  </a:cubicBezTo>
                  <a:cubicBezTo>
                    <a:pt x="459" y="774"/>
                    <a:pt x="460" y="789"/>
                    <a:pt x="460" y="805"/>
                  </a:cubicBezTo>
                  <a:cubicBezTo>
                    <a:pt x="511" y="807"/>
                    <a:pt x="511" y="807"/>
                    <a:pt x="511" y="807"/>
                  </a:cubicBezTo>
                  <a:cubicBezTo>
                    <a:pt x="528" y="808"/>
                    <a:pt x="545" y="812"/>
                    <a:pt x="560" y="818"/>
                  </a:cubicBezTo>
                  <a:cubicBezTo>
                    <a:pt x="566" y="775"/>
                    <a:pt x="556" y="713"/>
                    <a:pt x="553" y="681"/>
                  </a:cubicBezTo>
                  <a:cubicBezTo>
                    <a:pt x="550" y="629"/>
                    <a:pt x="551" y="577"/>
                    <a:pt x="554" y="525"/>
                  </a:cubicBezTo>
                  <a:cubicBezTo>
                    <a:pt x="556" y="480"/>
                    <a:pt x="563" y="435"/>
                    <a:pt x="577" y="392"/>
                  </a:cubicBezTo>
                  <a:cubicBezTo>
                    <a:pt x="597" y="330"/>
                    <a:pt x="631" y="272"/>
                    <a:pt x="679" y="228"/>
                  </a:cubicBezTo>
                  <a:cubicBezTo>
                    <a:pt x="698" y="210"/>
                    <a:pt x="721" y="194"/>
                    <a:pt x="744" y="181"/>
                  </a:cubicBezTo>
                  <a:cubicBezTo>
                    <a:pt x="752" y="176"/>
                    <a:pt x="760" y="187"/>
                    <a:pt x="754" y="194"/>
                  </a:cubicBezTo>
                  <a:cubicBezTo>
                    <a:pt x="642" y="323"/>
                    <a:pt x="625" y="444"/>
                    <a:pt x="622" y="478"/>
                  </a:cubicBezTo>
                  <a:cubicBezTo>
                    <a:pt x="622" y="483"/>
                    <a:pt x="627" y="487"/>
                    <a:pt x="632" y="487"/>
                  </a:cubicBezTo>
                  <a:cubicBezTo>
                    <a:pt x="983" y="481"/>
                    <a:pt x="992" y="73"/>
                    <a:pt x="992" y="9"/>
                  </a:cubicBezTo>
                  <a:cubicBezTo>
                    <a:pt x="991" y="4"/>
                    <a:pt x="987" y="0"/>
                    <a:pt x="982" y="0"/>
                  </a:cubicBezTo>
                  <a:cubicBezTo>
                    <a:pt x="558" y="4"/>
                    <a:pt x="494" y="260"/>
                    <a:pt x="485" y="430"/>
                  </a:cubicBezTo>
                  <a:cubicBezTo>
                    <a:pt x="485" y="439"/>
                    <a:pt x="473" y="441"/>
                    <a:pt x="469" y="434"/>
                  </a:cubicBezTo>
                  <a:cubicBezTo>
                    <a:pt x="416" y="328"/>
                    <a:pt x="292" y="242"/>
                    <a:pt x="8" y="255"/>
                  </a:cubicBezTo>
                  <a:cubicBezTo>
                    <a:pt x="3" y="255"/>
                    <a:pt x="0" y="260"/>
                    <a:pt x="0" y="265"/>
                  </a:cubicBezTo>
                  <a:cubicBezTo>
                    <a:pt x="2" y="322"/>
                    <a:pt x="34" y="646"/>
                    <a:pt x="384" y="65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3">
              <a:extLst>
                <a:ext uri="{FF2B5EF4-FFF2-40B4-BE49-F238E27FC236}">
                  <a16:creationId xmlns:a16="http://schemas.microsoft.com/office/drawing/2014/main" id="{A16778C5-11E4-4DEB-B1A8-05111F9D7551}"/>
                </a:ext>
              </a:extLst>
            </p:cNvPr>
            <p:cNvSpPr>
              <a:spLocks noEditPoints="1"/>
            </p:cNvSpPr>
            <p:nvPr/>
          </p:nvSpPr>
          <p:spPr bwMode="auto">
            <a:xfrm>
              <a:off x="2375" y="2252"/>
              <a:ext cx="2971" cy="1425"/>
            </a:xfrm>
            <a:custGeom>
              <a:avLst/>
              <a:gdLst>
                <a:gd name="T0" fmla="*/ 22 w 1586"/>
                <a:gd name="T1" fmla="*/ 760 h 760"/>
                <a:gd name="T2" fmla="*/ 10 w 1586"/>
                <a:gd name="T3" fmla="*/ 756 h 760"/>
                <a:gd name="T4" fmla="*/ 0 w 1586"/>
                <a:gd name="T5" fmla="*/ 738 h 760"/>
                <a:gd name="T6" fmla="*/ 0 w 1586"/>
                <a:gd name="T7" fmla="*/ 295 h 760"/>
                <a:gd name="T8" fmla="*/ 11 w 1586"/>
                <a:gd name="T9" fmla="*/ 276 h 760"/>
                <a:gd name="T10" fmla="*/ 434 w 1586"/>
                <a:gd name="T11" fmla="*/ 36 h 760"/>
                <a:gd name="T12" fmla="*/ 575 w 1586"/>
                <a:gd name="T13" fmla="*/ 2 h 760"/>
                <a:gd name="T14" fmla="*/ 1001 w 1586"/>
                <a:gd name="T15" fmla="*/ 24 h 760"/>
                <a:gd name="T16" fmla="*/ 1106 w 1586"/>
                <a:gd name="T17" fmla="*/ 135 h 760"/>
                <a:gd name="T18" fmla="*/ 1006 w 1586"/>
                <a:gd name="T19" fmla="*/ 245 h 760"/>
                <a:gd name="T20" fmla="*/ 874 w 1586"/>
                <a:gd name="T21" fmla="*/ 258 h 760"/>
                <a:gd name="T22" fmla="*/ 989 w 1586"/>
                <a:gd name="T23" fmla="*/ 304 h 760"/>
                <a:gd name="T24" fmla="*/ 1224 w 1586"/>
                <a:gd name="T25" fmla="*/ 239 h 760"/>
                <a:gd name="T26" fmla="*/ 1365 w 1586"/>
                <a:gd name="T27" fmla="*/ 79 h 760"/>
                <a:gd name="T28" fmla="*/ 1447 w 1586"/>
                <a:gd name="T29" fmla="*/ 39 h 760"/>
                <a:gd name="T30" fmla="*/ 1533 w 1586"/>
                <a:gd name="T31" fmla="*/ 70 h 760"/>
                <a:gd name="T32" fmla="*/ 1544 w 1586"/>
                <a:gd name="T33" fmla="*/ 234 h 760"/>
                <a:gd name="T34" fmla="*/ 1354 w 1586"/>
                <a:gd name="T35" fmla="*/ 459 h 760"/>
                <a:gd name="T36" fmla="*/ 1344 w 1586"/>
                <a:gd name="T37" fmla="*/ 466 h 760"/>
                <a:gd name="T38" fmla="*/ 988 w 1586"/>
                <a:gd name="T39" fmla="*/ 577 h 760"/>
                <a:gd name="T40" fmla="*/ 938 w 1586"/>
                <a:gd name="T41" fmla="*/ 582 h 760"/>
                <a:gd name="T42" fmla="*/ 583 w 1586"/>
                <a:gd name="T43" fmla="*/ 557 h 760"/>
                <a:gd name="T44" fmla="*/ 531 w 1586"/>
                <a:gd name="T45" fmla="*/ 565 h 760"/>
                <a:gd name="T46" fmla="*/ 30 w 1586"/>
                <a:gd name="T47" fmla="*/ 759 h 760"/>
                <a:gd name="T48" fmla="*/ 22 w 1586"/>
                <a:gd name="T49" fmla="*/ 760 h 760"/>
                <a:gd name="T50" fmla="*/ 44 w 1586"/>
                <a:gd name="T51" fmla="*/ 308 h 760"/>
                <a:gd name="T52" fmla="*/ 44 w 1586"/>
                <a:gd name="T53" fmla="*/ 706 h 760"/>
                <a:gd name="T54" fmla="*/ 515 w 1586"/>
                <a:gd name="T55" fmla="*/ 524 h 760"/>
                <a:gd name="T56" fmla="*/ 586 w 1586"/>
                <a:gd name="T57" fmla="*/ 513 h 760"/>
                <a:gd name="T58" fmla="*/ 941 w 1586"/>
                <a:gd name="T59" fmla="*/ 539 h 760"/>
                <a:gd name="T60" fmla="*/ 975 w 1586"/>
                <a:gd name="T61" fmla="*/ 535 h 760"/>
                <a:gd name="T62" fmla="*/ 1324 w 1586"/>
                <a:gd name="T63" fmla="*/ 426 h 760"/>
                <a:gd name="T64" fmla="*/ 1511 w 1586"/>
                <a:gd name="T65" fmla="*/ 206 h 760"/>
                <a:gd name="T66" fmla="*/ 1504 w 1586"/>
                <a:gd name="T67" fmla="*/ 102 h 760"/>
                <a:gd name="T68" fmla="*/ 1450 w 1586"/>
                <a:gd name="T69" fmla="*/ 83 h 760"/>
                <a:gd name="T70" fmla="*/ 1398 w 1586"/>
                <a:gd name="T71" fmla="*/ 108 h 760"/>
                <a:gd name="T72" fmla="*/ 1252 w 1586"/>
                <a:gd name="T73" fmla="*/ 273 h 760"/>
                <a:gd name="T74" fmla="*/ 1242 w 1586"/>
                <a:gd name="T75" fmla="*/ 279 h 760"/>
                <a:gd name="T76" fmla="*/ 994 w 1586"/>
                <a:gd name="T77" fmla="*/ 349 h 760"/>
                <a:gd name="T78" fmla="*/ 979 w 1586"/>
                <a:gd name="T79" fmla="*/ 348 h 760"/>
                <a:gd name="T80" fmla="*/ 774 w 1586"/>
                <a:gd name="T81" fmla="*/ 265 h 760"/>
                <a:gd name="T82" fmla="*/ 761 w 1586"/>
                <a:gd name="T83" fmla="*/ 242 h 760"/>
                <a:gd name="T84" fmla="*/ 780 w 1586"/>
                <a:gd name="T85" fmla="*/ 223 h 760"/>
                <a:gd name="T86" fmla="*/ 1001 w 1586"/>
                <a:gd name="T87" fmla="*/ 201 h 760"/>
                <a:gd name="T88" fmla="*/ 1062 w 1586"/>
                <a:gd name="T89" fmla="*/ 135 h 760"/>
                <a:gd name="T90" fmla="*/ 998 w 1586"/>
                <a:gd name="T91" fmla="*/ 68 h 760"/>
                <a:gd name="T92" fmla="*/ 573 w 1586"/>
                <a:gd name="T93" fmla="*/ 46 h 760"/>
                <a:gd name="T94" fmla="*/ 456 w 1586"/>
                <a:gd name="T95" fmla="*/ 74 h 760"/>
                <a:gd name="T96" fmla="*/ 44 w 1586"/>
                <a:gd name="T97" fmla="*/ 30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6" h="760">
                  <a:moveTo>
                    <a:pt x="22" y="760"/>
                  </a:moveTo>
                  <a:cubicBezTo>
                    <a:pt x="18" y="760"/>
                    <a:pt x="14" y="759"/>
                    <a:pt x="10" y="756"/>
                  </a:cubicBezTo>
                  <a:cubicBezTo>
                    <a:pt x="4" y="752"/>
                    <a:pt x="0" y="745"/>
                    <a:pt x="0" y="738"/>
                  </a:cubicBezTo>
                  <a:cubicBezTo>
                    <a:pt x="0" y="295"/>
                    <a:pt x="0" y="295"/>
                    <a:pt x="0" y="295"/>
                  </a:cubicBezTo>
                  <a:cubicBezTo>
                    <a:pt x="0" y="287"/>
                    <a:pt x="5" y="280"/>
                    <a:pt x="11" y="276"/>
                  </a:cubicBezTo>
                  <a:cubicBezTo>
                    <a:pt x="434" y="36"/>
                    <a:pt x="434" y="36"/>
                    <a:pt x="434" y="36"/>
                  </a:cubicBezTo>
                  <a:cubicBezTo>
                    <a:pt x="477" y="11"/>
                    <a:pt x="526" y="0"/>
                    <a:pt x="575" y="2"/>
                  </a:cubicBezTo>
                  <a:cubicBezTo>
                    <a:pt x="1001" y="24"/>
                    <a:pt x="1001" y="24"/>
                    <a:pt x="1001" y="24"/>
                  </a:cubicBezTo>
                  <a:cubicBezTo>
                    <a:pt x="1060" y="27"/>
                    <a:pt x="1106" y="76"/>
                    <a:pt x="1106" y="135"/>
                  </a:cubicBezTo>
                  <a:cubicBezTo>
                    <a:pt x="1106" y="192"/>
                    <a:pt x="1063" y="239"/>
                    <a:pt x="1006" y="245"/>
                  </a:cubicBezTo>
                  <a:cubicBezTo>
                    <a:pt x="874" y="258"/>
                    <a:pt x="874" y="258"/>
                    <a:pt x="874" y="258"/>
                  </a:cubicBezTo>
                  <a:cubicBezTo>
                    <a:pt x="989" y="304"/>
                    <a:pt x="989" y="304"/>
                    <a:pt x="989" y="304"/>
                  </a:cubicBezTo>
                  <a:cubicBezTo>
                    <a:pt x="1224" y="239"/>
                    <a:pt x="1224" y="239"/>
                    <a:pt x="1224" y="239"/>
                  </a:cubicBezTo>
                  <a:cubicBezTo>
                    <a:pt x="1365" y="79"/>
                    <a:pt x="1365" y="79"/>
                    <a:pt x="1365" y="79"/>
                  </a:cubicBezTo>
                  <a:cubicBezTo>
                    <a:pt x="1386" y="55"/>
                    <a:pt x="1416" y="41"/>
                    <a:pt x="1447" y="39"/>
                  </a:cubicBezTo>
                  <a:cubicBezTo>
                    <a:pt x="1479" y="38"/>
                    <a:pt x="1510" y="48"/>
                    <a:pt x="1533" y="70"/>
                  </a:cubicBezTo>
                  <a:cubicBezTo>
                    <a:pt x="1581" y="113"/>
                    <a:pt x="1586" y="185"/>
                    <a:pt x="1544" y="234"/>
                  </a:cubicBezTo>
                  <a:cubicBezTo>
                    <a:pt x="1354" y="459"/>
                    <a:pt x="1354" y="459"/>
                    <a:pt x="1354" y="459"/>
                  </a:cubicBezTo>
                  <a:cubicBezTo>
                    <a:pt x="1351" y="462"/>
                    <a:pt x="1348" y="464"/>
                    <a:pt x="1344" y="466"/>
                  </a:cubicBezTo>
                  <a:cubicBezTo>
                    <a:pt x="988" y="577"/>
                    <a:pt x="988" y="577"/>
                    <a:pt x="988" y="577"/>
                  </a:cubicBezTo>
                  <a:cubicBezTo>
                    <a:pt x="972" y="582"/>
                    <a:pt x="955" y="584"/>
                    <a:pt x="938" y="582"/>
                  </a:cubicBezTo>
                  <a:cubicBezTo>
                    <a:pt x="583" y="557"/>
                    <a:pt x="583" y="557"/>
                    <a:pt x="583" y="557"/>
                  </a:cubicBezTo>
                  <a:cubicBezTo>
                    <a:pt x="566" y="556"/>
                    <a:pt x="548" y="558"/>
                    <a:pt x="531" y="565"/>
                  </a:cubicBezTo>
                  <a:cubicBezTo>
                    <a:pt x="30" y="759"/>
                    <a:pt x="30" y="759"/>
                    <a:pt x="30" y="759"/>
                  </a:cubicBezTo>
                  <a:cubicBezTo>
                    <a:pt x="28" y="760"/>
                    <a:pt x="25" y="760"/>
                    <a:pt x="22" y="760"/>
                  </a:cubicBezTo>
                  <a:close/>
                  <a:moveTo>
                    <a:pt x="44" y="308"/>
                  </a:moveTo>
                  <a:cubicBezTo>
                    <a:pt x="44" y="706"/>
                    <a:pt x="44" y="706"/>
                    <a:pt x="44" y="706"/>
                  </a:cubicBezTo>
                  <a:cubicBezTo>
                    <a:pt x="515" y="524"/>
                    <a:pt x="515" y="524"/>
                    <a:pt x="515" y="524"/>
                  </a:cubicBezTo>
                  <a:cubicBezTo>
                    <a:pt x="538" y="515"/>
                    <a:pt x="562" y="511"/>
                    <a:pt x="586" y="513"/>
                  </a:cubicBezTo>
                  <a:cubicBezTo>
                    <a:pt x="941" y="539"/>
                    <a:pt x="941" y="539"/>
                    <a:pt x="941" y="539"/>
                  </a:cubicBezTo>
                  <a:cubicBezTo>
                    <a:pt x="953" y="539"/>
                    <a:pt x="964" y="538"/>
                    <a:pt x="975" y="535"/>
                  </a:cubicBezTo>
                  <a:cubicBezTo>
                    <a:pt x="1324" y="426"/>
                    <a:pt x="1324" y="426"/>
                    <a:pt x="1324" y="426"/>
                  </a:cubicBezTo>
                  <a:cubicBezTo>
                    <a:pt x="1511" y="206"/>
                    <a:pt x="1511" y="206"/>
                    <a:pt x="1511" y="206"/>
                  </a:cubicBezTo>
                  <a:cubicBezTo>
                    <a:pt x="1537" y="175"/>
                    <a:pt x="1534" y="129"/>
                    <a:pt x="1504" y="102"/>
                  </a:cubicBezTo>
                  <a:cubicBezTo>
                    <a:pt x="1489" y="89"/>
                    <a:pt x="1470" y="82"/>
                    <a:pt x="1450" y="83"/>
                  </a:cubicBezTo>
                  <a:cubicBezTo>
                    <a:pt x="1430" y="84"/>
                    <a:pt x="1411" y="93"/>
                    <a:pt x="1398" y="108"/>
                  </a:cubicBezTo>
                  <a:cubicBezTo>
                    <a:pt x="1252" y="273"/>
                    <a:pt x="1252" y="273"/>
                    <a:pt x="1252" y="273"/>
                  </a:cubicBezTo>
                  <a:cubicBezTo>
                    <a:pt x="1249" y="276"/>
                    <a:pt x="1246" y="278"/>
                    <a:pt x="1242" y="279"/>
                  </a:cubicBezTo>
                  <a:cubicBezTo>
                    <a:pt x="994" y="349"/>
                    <a:pt x="994" y="349"/>
                    <a:pt x="994" y="349"/>
                  </a:cubicBezTo>
                  <a:cubicBezTo>
                    <a:pt x="989" y="350"/>
                    <a:pt x="984" y="350"/>
                    <a:pt x="979" y="348"/>
                  </a:cubicBezTo>
                  <a:cubicBezTo>
                    <a:pt x="774" y="265"/>
                    <a:pt x="774" y="265"/>
                    <a:pt x="774" y="265"/>
                  </a:cubicBezTo>
                  <a:cubicBezTo>
                    <a:pt x="765" y="261"/>
                    <a:pt x="759" y="252"/>
                    <a:pt x="761" y="242"/>
                  </a:cubicBezTo>
                  <a:cubicBezTo>
                    <a:pt x="762" y="232"/>
                    <a:pt x="770" y="224"/>
                    <a:pt x="780" y="223"/>
                  </a:cubicBezTo>
                  <a:cubicBezTo>
                    <a:pt x="1001" y="201"/>
                    <a:pt x="1001" y="201"/>
                    <a:pt x="1001" y="201"/>
                  </a:cubicBezTo>
                  <a:cubicBezTo>
                    <a:pt x="1036" y="198"/>
                    <a:pt x="1062" y="169"/>
                    <a:pt x="1062" y="135"/>
                  </a:cubicBezTo>
                  <a:cubicBezTo>
                    <a:pt x="1062" y="99"/>
                    <a:pt x="1034" y="70"/>
                    <a:pt x="998" y="68"/>
                  </a:cubicBezTo>
                  <a:cubicBezTo>
                    <a:pt x="573" y="46"/>
                    <a:pt x="573" y="46"/>
                    <a:pt x="573" y="46"/>
                  </a:cubicBezTo>
                  <a:cubicBezTo>
                    <a:pt x="532" y="44"/>
                    <a:pt x="491" y="54"/>
                    <a:pt x="456" y="74"/>
                  </a:cubicBezTo>
                  <a:lnTo>
                    <a:pt x="44" y="308"/>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7" name="bcgIcons_ThumbsUp">
            <a:extLst>
              <a:ext uri="{FF2B5EF4-FFF2-40B4-BE49-F238E27FC236}">
                <a16:creationId xmlns:a16="http://schemas.microsoft.com/office/drawing/2014/main" id="{C683F435-8684-42DF-9D7A-77B11EA29B55}"/>
              </a:ext>
            </a:extLst>
          </p:cNvPr>
          <p:cNvGrpSpPr>
            <a:grpSpLocks noChangeAspect="1"/>
          </p:cNvGrpSpPr>
          <p:nvPr/>
        </p:nvGrpSpPr>
        <p:grpSpPr>
          <a:xfrm>
            <a:off x="3529639" y="2786169"/>
            <a:ext cx="1083779" cy="1084783"/>
            <a:chOff x="1682" y="0"/>
            <a:chExt cx="4316" cy="4320"/>
          </a:xfrm>
        </p:grpSpPr>
        <p:sp>
          <p:nvSpPr>
            <p:cNvPr id="48" name="AutoShape 3">
              <a:extLst>
                <a:ext uri="{FF2B5EF4-FFF2-40B4-BE49-F238E27FC236}">
                  <a16:creationId xmlns:a16="http://schemas.microsoft.com/office/drawing/2014/main" id="{3791D042-F92F-4CC2-8DD6-DDE02CC55D4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a16="http://schemas.microsoft.com/office/drawing/2014/main" id="{A1D8D785-64BE-4F3D-B7FB-AA35AB4AB0C9}"/>
                </a:ext>
              </a:extLst>
            </p:cNvPr>
            <p:cNvSpPr/>
            <p:nvPr/>
          </p:nvSpPr>
          <p:spPr bwMode="auto">
            <a:xfrm>
              <a:off x="3248" y="698"/>
              <a:ext cx="2034" cy="2919"/>
            </a:xfrm>
            <a:custGeom>
              <a:avLst/>
              <a:gdLst>
                <a:gd name="T0" fmla="*/ 1086 w 1086"/>
                <a:gd name="T1" fmla="*/ 681 h 1557"/>
                <a:gd name="T2" fmla="*/ 530 w 1086"/>
                <a:gd name="T3" fmla="*/ 537 h 1557"/>
                <a:gd name="T4" fmla="*/ 593 w 1086"/>
                <a:gd name="T5" fmla="*/ 253 h 1557"/>
                <a:gd name="T6" fmla="*/ 391 w 1086"/>
                <a:gd name="T7" fmla="*/ 4 h 1557"/>
                <a:gd name="T8" fmla="*/ 279 w 1086"/>
                <a:gd name="T9" fmla="*/ 114 h 1557"/>
                <a:gd name="T10" fmla="*/ 279 w 1086"/>
                <a:gd name="T11" fmla="*/ 221 h 1557"/>
                <a:gd name="T12" fmla="*/ 0 w 1086"/>
                <a:gd name="T13" fmla="*/ 523 h 1557"/>
                <a:gd name="T14" fmla="*/ 203 w 1086"/>
                <a:gd name="T15" fmla="*/ 459 h 1557"/>
                <a:gd name="T16" fmla="*/ 323 w 1086"/>
                <a:gd name="T17" fmla="*/ 114 h 1557"/>
                <a:gd name="T18" fmla="*/ 386 w 1086"/>
                <a:gd name="T19" fmla="*/ 48 h 1557"/>
                <a:gd name="T20" fmla="*/ 549 w 1086"/>
                <a:gd name="T21" fmla="*/ 257 h 1557"/>
                <a:gd name="T22" fmla="*/ 476 w 1086"/>
                <a:gd name="T23" fmla="*/ 570 h 1557"/>
                <a:gd name="T24" fmla="*/ 942 w 1086"/>
                <a:gd name="T25" fmla="*/ 581 h 1557"/>
                <a:gd name="T26" fmla="*/ 942 w 1086"/>
                <a:gd name="T27" fmla="*/ 781 h 1557"/>
                <a:gd name="T28" fmla="*/ 917 w 1086"/>
                <a:gd name="T29" fmla="*/ 780 h 1557"/>
                <a:gd name="T30" fmla="*/ 757 w 1086"/>
                <a:gd name="T31" fmla="*/ 802 h 1557"/>
                <a:gd name="T32" fmla="*/ 807 w 1086"/>
                <a:gd name="T33" fmla="*/ 824 h 1557"/>
                <a:gd name="T34" fmla="*/ 924 w 1086"/>
                <a:gd name="T35" fmla="*/ 825 h 1557"/>
                <a:gd name="T36" fmla="*/ 917 w 1086"/>
                <a:gd name="T37" fmla="*/ 1024 h 1557"/>
                <a:gd name="T38" fmla="*/ 874 w 1086"/>
                <a:gd name="T39" fmla="*/ 1025 h 1557"/>
                <a:gd name="T40" fmla="*/ 757 w 1086"/>
                <a:gd name="T41" fmla="*/ 1024 h 1557"/>
                <a:gd name="T42" fmla="*/ 757 w 1086"/>
                <a:gd name="T43" fmla="*/ 1068 h 1557"/>
                <a:gd name="T44" fmla="*/ 961 w 1086"/>
                <a:gd name="T45" fmla="*/ 1168 h 1557"/>
                <a:gd name="T46" fmla="*/ 793 w 1086"/>
                <a:gd name="T47" fmla="*/ 1269 h 1557"/>
                <a:gd name="T48" fmla="*/ 724 w 1086"/>
                <a:gd name="T49" fmla="*/ 1269 h 1557"/>
                <a:gd name="T50" fmla="*/ 724 w 1086"/>
                <a:gd name="T51" fmla="*/ 1313 h 1557"/>
                <a:gd name="T52" fmla="*/ 793 w 1086"/>
                <a:gd name="T53" fmla="*/ 1313 h 1557"/>
                <a:gd name="T54" fmla="*/ 793 w 1086"/>
                <a:gd name="T55" fmla="*/ 1513 h 1557"/>
                <a:gd name="T56" fmla="*/ 26 w 1086"/>
                <a:gd name="T57" fmla="*/ 1394 h 1557"/>
                <a:gd name="T58" fmla="*/ 344 w 1086"/>
                <a:gd name="T59" fmla="*/ 1557 h 1557"/>
                <a:gd name="T60" fmla="*/ 937 w 1086"/>
                <a:gd name="T61" fmla="*/ 1413 h 1557"/>
                <a:gd name="T62" fmla="*/ 1005 w 1086"/>
                <a:gd name="T63" fmla="*/ 1168 h 1557"/>
                <a:gd name="T64" fmla="*/ 1061 w 1086"/>
                <a:gd name="T65" fmla="*/ 924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6" h="1557">
                  <a:moveTo>
                    <a:pt x="1004" y="810"/>
                  </a:moveTo>
                  <a:cubicBezTo>
                    <a:pt x="1052" y="787"/>
                    <a:pt x="1086" y="738"/>
                    <a:pt x="1086" y="681"/>
                  </a:cubicBezTo>
                  <a:cubicBezTo>
                    <a:pt x="1086" y="601"/>
                    <a:pt x="1021" y="537"/>
                    <a:pt x="942" y="537"/>
                  </a:cubicBezTo>
                  <a:cubicBezTo>
                    <a:pt x="530" y="537"/>
                    <a:pt x="530" y="537"/>
                    <a:pt x="530" y="537"/>
                  </a:cubicBezTo>
                  <a:cubicBezTo>
                    <a:pt x="553" y="485"/>
                    <a:pt x="593" y="378"/>
                    <a:pt x="593" y="255"/>
                  </a:cubicBezTo>
                  <a:cubicBezTo>
                    <a:pt x="593" y="255"/>
                    <a:pt x="593" y="254"/>
                    <a:pt x="593" y="253"/>
                  </a:cubicBezTo>
                  <a:cubicBezTo>
                    <a:pt x="592" y="251"/>
                    <a:pt x="586" y="193"/>
                    <a:pt x="559" y="134"/>
                  </a:cubicBezTo>
                  <a:cubicBezTo>
                    <a:pt x="522" y="52"/>
                    <a:pt x="464" y="7"/>
                    <a:pt x="391" y="4"/>
                  </a:cubicBezTo>
                  <a:cubicBezTo>
                    <a:pt x="383" y="3"/>
                    <a:pt x="344" y="0"/>
                    <a:pt x="313" y="26"/>
                  </a:cubicBezTo>
                  <a:cubicBezTo>
                    <a:pt x="291" y="46"/>
                    <a:pt x="279" y="75"/>
                    <a:pt x="279" y="114"/>
                  </a:cubicBezTo>
                  <a:cubicBezTo>
                    <a:pt x="279" y="221"/>
                    <a:pt x="279" y="221"/>
                    <a:pt x="279" y="221"/>
                  </a:cubicBezTo>
                  <a:cubicBezTo>
                    <a:pt x="279" y="221"/>
                    <a:pt x="279" y="221"/>
                    <a:pt x="279" y="221"/>
                  </a:cubicBezTo>
                  <a:cubicBezTo>
                    <a:pt x="279" y="223"/>
                    <a:pt x="283" y="364"/>
                    <a:pt x="181" y="420"/>
                  </a:cubicBezTo>
                  <a:cubicBezTo>
                    <a:pt x="132" y="448"/>
                    <a:pt x="63" y="487"/>
                    <a:pt x="0" y="523"/>
                  </a:cubicBezTo>
                  <a:cubicBezTo>
                    <a:pt x="12" y="531"/>
                    <a:pt x="21" y="544"/>
                    <a:pt x="25" y="559"/>
                  </a:cubicBezTo>
                  <a:cubicBezTo>
                    <a:pt x="86" y="524"/>
                    <a:pt x="154" y="486"/>
                    <a:pt x="203" y="459"/>
                  </a:cubicBezTo>
                  <a:cubicBezTo>
                    <a:pt x="326" y="390"/>
                    <a:pt x="324" y="232"/>
                    <a:pt x="323" y="220"/>
                  </a:cubicBezTo>
                  <a:cubicBezTo>
                    <a:pt x="323" y="114"/>
                    <a:pt x="323" y="114"/>
                    <a:pt x="323" y="114"/>
                  </a:cubicBezTo>
                  <a:cubicBezTo>
                    <a:pt x="323" y="89"/>
                    <a:pt x="330" y="70"/>
                    <a:pt x="342" y="60"/>
                  </a:cubicBezTo>
                  <a:cubicBezTo>
                    <a:pt x="359" y="44"/>
                    <a:pt x="386" y="48"/>
                    <a:pt x="386" y="48"/>
                  </a:cubicBezTo>
                  <a:cubicBezTo>
                    <a:pt x="387" y="48"/>
                    <a:pt x="388" y="48"/>
                    <a:pt x="389" y="48"/>
                  </a:cubicBezTo>
                  <a:cubicBezTo>
                    <a:pt x="520" y="52"/>
                    <a:pt x="547" y="241"/>
                    <a:pt x="549" y="257"/>
                  </a:cubicBezTo>
                  <a:cubicBezTo>
                    <a:pt x="548" y="413"/>
                    <a:pt x="476" y="547"/>
                    <a:pt x="476" y="548"/>
                  </a:cubicBezTo>
                  <a:cubicBezTo>
                    <a:pt x="472" y="555"/>
                    <a:pt x="472" y="563"/>
                    <a:pt x="476" y="570"/>
                  </a:cubicBezTo>
                  <a:cubicBezTo>
                    <a:pt x="480" y="577"/>
                    <a:pt x="487" y="581"/>
                    <a:pt x="495" y="581"/>
                  </a:cubicBezTo>
                  <a:cubicBezTo>
                    <a:pt x="942" y="581"/>
                    <a:pt x="942" y="581"/>
                    <a:pt x="942" y="581"/>
                  </a:cubicBezTo>
                  <a:cubicBezTo>
                    <a:pt x="997" y="581"/>
                    <a:pt x="1042" y="626"/>
                    <a:pt x="1042" y="681"/>
                  </a:cubicBezTo>
                  <a:cubicBezTo>
                    <a:pt x="1042" y="736"/>
                    <a:pt x="997" y="781"/>
                    <a:pt x="942" y="781"/>
                  </a:cubicBezTo>
                  <a:cubicBezTo>
                    <a:pt x="926" y="781"/>
                    <a:pt x="926" y="781"/>
                    <a:pt x="926" y="781"/>
                  </a:cubicBezTo>
                  <a:cubicBezTo>
                    <a:pt x="923" y="781"/>
                    <a:pt x="920" y="780"/>
                    <a:pt x="917" y="780"/>
                  </a:cubicBezTo>
                  <a:cubicBezTo>
                    <a:pt x="779" y="780"/>
                    <a:pt x="779" y="780"/>
                    <a:pt x="779" y="780"/>
                  </a:cubicBezTo>
                  <a:cubicBezTo>
                    <a:pt x="767" y="780"/>
                    <a:pt x="757" y="790"/>
                    <a:pt x="757" y="802"/>
                  </a:cubicBezTo>
                  <a:cubicBezTo>
                    <a:pt x="757" y="815"/>
                    <a:pt x="767" y="824"/>
                    <a:pt x="779" y="824"/>
                  </a:cubicBezTo>
                  <a:cubicBezTo>
                    <a:pt x="807" y="824"/>
                    <a:pt x="807" y="824"/>
                    <a:pt x="807" y="824"/>
                  </a:cubicBezTo>
                  <a:cubicBezTo>
                    <a:pt x="809" y="825"/>
                    <a:pt x="810" y="825"/>
                    <a:pt x="811" y="825"/>
                  </a:cubicBezTo>
                  <a:cubicBezTo>
                    <a:pt x="924" y="825"/>
                    <a:pt x="924" y="825"/>
                    <a:pt x="924" y="825"/>
                  </a:cubicBezTo>
                  <a:cubicBezTo>
                    <a:pt x="976" y="829"/>
                    <a:pt x="1017" y="872"/>
                    <a:pt x="1017" y="924"/>
                  </a:cubicBezTo>
                  <a:cubicBezTo>
                    <a:pt x="1017" y="980"/>
                    <a:pt x="972" y="1024"/>
                    <a:pt x="917" y="1024"/>
                  </a:cubicBezTo>
                  <a:cubicBezTo>
                    <a:pt x="879" y="1024"/>
                    <a:pt x="879" y="1024"/>
                    <a:pt x="879" y="1024"/>
                  </a:cubicBezTo>
                  <a:cubicBezTo>
                    <a:pt x="877" y="1024"/>
                    <a:pt x="875" y="1025"/>
                    <a:pt x="874" y="1025"/>
                  </a:cubicBezTo>
                  <a:cubicBezTo>
                    <a:pt x="869" y="1025"/>
                    <a:pt x="865" y="1024"/>
                    <a:pt x="861" y="1024"/>
                  </a:cubicBezTo>
                  <a:cubicBezTo>
                    <a:pt x="757" y="1024"/>
                    <a:pt x="757" y="1024"/>
                    <a:pt x="757" y="1024"/>
                  </a:cubicBezTo>
                  <a:cubicBezTo>
                    <a:pt x="745" y="1024"/>
                    <a:pt x="735" y="1034"/>
                    <a:pt x="735" y="1046"/>
                  </a:cubicBezTo>
                  <a:cubicBezTo>
                    <a:pt x="735" y="1059"/>
                    <a:pt x="745" y="1068"/>
                    <a:pt x="757" y="1068"/>
                  </a:cubicBezTo>
                  <a:cubicBezTo>
                    <a:pt x="861" y="1068"/>
                    <a:pt x="861" y="1068"/>
                    <a:pt x="861" y="1068"/>
                  </a:cubicBezTo>
                  <a:cubicBezTo>
                    <a:pt x="916" y="1068"/>
                    <a:pt x="961" y="1113"/>
                    <a:pt x="961" y="1168"/>
                  </a:cubicBezTo>
                  <a:cubicBezTo>
                    <a:pt x="961" y="1224"/>
                    <a:pt x="916" y="1269"/>
                    <a:pt x="861" y="1269"/>
                  </a:cubicBezTo>
                  <a:cubicBezTo>
                    <a:pt x="793" y="1269"/>
                    <a:pt x="793" y="1269"/>
                    <a:pt x="793" y="1269"/>
                  </a:cubicBezTo>
                  <a:cubicBezTo>
                    <a:pt x="757" y="1269"/>
                    <a:pt x="757" y="1269"/>
                    <a:pt x="757" y="1269"/>
                  </a:cubicBezTo>
                  <a:cubicBezTo>
                    <a:pt x="724" y="1269"/>
                    <a:pt x="724" y="1269"/>
                    <a:pt x="724" y="1269"/>
                  </a:cubicBezTo>
                  <a:cubicBezTo>
                    <a:pt x="712" y="1269"/>
                    <a:pt x="702" y="1278"/>
                    <a:pt x="702" y="1291"/>
                  </a:cubicBezTo>
                  <a:cubicBezTo>
                    <a:pt x="702" y="1303"/>
                    <a:pt x="712" y="1313"/>
                    <a:pt x="724" y="1313"/>
                  </a:cubicBezTo>
                  <a:cubicBezTo>
                    <a:pt x="757" y="1313"/>
                    <a:pt x="757" y="1313"/>
                    <a:pt x="757" y="1313"/>
                  </a:cubicBezTo>
                  <a:cubicBezTo>
                    <a:pt x="793" y="1313"/>
                    <a:pt x="793" y="1313"/>
                    <a:pt x="793" y="1313"/>
                  </a:cubicBezTo>
                  <a:cubicBezTo>
                    <a:pt x="848" y="1313"/>
                    <a:pt x="893" y="1357"/>
                    <a:pt x="893" y="1413"/>
                  </a:cubicBezTo>
                  <a:cubicBezTo>
                    <a:pt x="893" y="1468"/>
                    <a:pt x="848" y="1513"/>
                    <a:pt x="793" y="1513"/>
                  </a:cubicBezTo>
                  <a:cubicBezTo>
                    <a:pt x="344" y="1513"/>
                    <a:pt x="344" y="1513"/>
                    <a:pt x="344" y="1513"/>
                  </a:cubicBezTo>
                  <a:cubicBezTo>
                    <a:pt x="301" y="1513"/>
                    <a:pt x="175" y="1513"/>
                    <a:pt x="26" y="1394"/>
                  </a:cubicBezTo>
                  <a:cubicBezTo>
                    <a:pt x="26" y="1449"/>
                    <a:pt x="26" y="1449"/>
                    <a:pt x="26" y="1449"/>
                  </a:cubicBezTo>
                  <a:cubicBezTo>
                    <a:pt x="126" y="1521"/>
                    <a:pt x="230" y="1557"/>
                    <a:pt x="344" y="1557"/>
                  </a:cubicBezTo>
                  <a:cubicBezTo>
                    <a:pt x="793" y="1557"/>
                    <a:pt x="793" y="1557"/>
                    <a:pt x="793" y="1557"/>
                  </a:cubicBezTo>
                  <a:cubicBezTo>
                    <a:pt x="872" y="1557"/>
                    <a:pt x="937" y="1492"/>
                    <a:pt x="937" y="1413"/>
                  </a:cubicBezTo>
                  <a:cubicBezTo>
                    <a:pt x="937" y="1372"/>
                    <a:pt x="920" y="1335"/>
                    <a:pt x="892" y="1309"/>
                  </a:cubicBezTo>
                  <a:cubicBezTo>
                    <a:pt x="957" y="1294"/>
                    <a:pt x="1005" y="1237"/>
                    <a:pt x="1005" y="1168"/>
                  </a:cubicBezTo>
                  <a:cubicBezTo>
                    <a:pt x="1005" y="1127"/>
                    <a:pt x="987" y="1089"/>
                    <a:pt x="958" y="1062"/>
                  </a:cubicBezTo>
                  <a:cubicBezTo>
                    <a:pt x="1017" y="1045"/>
                    <a:pt x="1061" y="989"/>
                    <a:pt x="1061" y="924"/>
                  </a:cubicBezTo>
                  <a:cubicBezTo>
                    <a:pt x="1061" y="878"/>
                    <a:pt x="1039" y="837"/>
                    <a:pt x="1004" y="810"/>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6">
              <a:extLst>
                <a:ext uri="{FF2B5EF4-FFF2-40B4-BE49-F238E27FC236}">
                  <a16:creationId xmlns:a16="http://schemas.microsoft.com/office/drawing/2014/main" id="{708D731E-486F-4551-ADA2-5356DB56F2F4}"/>
                </a:ext>
              </a:extLst>
            </p:cNvPr>
            <p:cNvSpPr>
              <a:spLocks noEditPoints="1"/>
            </p:cNvSpPr>
            <p:nvPr/>
          </p:nvSpPr>
          <p:spPr bwMode="auto">
            <a:xfrm>
              <a:off x="2368" y="1740"/>
              <a:ext cx="846" cy="1723"/>
            </a:xfrm>
            <a:custGeom>
              <a:avLst/>
              <a:gdLst>
                <a:gd name="T0" fmla="*/ 193 w 452"/>
                <a:gd name="T1" fmla="*/ 773 h 919"/>
                <a:gd name="T2" fmla="*/ 146 w 452"/>
                <a:gd name="T3" fmla="*/ 820 h 919"/>
                <a:gd name="T4" fmla="*/ 99 w 452"/>
                <a:gd name="T5" fmla="*/ 773 h 919"/>
                <a:gd name="T6" fmla="*/ 146 w 452"/>
                <a:gd name="T7" fmla="*/ 726 h 919"/>
                <a:gd name="T8" fmla="*/ 193 w 452"/>
                <a:gd name="T9" fmla="*/ 773 h 919"/>
                <a:gd name="T10" fmla="*/ 452 w 452"/>
                <a:gd name="T11" fmla="*/ 22 h 919"/>
                <a:gd name="T12" fmla="*/ 452 w 452"/>
                <a:gd name="T13" fmla="*/ 897 h 919"/>
                <a:gd name="T14" fmla="*/ 430 w 452"/>
                <a:gd name="T15" fmla="*/ 919 h 919"/>
                <a:gd name="T16" fmla="*/ 22 w 452"/>
                <a:gd name="T17" fmla="*/ 919 h 919"/>
                <a:gd name="T18" fmla="*/ 0 w 452"/>
                <a:gd name="T19" fmla="*/ 897 h 919"/>
                <a:gd name="T20" fmla="*/ 0 w 452"/>
                <a:gd name="T21" fmla="*/ 22 h 919"/>
                <a:gd name="T22" fmla="*/ 22 w 452"/>
                <a:gd name="T23" fmla="*/ 0 h 919"/>
                <a:gd name="T24" fmla="*/ 430 w 452"/>
                <a:gd name="T25" fmla="*/ 0 h 919"/>
                <a:gd name="T26" fmla="*/ 452 w 452"/>
                <a:gd name="T27" fmla="*/ 22 h 919"/>
                <a:gd name="T28" fmla="*/ 237 w 452"/>
                <a:gd name="T29" fmla="*/ 773 h 919"/>
                <a:gd name="T30" fmla="*/ 146 w 452"/>
                <a:gd name="T31" fmla="*/ 682 h 919"/>
                <a:gd name="T32" fmla="*/ 55 w 452"/>
                <a:gd name="T33" fmla="*/ 773 h 919"/>
                <a:gd name="T34" fmla="*/ 146 w 452"/>
                <a:gd name="T35" fmla="*/ 864 h 919"/>
                <a:gd name="T36" fmla="*/ 237 w 452"/>
                <a:gd name="T37" fmla="*/ 773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919">
                  <a:moveTo>
                    <a:pt x="193" y="773"/>
                  </a:moveTo>
                  <a:cubicBezTo>
                    <a:pt x="193" y="799"/>
                    <a:pt x="172" y="820"/>
                    <a:pt x="146" y="820"/>
                  </a:cubicBezTo>
                  <a:cubicBezTo>
                    <a:pt x="120" y="820"/>
                    <a:pt x="99" y="799"/>
                    <a:pt x="99" y="773"/>
                  </a:cubicBezTo>
                  <a:cubicBezTo>
                    <a:pt x="99" y="747"/>
                    <a:pt x="120" y="726"/>
                    <a:pt x="146" y="726"/>
                  </a:cubicBezTo>
                  <a:cubicBezTo>
                    <a:pt x="172" y="726"/>
                    <a:pt x="193" y="747"/>
                    <a:pt x="193" y="773"/>
                  </a:cubicBezTo>
                  <a:close/>
                  <a:moveTo>
                    <a:pt x="452" y="22"/>
                  </a:moveTo>
                  <a:cubicBezTo>
                    <a:pt x="452" y="897"/>
                    <a:pt x="452" y="897"/>
                    <a:pt x="452" y="897"/>
                  </a:cubicBezTo>
                  <a:cubicBezTo>
                    <a:pt x="452" y="909"/>
                    <a:pt x="442" y="919"/>
                    <a:pt x="430" y="919"/>
                  </a:cubicBezTo>
                  <a:cubicBezTo>
                    <a:pt x="22" y="919"/>
                    <a:pt x="22" y="919"/>
                    <a:pt x="22" y="919"/>
                  </a:cubicBezTo>
                  <a:cubicBezTo>
                    <a:pt x="10" y="919"/>
                    <a:pt x="0" y="909"/>
                    <a:pt x="0" y="897"/>
                  </a:cubicBezTo>
                  <a:cubicBezTo>
                    <a:pt x="0" y="22"/>
                    <a:pt x="0" y="22"/>
                    <a:pt x="0" y="22"/>
                  </a:cubicBezTo>
                  <a:cubicBezTo>
                    <a:pt x="0" y="10"/>
                    <a:pt x="10" y="0"/>
                    <a:pt x="22" y="0"/>
                  </a:cubicBezTo>
                  <a:cubicBezTo>
                    <a:pt x="430" y="0"/>
                    <a:pt x="430" y="0"/>
                    <a:pt x="430" y="0"/>
                  </a:cubicBezTo>
                  <a:cubicBezTo>
                    <a:pt x="442" y="0"/>
                    <a:pt x="452" y="10"/>
                    <a:pt x="452" y="22"/>
                  </a:cubicBezTo>
                  <a:close/>
                  <a:moveTo>
                    <a:pt x="237" y="773"/>
                  </a:moveTo>
                  <a:cubicBezTo>
                    <a:pt x="237" y="722"/>
                    <a:pt x="196" y="682"/>
                    <a:pt x="146" y="682"/>
                  </a:cubicBezTo>
                  <a:cubicBezTo>
                    <a:pt x="96" y="682"/>
                    <a:pt x="55" y="722"/>
                    <a:pt x="55" y="773"/>
                  </a:cubicBezTo>
                  <a:cubicBezTo>
                    <a:pt x="55" y="823"/>
                    <a:pt x="96" y="864"/>
                    <a:pt x="146" y="864"/>
                  </a:cubicBezTo>
                  <a:cubicBezTo>
                    <a:pt x="196" y="864"/>
                    <a:pt x="237" y="823"/>
                    <a:pt x="237" y="773"/>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33">
            <a:extLst>
              <a:ext uri="{FF2B5EF4-FFF2-40B4-BE49-F238E27FC236}">
                <a16:creationId xmlns:a16="http://schemas.microsoft.com/office/drawing/2014/main" id="{6EC352A6-CC58-4A4D-80E8-7B9D4F7E8E0D}"/>
              </a:ext>
            </a:extLst>
          </p:cNvPr>
          <p:cNvGrpSpPr>
            <a:grpSpLocks noChangeAspect="1"/>
          </p:cNvGrpSpPr>
          <p:nvPr/>
        </p:nvGrpSpPr>
        <p:grpSpPr>
          <a:xfrm>
            <a:off x="864755" y="1673289"/>
            <a:ext cx="1040094" cy="1041058"/>
            <a:chOff x="1682" y="0"/>
            <a:chExt cx="4316" cy="4320"/>
          </a:xfrm>
        </p:grpSpPr>
        <p:sp>
          <p:nvSpPr>
            <p:cNvPr id="52" name="AutoShape 32">
              <a:extLst>
                <a:ext uri="{FF2B5EF4-FFF2-40B4-BE49-F238E27FC236}">
                  <a16:creationId xmlns:a16="http://schemas.microsoft.com/office/drawing/2014/main" id="{5E2C3D11-880E-4608-A2E5-BAD47C435472}"/>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4">
              <a:extLst>
                <a:ext uri="{FF2B5EF4-FFF2-40B4-BE49-F238E27FC236}">
                  <a16:creationId xmlns:a16="http://schemas.microsoft.com/office/drawing/2014/main" id="{963F619B-6E56-43F3-AE2D-A769B202AB79}"/>
                </a:ext>
              </a:extLst>
            </p:cNvPr>
            <p:cNvSpPr>
              <a:spLocks noEditPoints="1"/>
            </p:cNvSpPr>
            <p:nvPr/>
          </p:nvSpPr>
          <p:spPr bwMode="auto">
            <a:xfrm>
              <a:off x="1862" y="936"/>
              <a:ext cx="3922" cy="2478"/>
            </a:xfrm>
            <a:custGeom>
              <a:avLst/>
              <a:gdLst>
                <a:gd name="T0" fmla="*/ 1708 w 2094"/>
                <a:gd name="T1" fmla="*/ 1061 h 1322"/>
                <a:gd name="T2" fmla="*/ 2091 w 2094"/>
                <a:gd name="T3" fmla="*/ 1304 h 1322"/>
                <a:gd name="T4" fmla="*/ 969 w 2094"/>
                <a:gd name="T5" fmla="*/ 1322 h 1322"/>
                <a:gd name="T6" fmla="*/ 1094 w 2094"/>
                <a:gd name="T7" fmla="*/ 1103 h 1322"/>
                <a:gd name="T8" fmla="*/ 1339 w 2094"/>
                <a:gd name="T9" fmla="*/ 1061 h 1322"/>
                <a:gd name="T10" fmla="*/ 1527 w 2094"/>
                <a:gd name="T11" fmla="*/ 1209 h 1322"/>
                <a:gd name="T12" fmla="*/ 1784 w 2094"/>
                <a:gd name="T13" fmla="*/ 687 h 1322"/>
                <a:gd name="T14" fmla="*/ 1766 w 2094"/>
                <a:gd name="T15" fmla="*/ 685 h 1322"/>
                <a:gd name="T16" fmla="*/ 1746 w 2094"/>
                <a:gd name="T17" fmla="*/ 704 h 1322"/>
                <a:gd name="T18" fmla="*/ 1520 w 2094"/>
                <a:gd name="T19" fmla="*/ 961 h 1322"/>
                <a:gd name="T20" fmla="*/ 1294 w 2094"/>
                <a:gd name="T21" fmla="*/ 704 h 1322"/>
                <a:gd name="T22" fmla="*/ 1256 w 2094"/>
                <a:gd name="T23" fmla="*/ 654 h 1322"/>
                <a:gd name="T24" fmla="*/ 1212 w 2094"/>
                <a:gd name="T25" fmla="*/ 656 h 1322"/>
                <a:gd name="T26" fmla="*/ 1353 w 2094"/>
                <a:gd name="T27" fmla="*/ 924 h 1322"/>
                <a:gd name="T28" fmla="*/ 1368 w 2094"/>
                <a:gd name="T29" fmla="*/ 1023 h 1322"/>
                <a:gd name="T30" fmla="*/ 1409 w 2094"/>
                <a:gd name="T31" fmla="*/ 1057 h 1322"/>
                <a:gd name="T32" fmla="*/ 1412 w 2094"/>
                <a:gd name="T33" fmla="*/ 966 h 1322"/>
                <a:gd name="T34" fmla="*/ 1639 w 2094"/>
                <a:gd name="T35" fmla="*/ 958 h 1322"/>
                <a:gd name="T36" fmla="*/ 1678 w 2094"/>
                <a:gd name="T37" fmla="*/ 1024 h 1322"/>
                <a:gd name="T38" fmla="*/ 1683 w 2094"/>
                <a:gd name="T39" fmla="*/ 927 h 1322"/>
                <a:gd name="T40" fmla="*/ 1784 w 2094"/>
                <a:gd name="T41" fmla="*/ 727 h 1322"/>
                <a:gd name="T42" fmla="*/ 1784 w 2094"/>
                <a:gd name="T43" fmla="*/ 687 h 1322"/>
                <a:gd name="T44" fmla="*/ 1524 w 2094"/>
                <a:gd name="T45" fmla="*/ 157 h 1322"/>
                <a:gd name="T46" fmla="*/ 1224 w 2094"/>
                <a:gd name="T47" fmla="*/ 612 h 1322"/>
                <a:gd name="T48" fmla="*/ 1380 w 2094"/>
                <a:gd name="T49" fmla="*/ 410 h 1322"/>
                <a:gd name="T50" fmla="*/ 1864 w 2094"/>
                <a:gd name="T51" fmla="*/ 610 h 1322"/>
                <a:gd name="T52" fmla="*/ 1842 w 2094"/>
                <a:gd name="T53" fmla="*/ 480 h 1322"/>
                <a:gd name="T54" fmla="*/ 891 w 2094"/>
                <a:gd name="T55" fmla="*/ 922 h 1322"/>
                <a:gd name="T56" fmla="*/ 1281 w 2094"/>
                <a:gd name="T57" fmla="*/ 893 h 1322"/>
                <a:gd name="T58" fmla="*/ 869 w 2094"/>
                <a:gd name="T59" fmla="*/ 849 h 1322"/>
                <a:gd name="T60" fmla="*/ 847 w 2094"/>
                <a:gd name="T61" fmla="*/ 936 h 1322"/>
                <a:gd name="T62" fmla="*/ 904 w 2094"/>
                <a:gd name="T63" fmla="*/ 980 h 1322"/>
                <a:gd name="T64" fmla="*/ 708 w 2094"/>
                <a:gd name="T65" fmla="*/ 955 h 1322"/>
                <a:gd name="T66" fmla="*/ 720 w 2094"/>
                <a:gd name="T67" fmla="*/ 871 h 1322"/>
                <a:gd name="T68" fmla="*/ 44 w 2094"/>
                <a:gd name="T69" fmla="*/ 849 h 1322"/>
                <a:gd name="T70" fmla="*/ 1523 w 2094"/>
                <a:gd name="T71" fmla="*/ 44 h 1322"/>
                <a:gd name="T72" fmla="*/ 1524 w 2094"/>
                <a:gd name="T73" fmla="*/ 106 h 1322"/>
                <a:gd name="T74" fmla="*/ 1567 w 2094"/>
                <a:gd name="T75" fmla="*/ 22 h 1322"/>
                <a:gd name="T76" fmla="*/ 22 w 2094"/>
                <a:gd name="T77" fmla="*/ 0 h 1322"/>
                <a:gd name="T78" fmla="*/ 0 w 2094"/>
                <a:gd name="T79" fmla="*/ 871 h 1322"/>
                <a:gd name="T80" fmla="*/ 676 w 2094"/>
                <a:gd name="T81" fmla="*/ 893 h 1322"/>
                <a:gd name="T82" fmla="*/ 566 w 2094"/>
                <a:gd name="T83" fmla="*/ 982 h 1322"/>
                <a:gd name="T84" fmla="*/ 577 w 2094"/>
                <a:gd name="T85" fmla="*/ 1024 h 1322"/>
                <a:gd name="T86" fmla="*/ 1011 w 2094"/>
                <a:gd name="T87" fmla="*/ 1007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4" h="1322">
                  <a:moveTo>
                    <a:pt x="1708" y="1061"/>
                  </a:moveTo>
                  <a:cubicBezTo>
                    <a:pt x="1708" y="1061"/>
                    <a:pt x="1708" y="1061"/>
                    <a:pt x="1708" y="1061"/>
                  </a:cubicBezTo>
                  <a:cubicBezTo>
                    <a:pt x="1708" y="1061"/>
                    <a:pt x="1867" y="1063"/>
                    <a:pt x="1953" y="1103"/>
                  </a:cubicBezTo>
                  <a:cubicBezTo>
                    <a:pt x="2023" y="1135"/>
                    <a:pt x="2074" y="1256"/>
                    <a:pt x="2091" y="1304"/>
                  </a:cubicBezTo>
                  <a:cubicBezTo>
                    <a:pt x="2094" y="1313"/>
                    <a:pt x="2088" y="1322"/>
                    <a:pt x="2078" y="1322"/>
                  </a:cubicBezTo>
                  <a:cubicBezTo>
                    <a:pt x="969" y="1322"/>
                    <a:pt x="969" y="1322"/>
                    <a:pt x="969" y="1322"/>
                  </a:cubicBezTo>
                  <a:cubicBezTo>
                    <a:pt x="959" y="1322"/>
                    <a:pt x="953" y="1313"/>
                    <a:pt x="956" y="1304"/>
                  </a:cubicBezTo>
                  <a:cubicBezTo>
                    <a:pt x="973" y="1256"/>
                    <a:pt x="1024" y="1135"/>
                    <a:pt x="1094" y="1103"/>
                  </a:cubicBezTo>
                  <a:cubicBezTo>
                    <a:pt x="1180" y="1063"/>
                    <a:pt x="1339" y="1061"/>
                    <a:pt x="1339" y="1061"/>
                  </a:cubicBezTo>
                  <a:cubicBezTo>
                    <a:pt x="1339" y="1061"/>
                    <a:pt x="1339" y="1061"/>
                    <a:pt x="1339" y="1061"/>
                  </a:cubicBezTo>
                  <a:cubicBezTo>
                    <a:pt x="1339" y="1061"/>
                    <a:pt x="1461" y="1163"/>
                    <a:pt x="1520" y="1209"/>
                  </a:cubicBezTo>
                  <a:cubicBezTo>
                    <a:pt x="1522" y="1211"/>
                    <a:pt x="1525" y="1211"/>
                    <a:pt x="1527" y="1209"/>
                  </a:cubicBezTo>
                  <a:cubicBezTo>
                    <a:pt x="1606" y="1146"/>
                    <a:pt x="1708" y="1061"/>
                    <a:pt x="1708" y="1061"/>
                  </a:cubicBezTo>
                  <a:close/>
                  <a:moveTo>
                    <a:pt x="1784" y="687"/>
                  </a:moveTo>
                  <a:cubicBezTo>
                    <a:pt x="1784" y="687"/>
                    <a:pt x="1784" y="687"/>
                    <a:pt x="1784" y="687"/>
                  </a:cubicBezTo>
                  <a:cubicBezTo>
                    <a:pt x="1778" y="687"/>
                    <a:pt x="1772" y="686"/>
                    <a:pt x="1766" y="685"/>
                  </a:cubicBezTo>
                  <a:cubicBezTo>
                    <a:pt x="1763" y="688"/>
                    <a:pt x="1760" y="690"/>
                    <a:pt x="1756" y="692"/>
                  </a:cubicBezTo>
                  <a:cubicBezTo>
                    <a:pt x="1752" y="694"/>
                    <a:pt x="1748" y="699"/>
                    <a:pt x="1746" y="704"/>
                  </a:cubicBezTo>
                  <a:cubicBezTo>
                    <a:pt x="1714" y="784"/>
                    <a:pt x="1672" y="878"/>
                    <a:pt x="1657" y="891"/>
                  </a:cubicBezTo>
                  <a:cubicBezTo>
                    <a:pt x="1631" y="915"/>
                    <a:pt x="1558" y="961"/>
                    <a:pt x="1520" y="961"/>
                  </a:cubicBezTo>
                  <a:cubicBezTo>
                    <a:pt x="1482" y="961"/>
                    <a:pt x="1409" y="915"/>
                    <a:pt x="1383" y="891"/>
                  </a:cubicBezTo>
                  <a:cubicBezTo>
                    <a:pt x="1368" y="878"/>
                    <a:pt x="1325" y="784"/>
                    <a:pt x="1294" y="704"/>
                  </a:cubicBezTo>
                  <a:cubicBezTo>
                    <a:pt x="1292" y="698"/>
                    <a:pt x="1287" y="693"/>
                    <a:pt x="1281" y="691"/>
                  </a:cubicBezTo>
                  <a:cubicBezTo>
                    <a:pt x="1268" y="686"/>
                    <a:pt x="1260" y="669"/>
                    <a:pt x="1256" y="654"/>
                  </a:cubicBezTo>
                  <a:cubicBezTo>
                    <a:pt x="1249" y="657"/>
                    <a:pt x="1241" y="660"/>
                    <a:pt x="1231" y="660"/>
                  </a:cubicBezTo>
                  <a:cubicBezTo>
                    <a:pt x="1226" y="660"/>
                    <a:pt x="1219" y="659"/>
                    <a:pt x="1212" y="656"/>
                  </a:cubicBezTo>
                  <a:cubicBezTo>
                    <a:pt x="1216" y="681"/>
                    <a:pt x="1229" y="713"/>
                    <a:pt x="1256" y="728"/>
                  </a:cubicBezTo>
                  <a:cubicBezTo>
                    <a:pt x="1276" y="777"/>
                    <a:pt x="1326" y="900"/>
                    <a:pt x="1353" y="924"/>
                  </a:cubicBezTo>
                  <a:cubicBezTo>
                    <a:pt x="1357" y="927"/>
                    <a:pt x="1362" y="932"/>
                    <a:pt x="1368" y="936"/>
                  </a:cubicBezTo>
                  <a:cubicBezTo>
                    <a:pt x="1368" y="1023"/>
                    <a:pt x="1368" y="1023"/>
                    <a:pt x="1368" y="1023"/>
                  </a:cubicBezTo>
                  <a:cubicBezTo>
                    <a:pt x="1369" y="1024"/>
                    <a:pt x="1369" y="1024"/>
                    <a:pt x="1369" y="1024"/>
                  </a:cubicBezTo>
                  <a:cubicBezTo>
                    <a:pt x="1370" y="1025"/>
                    <a:pt x="1386" y="1038"/>
                    <a:pt x="1409" y="1057"/>
                  </a:cubicBezTo>
                  <a:cubicBezTo>
                    <a:pt x="1412" y="1057"/>
                    <a:pt x="1412" y="1057"/>
                    <a:pt x="1412" y="1057"/>
                  </a:cubicBezTo>
                  <a:cubicBezTo>
                    <a:pt x="1412" y="966"/>
                    <a:pt x="1412" y="966"/>
                    <a:pt x="1412" y="966"/>
                  </a:cubicBezTo>
                  <a:cubicBezTo>
                    <a:pt x="1446" y="986"/>
                    <a:pt x="1487" y="1005"/>
                    <a:pt x="1520" y="1005"/>
                  </a:cubicBezTo>
                  <a:cubicBezTo>
                    <a:pt x="1556" y="1005"/>
                    <a:pt x="1603" y="981"/>
                    <a:pt x="1639" y="958"/>
                  </a:cubicBezTo>
                  <a:cubicBezTo>
                    <a:pt x="1639" y="1056"/>
                    <a:pt x="1639" y="1056"/>
                    <a:pt x="1639" y="1056"/>
                  </a:cubicBezTo>
                  <a:cubicBezTo>
                    <a:pt x="1662" y="1037"/>
                    <a:pt x="1677" y="1025"/>
                    <a:pt x="1678" y="1024"/>
                  </a:cubicBezTo>
                  <a:cubicBezTo>
                    <a:pt x="1683" y="1020"/>
                    <a:pt x="1683" y="1020"/>
                    <a:pt x="1683" y="1020"/>
                  </a:cubicBezTo>
                  <a:cubicBezTo>
                    <a:pt x="1683" y="927"/>
                    <a:pt x="1683" y="927"/>
                    <a:pt x="1683" y="927"/>
                  </a:cubicBezTo>
                  <a:cubicBezTo>
                    <a:pt x="1684" y="926"/>
                    <a:pt x="1685" y="925"/>
                    <a:pt x="1686" y="924"/>
                  </a:cubicBezTo>
                  <a:cubicBezTo>
                    <a:pt x="1714" y="900"/>
                    <a:pt x="1765" y="775"/>
                    <a:pt x="1784" y="727"/>
                  </a:cubicBezTo>
                  <a:cubicBezTo>
                    <a:pt x="1804" y="714"/>
                    <a:pt x="1815" y="696"/>
                    <a:pt x="1822" y="680"/>
                  </a:cubicBezTo>
                  <a:cubicBezTo>
                    <a:pt x="1809" y="684"/>
                    <a:pt x="1796" y="687"/>
                    <a:pt x="1784" y="687"/>
                  </a:cubicBezTo>
                  <a:close/>
                  <a:moveTo>
                    <a:pt x="1842" y="480"/>
                  </a:moveTo>
                  <a:cubicBezTo>
                    <a:pt x="1842" y="301"/>
                    <a:pt x="1704" y="157"/>
                    <a:pt x="1524" y="157"/>
                  </a:cubicBezTo>
                  <a:cubicBezTo>
                    <a:pt x="1344" y="157"/>
                    <a:pt x="1206" y="301"/>
                    <a:pt x="1206" y="480"/>
                  </a:cubicBezTo>
                  <a:cubicBezTo>
                    <a:pt x="1206" y="519"/>
                    <a:pt x="1213" y="598"/>
                    <a:pt x="1224" y="612"/>
                  </a:cubicBezTo>
                  <a:cubicBezTo>
                    <a:pt x="1256" y="640"/>
                    <a:pt x="1259" y="489"/>
                    <a:pt x="1349" y="428"/>
                  </a:cubicBezTo>
                  <a:cubicBezTo>
                    <a:pt x="1359" y="422"/>
                    <a:pt x="1380" y="410"/>
                    <a:pt x="1380" y="410"/>
                  </a:cubicBezTo>
                  <a:cubicBezTo>
                    <a:pt x="1579" y="409"/>
                    <a:pt x="1731" y="619"/>
                    <a:pt x="1767" y="639"/>
                  </a:cubicBezTo>
                  <a:cubicBezTo>
                    <a:pt x="1798" y="657"/>
                    <a:pt x="1864" y="610"/>
                    <a:pt x="1864" y="610"/>
                  </a:cubicBezTo>
                  <a:cubicBezTo>
                    <a:pt x="1845" y="583"/>
                    <a:pt x="1840" y="557"/>
                    <a:pt x="1841" y="540"/>
                  </a:cubicBezTo>
                  <a:cubicBezTo>
                    <a:pt x="1843" y="521"/>
                    <a:pt x="1842" y="500"/>
                    <a:pt x="1842" y="480"/>
                  </a:cubicBezTo>
                  <a:close/>
                  <a:moveTo>
                    <a:pt x="1000" y="982"/>
                  </a:moveTo>
                  <a:cubicBezTo>
                    <a:pt x="891" y="922"/>
                    <a:pt x="891" y="922"/>
                    <a:pt x="891" y="922"/>
                  </a:cubicBezTo>
                  <a:cubicBezTo>
                    <a:pt x="891" y="893"/>
                    <a:pt x="891" y="893"/>
                    <a:pt x="891" y="893"/>
                  </a:cubicBezTo>
                  <a:cubicBezTo>
                    <a:pt x="1281" y="893"/>
                    <a:pt x="1281" y="893"/>
                    <a:pt x="1281" y="893"/>
                  </a:cubicBezTo>
                  <a:cubicBezTo>
                    <a:pt x="1274" y="881"/>
                    <a:pt x="1267" y="866"/>
                    <a:pt x="1259" y="849"/>
                  </a:cubicBezTo>
                  <a:cubicBezTo>
                    <a:pt x="869" y="849"/>
                    <a:pt x="869" y="849"/>
                    <a:pt x="869" y="849"/>
                  </a:cubicBezTo>
                  <a:cubicBezTo>
                    <a:pt x="857" y="849"/>
                    <a:pt x="847" y="859"/>
                    <a:pt x="847" y="871"/>
                  </a:cubicBezTo>
                  <a:cubicBezTo>
                    <a:pt x="847" y="936"/>
                    <a:pt x="847" y="936"/>
                    <a:pt x="847" y="936"/>
                  </a:cubicBezTo>
                  <a:cubicBezTo>
                    <a:pt x="847" y="944"/>
                    <a:pt x="851" y="951"/>
                    <a:pt x="858" y="955"/>
                  </a:cubicBezTo>
                  <a:cubicBezTo>
                    <a:pt x="904" y="980"/>
                    <a:pt x="904" y="980"/>
                    <a:pt x="904" y="980"/>
                  </a:cubicBezTo>
                  <a:cubicBezTo>
                    <a:pt x="663" y="980"/>
                    <a:pt x="663" y="980"/>
                    <a:pt x="663" y="980"/>
                  </a:cubicBezTo>
                  <a:cubicBezTo>
                    <a:pt x="708" y="955"/>
                    <a:pt x="708" y="955"/>
                    <a:pt x="708" y="955"/>
                  </a:cubicBezTo>
                  <a:cubicBezTo>
                    <a:pt x="715" y="951"/>
                    <a:pt x="720" y="944"/>
                    <a:pt x="720" y="936"/>
                  </a:cubicBezTo>
                  <a:cubicBezTo>
                    <a:pt x="720" y="871"/>
                    <a:pt x="720" y="871"/>
                    <a:pt x="720" y="871"/>
                  </a:cubicBezTo>
                  <a:cubicBezTo>
                    <a:pt x="720" y="859"/>
                    <a:pt x="710" y="849"/>
                    <a:pt x="698" y="849"/>
                  </a:cubicBezTo>
                  <a:cubicBezTo>
                    <a:pt x="44" y="849"/>
                    <a:pt x="44" y="849"/>
                    <a:pt x="44" y="849"/>
                  </a:cubicBezTo>
                  <a:cubicBezTo>
                    <a:pt x="44" y="44"/>
                    <a:pt x="44" y="44"/>
                    <a:pt x="44" y="44"/>
                  </a:cubicBezTo>
                  <a:cubicBezTo>
                    <a:pt x="1523" y="44"/>
                    <a:pt x="1523" y="44"/>
                    <a:pt x="1523" y="44"/>
                  </a:cubicBezTo>
                  <a:cubicBezTo>
                    <a:pt x="1523" y="106"/>
                    <a:pt x="1523" y="106"/>
                    <a:pt x="1523" y="106"/>
                  </a:cubicBezTo>
                  <a:cubicBezTo>
                    <a:pt x="1523" y="106"/>
                    <a:pt x="1524" y="106"/>
                    <a:pt x="1524" y="106"/>
                  </a:cubicBezTo>
                  <a:cubicBezTo>
                    <a:pt x="1539" y="106"/>
                    <a:pt x="1553" y="107"/>
                    <a:pt x="1567" y="108"/>
                  </a:cubicBezTo>
                  <a:cubicBezTo>
                    <a:pt x="1567" y="22"/>
                    <a:pt x="1567" y="22"/>
                    <a:pt x="1567" y="22"/>
                  </a:cubicBezTo>
                  <a:cubicBezTo>
                    <a:pt x="1567" y="10"/>
                    <a:pt x="1557" y="0"/>
                    <a:pt x="1545" y="0"/>
                  </a:cubicBezTo>
                  <a:cubicBezTo>
                    <a:pt x="22" y="0"/>
                    <a:pt x="22" y="0"/>
                    <a:pt x="22" y="0"/>
                  </a:cubicBezTo>
                  <a:cubicBezTo>
                    <a:pt x="10" y="0"/>
                    <a:pt x="0" y="10"/>
                    <a:pt x="0" y="22"/>
                  </a:cubicBezTo>
                  <a:cubicBezTo>
                    <a:pt x="0" y="871"/>
                    <a:pt x="0" y="871"/>
                    <a:pt x="0" y="871"/>
                  </a:cubicBezTo>
                  <a:cubicBezTo>
                    <a:pt x="0" y="883"/>
                    <a:pt x="10" y="893"/>
                    <a:pt x="22" y="893"/>
                  </a:cubicBezTo>
                  <a:cubicBezTo>
                    <a:pt x="676" y="893"/>
                    <a:pt x="676" y="893"/>
                    <a:pt x="676" y="893"/>
                  </a:cubicBezTo>
                  <a:cubicBezTo>
                    <a:pt x="676" y="922"/>
                    <a:pt x="676" y="922"/>
                    <a:pt x="676" y="922"/>
                  </a:cubicBezTo>
                  <a:cubicBezTo>
                    <a:pt x="566" y="982"/>
                    <a:pt x="566" y="982"/>
                    <a:pt x="566" y="982"/>
                  </a:cubicBezTo>
                  <a:cubicBezTo>
                    <a:pt x="557" y="987"/>
                    <a:pt x="553" y="998"/>
                    <a:pt x="555" y="1007"/>
                  </a:cubicBezTo>
                  <a:cubicBezTo>
                    <a:pt x="558" y="1017"/>
                    <a:pt x="567" y="1024"/>
                    <a:pt x="577" y="1024"/>
                  </a:cubicBezTo>
                  <a:cubicBezTo>
                    <a:pt x="990" y="1024"/>
                    <a:pt x="990" y="1024"/>
                    <a:pt x="990" y="1024"/>
                  </a:cubicBezTo>
                  <a:cubicBezTo>
                    <a:pt x="1000" y="1024"/>
                    <a:pt x="1009" y="1017"/>
                    <a:pt x="1011" y="1007"/>
                  </a:cubicBezTo>
                  <a:cubicBezTo>
                    <a:pt x="1014" y="998"/>
                    <a:pt x="1009" y="987"/>
                    <a:pt x="1000" y="982"/>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35">
              <a:extLst>
                <a:ext uri="{FF2B5EF4-FFF2-40B4-BE49-F238E27FC236}">
                  <a16:creationId xmlns:a16="http://schemas.microsoft.com/office/drawing/2014/main" id="{1EFCBCB1-4957-49A4-AD0E-568222DD9198}"/>
                </a:ext>
              </a:extLst>
            </p:cNvPr>
            <p:cNvSpPr>
              <a:spLocks noEditPoints="1"/>
            </p:cNvSpPr>
            <p:nvPr/>
          </p:nvSpPr>
          <p:spPr bwMode="auto">
            <a:xfrm>
              <a:off x="2025" y="1108"/>
              <a:ext cx="2609" cy="1329"/>
            </a:xfrm>
            <a:custGeom>
              <a:avLst/>
              <a:gdLst>
                <a:gd name="T0" fmla="*/ 896 w 1393"/>
                <a:gd name="T1" fmla="*/ 530 h 709"/>
                <a:gd name="T2" fmla="*/ 875 w 1393"/>
                <a:gd name="T3" fmla="*/ 530 h 709"/>
                <a:gd name="T4" fmla="*/ 730 w 1393"/>
                <a:gd name="T5" fmla="*/ 364 h 709"/>
                <a:gd name="T6" fmla="*/ 896 w 1393"/>
                <a:gd name="T7" fmla="*/ 509 h 709"/>
                <a:gd name="T8" fmla="*/ 685 w 1393"/>
                <a:gd name="T9" fmla="*/ 410 h 709"/>
                <a:gd name="T10" fmla="*/ 829 w 1393"/>
                <a:gd name="T11" fmla="*/ 575 h 709"/>
                <a:gd name="T12" fmla="*/ 850 w 1393"/>
                <a:gd name="T13" fmla="*/ 575 h 709"/>
                <a:gd name="T14" fmla="*/ 706 w 1393"/>
                <a:gd name="T15" fmla="*/ 410 h 709"/>
                <a:gd name="T16" fmla="*/ 1393 w 1393"/>
                <a:gd name="T17" fmla="*/ 17 h 709"/>
                <a:gd name="T18" fmla="*/ 1068 w 1393"/>
                <a:gd name="T19" fmla="*/ 388 h 709"/>
                <a:gd name="T20" fmla="*/ 1078 w 1393"/>
                <a:gd name="T21" fmla="*/ 535 h 709"/>
                <a:gd name="T22" fmla="*/ 1152 w 1393"/>
                <a:gd name="T23" fmla="*/ 709 h 709"/>
                <a:gd name="T24" fmla="*/ 0 w 1393"/>
                <a:gd name="T25" fmla="*/ 699 h 709"/>
                <a:gd name="T26" fmla="*/ 10 w 1393"/>
                <a:gd name="T27" fmla="*/ 0 h 709"/>
                <a:gd name="T28" fmla="*/ 1393 w 1393"/>
                <a:gd name="T29" fmla="*/ 10 h 709"/>
                <a:gd name="T30" fmla="*/ 615 w 1393"/>
                <a:gd name="T31" fmla="*/ 444 h 709"/>
                <a:gd name="T32" fmla="*/ 599 w 1393"/>
                <a:gd name="T33" fmla="*/ 428 h 709"/>
                <a:gd name="T34" fmla="*/ 571 w 1393"/>
                <a:gd name="T35" fmla="*/ 398 h 709"/>
                <a:gd name="T36" fmla="*/ 438 w 1393"/>
                <a:gd name="T37" fmla="*/ 594 h 709"/>
                <a:gd name="T38" fmla="*/ 632 w 1393"/>
                <a:gd name="T39" fmla="*/ 462 h 709"/>
                <a:gd name="T40" fmla="*/ 752 w 1393"/>
                <a:gd name="T41" fmla="*/ 324 h 709"/>
                <a:gd name="T42" fmla="*/ 733 w 1393"/>
                <a:gd name="T43" fmla="*/ 320 h 709"/>
                <a:gd name="T44" fmla="*/ 727 w 1393"/>
                <a:gd name="T45" fmla="*/ 300 h 709"/>
                <a:gd name="T46" fmla="*/ 676 w 1393"/>
                <a:gd name="T47" fmla="*/ 279 h 709"/>
                <a:gd name="T48" fmla="*/ 653 w 1393"/>
                <a:gd name="T49" fmla="*/ 300 h 709"/>
                <a:gd name="T50" fmla="*/ 462 w 1393"/>
                <a:gd name="T51" fmla="*/ 87 h 709"/>
                <a:gd name="T52" fmla="*/ 389 w 1393"/>
                <a:gd name="T53" fmla="*/ 68 h 709"/>
                <a:gd name="T54" fmla="*/ 377 w 1393"/>
                <a:gd name="T55" fmla="*/ 80 h 709"/>
                <a:gd name="T56" fmla="*/ 430 w 1393"/>
                <a:gd name="T57" fmla="*/ 145 h 709"/>
                <a:gd name="T58" fmla="*/ 621 w 1393"/>
                <a:gd name="T59" fmla="*/ 335 h 709"/>
                <a:gd name="T60" fmla="*/ 600 w 1393"/>
                <a:gd name="T61" fmla="*/ 387 h 709"/>
                <a:gd name="T62" fmla="*/ 635 w 1393"/>
                <a:gd name="T63" fmla="*/ 413 h 709"/>
                <a:gd name="T64" fmla="*/ 640 w 1393"/>
                <a:gd name="T65" fmla="*/ 421 h 709"/>
                <a:gd name="T66" fmla="*/ 828 w 1393"/>
                <a:gd name="T67" fmla="*/ 615 h 709"/>
                <a:gd name="T68" fmla="*/ 869 w 1393"/>
                <a:gd name="T69" fmla="*/ 617 h 709"/>
                <a:gd name="T70" fmla="*/ 937 w 1393"/>
                <a:gd name="T71" fmla="*/ 549 h 709"/>
                <a:gd name="T72" fmla="*/ 967 w 1393"/>
                <a:gd name="T73" fmla="*/ 131 h 709"/>
                <a:gd name="T74" fmla="*/ 879 w 1393"/>
                <a:gd name="T75" fmla="*/ 220 h 709"/>
                <a:gd name="T76" fmla="*/ 812 w 1393"/>
                <a:gd name="T77" fmla="*/ 153 h 709"/>
                <a:gd name="T78" fmla="*/ 900 w 1393"/>
                <a:gd name="T79" fmla="*/ 65 h 709"/>
                <a:gd name="T80" fmla="*/ 753 w 1393"/>
                <a:gd name="T81" fmla="*/ 216 h 709"/>
                <a:gd name="T82" fmla="*/ 718 w 1393"/>
                <a:gd name="T83" fmla="*/ 251 h 709"/>
                <a:gd name="T84" fmla="*/ 748 w 1393"/>
                <a:gd name="T85" fmla="*/ 278 h 709"/>
                <a:gd name="T86" fmla="*/ 764 w 1393"/>
                <a:gd name="T87" fmla="*/ 294 h 709"/>
                <a:gd name="T88" fmla="*/ 783 w 1393"/>
                <a:gd name="T89" fmla="*/ 311 h 709"/>
                <a:gd name="T90" fmla="*/ 941 w 1393"/>
                <a:gd name="T91" fmla="*/ 25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3" h="709">
                  <a:moveTo>
                    <a:pt x="896" y="509"/>
                  </a:moveTo>
                  <a:cubicBezTo>
                    <a:pt x="902" y="515"/>
                    <a:pt x="902" y="524"/>
                    <a:pt x="896" y="530"/>
                  </a:cubicBezTo>
                  <a:cubicBezTo>
                    <a:pt x="893" y="533"/>
                    <a:pt x="889" y="534"/>
                    <a:pt x="885" y="534"/>
                  </a:cubicBezTo>
                  <a:cubicBezTo>
                    <a:pt x="881" y="534"/>
                    <a:pt x="878" y="533"/>
                    <a:pt x="875" y="530"/>
                  </a:cubicBezTo>
                  <a:cubicBezTo>
                    <a:pt x="730" y="385"/>
                    <a:pt x="730" y="385"/>
                    <a:pt x="730" y="385"/>
                  </a:cubicBezTo>
                  <a:cubicBezTo>
                    <a:pt x="724" y="380"/>
                    <a:pt x="724" y="370"/>
                    <a:pt x="730" y="364"/>
                  </a:cubicBezTo>
                  <a:cubicBezTo>
                    <a:pt x="736" y="358"/>
                    <a:pt x="745" y="358"/>
                    <a:pt x="751" y="364"/>
                  </a:cubicBezTo>
                  <a:lnTo>
                    <a:pt x="896" y="509"/>
                  </a:lnTo>
                  <a:close/>
                  <a:moveTo>
                    <a:pt x="706" y="410"/>
                  </a:moveTo>
                  <a:cubicBezTo>
                    <a:pt x="700" y="404"/>
                    <a:pt x="690" y="404"/>
                    <a:pt x="685" y="410"/>
                  </a:cubicBezTo>
                  <a:cubicBezTo>
                    <a:pt x="679" y="416"/>
                    <a:pt x="679" y="425"/>
                    <a:pt x="685" y="431"/>
                  </a:cubicBezTo>
                  <a:cubicBezTo>
                    <a:pt x="829" y="575"/>
                    <a:pt x="829" y="575"/>
                    <a:pt x="829" y="575"/>
                  </a:cubicBezTo>
                  <a:cubicBezTo>
                    <a:pt x="832" y="578"/>
                    <a:pt x="836" y="580"/>
                    <a:pt x="840" y="580"/>
                  </a:cubicBezTo>
                  <a:cubicBezTo>
                    <a:pt x="843" y="580"/>
                    <a:pt x="847" y="578"/>
                    <a:pt x="850" y="575"/>
                  </a:cubicBezTo>
                  <a:cubicBezTo>
                    <a:pt x="856" y="570"/>
                    <a:pt x="856" y="560"/>
                    <a:pt x="850" y="554"/>
                  </a:cubicBezTo>
                  <a:lnTo>
                    <a:pt x="706" y="410"/>
                  </a:lnTo>
                  <a:close/>
                  <a:moveTo>
                    <a:pt x="1393" y="10"/>
                  </a:moveTo>
                  <a:cubicBezTo>
                    <a:pt x="1393" y="17"/>
                    <a:pt x="1393" y="17"/>
                    <a:pt x="1393" y="17"/>
                  </a:cubicBezTo>
                  <a:cubicBezTo>
                    <a:pt x="1309" y="26"/>
                    <a:pt x="1233" y="64"/>
                    <a:pt x="1174" y="124"/>
                  </a:cubicBezTo>
                  <a:cubicBezTo>
                    <a:pt x="1106" y="194"/>
                    <a:pt x="1068" y="288"/>
                    <a:pt x="1068" y="388"/>
                  </a:cubicBezTo>
                  <a:cubicBezTo>
                    <a:pt x="1068" y="410"/>
                    <a:pt x="1070" y="473"/>
                    <a:pt x="1082" y="517"/>
                  </a:cubicBezTo>
                  <a:cubicBezTo>
                    <a:pt x="1080" y="523"/>
                    <a:pt x="1079" y="529"/>
                    <a:pt x="1078" y="535"/>
                  </a:cubicBezTo>
                  <a:cubicBezTo>
                    <a:pt x="1077" y="569"/>
                    <a:pt x="1089" y="630"/>
                    <a:pt x="1133" y="665"/>
                  </a:cubicBezTo>
                  <a:cubicBezTo>
                    <a:pt x="1140" y="681"/>
                    <a:pt x="1146" y="696"/>
                    <a:pt x="1152" y="709"/>
                  </a:cubicBezTo>
                  <a:cubicBezTo>
                    <a:pt x="10" y="709"/>
                    <a:pt x="10" y="709"/>
                    <a:pt x="10" y="709"/>
                  </a:cubicBezTo>
                  <a:cubicBezTo>
                    <a:pt x="4" y="709"/>
                    <a:pt x="0" y="705"/>
                    <a:pt x="0" y="699"/>
                  </a:cubicBezTo>
                  <a:cubicBezTo>
                    <a:pt x="0" y="10"/>
                    <a:pt x="0" y="10"/>
                    <a:pt x="0" y="10"/>
                  </a:cubicBezTo>
                  <a:cubicBezTo>
                    <a:pt x="0" y="5"/>
                    <a:pt x="4" y="0"/>
                    <a:pt x="10" y="0"/>
                  </a:cubicBezTo>
                  <a:cubicBezTo>
                    <a:pt x="1383" y="0"/>
                    <a:pt x="1383" y="0"/>
                    <a:pt x="1383" y="0"/>
                  </a:cubicBezTo>
                  <a:cubicBezTo>
                    <a:pt x="1388" y="0"/>
                    <a:pt x="1393" y="5"/>
                    <a:pt x="1393" y="10"/>
                  </a:cubicBezTo>
                  <a:close/>
                  <a:moveTo>
                    <a:pt x="632" y="462"/>
                  </a:moveTo>
                  <a:cubicBezTo>
                    <a:pt x="615" y="444"/>
                    <a:pt x="615" y="444"/>
                    <a:pt x="615" y="444"/>
                  </a:cubicBezTo>
                  <a:cubicBezTo>
                    <a:pt x="613" y="442"/>
                    <a:pt x="611" y="440"/>
                    <a:pt x="611" y="437"/>
                  </a:cubicBezTo>
                  <a:cubicBezTo>
                    <a:pt x="606" y="435"/>
                    <a:pt x="602" y="432"/>
                    <a:pt x="599" y="428"/>
                  </a:cubicBezTo>
                  <a:cubicBezTo>
                    <a:pt x="579" y="408"/>
                    <a:pt x="579" y="408"/>
                    <a:pt x="579" y="408"/>
                  </a:cubicBezTo>
                  <a:cubicBezTo>
                    <a:pt x="576" y="405"/>
                    <a:pt x="573" y="402"/>
                    <a:pt x="571" y="398"/>
                  </a:cubicBezTo>
                  <a:cubicBezTo>
                    <a:pt x="440" y="530"/>
                    <a:pt x="440" y="530"/>
                    <a:pt x="440" y="530"/>
                  </a:cubicBezTo>
                  <a:cubicBezTo>
                    <a:pt x="421" y="548"/>
                    <a:pt x="421" y="576"/>
                    <a:pt x="438" y="594"/>
                  </a:cubicBezTo>
                  <a:cubicBezTo>
                    <a:pt x="455" y="611"/>
                    <a:pt x="484" y="610"/>
                    <a:pt x="502" y="592"/>
                  </a:cubicBezTo>
                  <a:lnTo>
                    <a:pt x="632" y="462"/>
                  </a:lnTo>
                  <a:close/>
                  <a:moveTo>
                    <a:pt x="935" y="507"/>
                  </a:moveTo>
                  <a:cubicBezTo>
                    <a:pt x="752" y="324"/>
                    <a:pt x="752" y="324"/>
                    <a:pt x="752" y="324"/>
                  </a:cubicBezTo>
                  <a:cubicBezTo>
                    <a:pt x="749" y="321"/>
                    <a:pt x="745" y="320"/>
                    <a:pt x="741" y="320"/>
                  </a:cubicBezTo>
                  <a:cubicBezTo>
                    <a:pt x="733" y="320"/>
                    <a:pt x="733" y="320"/>
                    <a:pt x="733" y="320"/>
                  </a:cubicBezTo>
                  <a:cubicBezTo>
                    <a:pt x="733" y="318"/>
                    <a:pt x="734" y="317"/>
                    <a:pt x="734" y="315"/>
                  </a:cubicBezTo>
                  <a:cubicBezTo>
                    <a:pt x="734" y="309"/>
                    <a:pt x="731" y="304"/>
                    <a:pt x="727" y="300"/>
                  </a:cubicBezTo>
                  <a:cubicBezTo>
                    <a:pt x="707" y="279"/>
                    <a:pt x="707" y="279"/>
                    <a:pt x="707" y="279"/>
                  </a:cubicBezTo>
                  <a:cubicBezTo>
                    <a:pt x="698" y="271"/>
                    <a:pt x="685" y="271"/>
                    <a:pt x="676" y="279"/>
                  </a:cubicBezTo>
                  <a:cubicBezTo>
                    <a:pt x="655" y="301"/>
                    <a:pt x="655" y="301"/>
                    <a:pt x="655" y="301"/>
                  </a:cubicBezTo>
                  <a:cubicBezTo>
                    <a:pt x="654" y="301"/>
                    <a:pt x="654" y="300"/>
                    <a:pt x="653" y="300"/>
                  </a:cubicBezTo>
                  <a:cubicBezTo>
                    <a:pt x="465" y="113"/>
                    <a:pt x="465" y="113"/>
                    <a:pt x="465" y="113"/>
                  </a:cubicBezTo>
                  <a:cubicBezTo>
                    <a:pt x="462" y="87"/>
                    <a:pt x="462" y="87"/>
                    <a:pt x="462" y="87"/>
                  </a:cubicBezTo>
                  <a:cubicBezTo>
                    <a:pt x="401" y="56"/>
                    <a:pt x="401" y="56"/>
                    <a:pt x="401" y="56"/>
                  </a:cubicBezTo>
                  <a:cubicBezTo>
                    <a:pt x="389" y="68"/>
                    <a:pt x="389" y="68"/>
                    <a:pt x="389" y="68"/>
                  </a:cubicBezTo>
                  <a:cubicBezTo>
                    <a:pt x="389" y="68"/>
                    <a:pt x="389" y="68"/>
                    <a:pt x="389" y="68"/>
                  </a:cubicBezTo>
                  <a:cubicBezTo>
                    <a:pt x="377" y="80"/>
                    <a:pt x="377" y="80"/>
                    <a:pt x="377" y="80"/>
                  </a:cubicBezTo>
                  <a:cubicBezTo>
                    <a:pt x="407" y="141"/>
                    <a:pt x="407" y="141"/>
                    <a:pt x="407" y="141"/>
                  </a:cubicBezTo>
                  <a:cubicBezTo>
                    <a:pt x="430" y="145"/>
                    <a:pt x="430" y="145"/>
                    <a:pt x="430" y="145"/>
                  </a:cubicBezTo>
                  <a:cubicBezTo>
                    <a:pt x="618" y="333"/>
                    <a:pt x="618" y="333"/>
                    <a:pt x="618" y="333"/>
                  </a:cubicBezTo>
                  <a:cubicBezTo>
                    <a:pt x="619" y="334"/>
                    <a:pt x="620" y="334"/>
                    <a:pt x="621" y="335"/>
                  </a:cubicBezTo>
                  <a:cubicBezTo>
                    <a:pt x="600" y="356"/>
                    <a:pt x="600" y="356"/>
                    <a:pt x="600" y="356"/>
                  </a:cubicBezTo>
                  <a:cubicBezTo>
                    <a:pt x="591" y="364"/>
                    <a:pt x="591" y="378"/>
                    <a:pt x="600" y="387"/>
                  </a:cubicBezTo>
                  <a:cubicBezTo>
                    <a:pt x="620" y="407"/>
                    <a:pt x="620" y="407"/>
                    <a:pt x="620" y="407"/>
                  </a:cubicBezTo>
                  <a:cubicBezTo>
                    <a:pt x="624" y="411"/>
                    <a:pt x="630" y="413"/>
                    <a:pt x="635" y="413"/>
                  </a:cubicBezTo>
                  <a:cubicBezTo>
                    <a:pt x="637" y="413"/>
                    <a:pt x="638" y="413"/>
                    <a:pt x="639" y="413"/>
                  </a:cubicBezTo>
                  <a:cubicBezTo>
                    <a:pt x="640" y="421"/>
                    <a:pt x="640" y="421"/>
                    <a:pt x="640" y="421"/>
                  </a:cubicBezTo>
                  <a:cubicBezTo>
                    <a:pt x="640" y="425"/>
                    <a:pt x="641" y="428"/>
                    <a:pt x="644" y="431"/>
                  </a:cubicBezTo>
                  <a:cubicBezTo>
                    <a:pt x="828" y="615"/>
                    <a:pt x="828" y="615"/>
                    <a:pt x="828" y="615"/>
                  </a:cubicBezTo>
                  <a:cubicBezTo>
                    <a:pt x="831" y="618"/>
                    <a:pt x="837" y="622"/>
                    <a:pt x="847" y="622"/>
                  </a:cubicBezTo>
                  <a:cubicBezTo>
                    <a:pt x="853" y="622"/>
                    <a:pt x="860" y="621"/>
                    <a:pt x="869" y="617"/>
                  </a:cubicBezTo>
                  <a:cubicBezTo>
                    <a:pt x="882" y="611"/>
                    <a:pt x="896" y="601"/>
                    <a:pt x="909" y="588"/>
                  </a:cubicBezTo>
                  <a:cubicBezTo>
                    <a:pt x="922" y="576"/>
                    <a:pt x="932" y="562"/>
                    <a:pt x="937" y="549"/>
                  </a:cubicBezTo>
                  <a:cubicBezTo>
                    <a:pt x="948" y="525"/>
                    <a:pt x="940" y="513"/>
                    <a:pt x="935" y="507"/>
                  </a:cubicBezTo>
                  <a:close/>
                  <a:moveTo>
                    <a:pt x="967" y="131"/>
                  </a:moveTo>
                  <a:cubicBezTo>
                    <a:pt x="917" y="181"/>
                    <a:pt x="917" y="181"/>
                    <a:pt x="917" y="181"/>
                  </a:cubicBezTo>
                  <a:cubicBezTo>
                    <a:pt x="879" y="220"/>
                    <a:pt x="879" y="220"/>
                    <a:pt x="879" y="220"/>
                  </a:cubicBezTo>
                  <a:cubicBezTo>
                    <a:pt x="826" y="205"/>
                    <a:pt x="826" y="205"/>
                    <a:pt x="826" y="205"/>
                  </a:cubicBezTo>
                  <a:cubicBezTo>
                    <a:pt x="812" y="153"/>
                    <a:pt x="812" y="153"/>
                    <a:pt x="812" y="153"/>
                  </a:cubicBezTo>
                  <a:cubicBezTo>
                    <a:pt x="851" y="114"/>
                    <a:pt x="851" y="114"/>
                    <a:pt x="851" y="114"/>
                  </a:cubicBezTo>
                  <a:cubicBezTo>
                    <a:pt x="900" y="65"/>
                    <a:pt x="900" y="65"/>
                    <a:pt x="900" y="65"/>
                  </a:cubicBezTo>
                  <a:cubicBezTo>
                    <a:pt x="859" y="49"/>
                    <a:pt x="811" y="58"/>
                    <a:pt x="778" y="91"/>
                  </a:cubicBezTo>
                  <a:cubicBezTo>
                    <a:pt x="744" y="125"/>
                    <a:pt x="736" y="174"/>
                    <a:pt x="753" y="216"/>
                  </a:cubicBezTo>
                  <a:cubicBezTo>
                    <a:pt x="719" y="250"/>
                    <a:pt x="719" y="250"/>
                    <a:pt x="719" y="250"/>
                  </a:cubicBezTo>
                  <a:cubicBezTo>
                    <a:pt x="718" y="251"/>
                    <a:pt x="718" y="251"/>
                    <a:pt x="718" y="251"/>
                  </a:cubicBezTo>
                  <a:cubicBezTo>
                    <a:pt x="722" y="253"/>
                    <a:pt x="725" y="255"/>
                    <a:pt x="728" y="258"/>
                  </a:cubicBezTo>
                  <a:cubicBezTo>
                    <a:pt x="748" y="278"/>
                    <a:pt x="748" y="278"/>
                    <a:pt x="748" y="278"/>
                  </a:cubicBezTo>
                  <a:cubicBezTo>
                    <a:pt x="752" y="282"/>
                    <a:pt x="755" y="286"/>
                    <a:pt x="757" y="290"/>
                  </a:cubicBezTo>
                  <a:cubicBezTo>
                    <a:pt x="760" y="291"/>
                    <a:pt x="762" y="292"/>
                    <a:pt x="764" y="294"/>
                  </a:cubicBezTo>
                  <a:cubicBezTo>
                    <a:pt x="782" y="312"/>
                    <a:pt x="782" y="312"/>
                    <a:pt x="782" y="312"/>
                  </a:cubicBezTo>
                  <a:cubicBezTo>
                    <a:pt x="783" y="311"/>
                    <a:pt x="783" y="311"/>
                    <a:pt x="783" y="311"/>
                  </a:cubicBezTo>
                  <a:cubicBezTo>
                    <a:pt x="816" y="278"/>
                    <a:pt x="816" y="278"/>
                    <a:pt x="816" y="278"/>
                  </a:cubicBezTo>
                  <a:cubicBezTo>
                    <a:pt x="857" y="295"/>
                    <a:pt x="907" y="287"/>
                    <a:pt x="941" y="253"/>
                  </a:cubicBezTo>
                  <a:cubicBezTo>
                    <a:pt x="974" y="220"/>
                    <a:pt x="982" y="172"/>
                    <a:pt x="967" y="131"/>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08347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3" name="think-cell Folie" r:id="rId6" imgW="411" imgH="412" progId="TCLayout.ActiveDocument.1">
                  <p:embed/>
                </p:oleObj>
              </mc:Choice>
              <mc:Fallback>
                <p:oleObj name="think-cell Folie" r:id="rId6" imgW="411" imgH="412" progId="TCLayout.ActiveDocument.1">
                  <p:embed/>
                  <p:pic>
                    <p:nvPicPr>
                      <p:cNvPr id="13" name="Object 1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err="1">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630000" y="622800"/>
            <a:ext cx="8647200" cy="332399"/>
          </a:xfrm>
        </p:spPr>
        <p:txBody>
          <a:bodyPr/>
          <a:lstStyle/>
          <a:p>
            <a:pPr>
              <a:defRPr b="0" i="0"/>
            </a:pPr>
            <a:r>
              <a:rPr lang="en-US" dirty="0"/>
              <a:t>JOBLINGE can also offer options to (grant) foundations  </a:t>
            </a:r>
          </a:p>
        </p:txBody>
      </p:sp>
      <p:sp>
        <p:nvSpPr>
          <p:cNvPr id="7" name="Textfeld 6"/>
          <p:cNvSpPr txBox="1"/>
          <p:nvPr/>
        </p:nvSpPr>
        <p:spPr>
          <a:xfrm>
            <a:off x="671513" y="1906077"/>
            <a:ext cx="4034305" cy="443896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Proven concept for fulfilling the purpose of the foundation</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Locations all over Germany</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Experts who implement individual projects</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Contact with the target audience</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Network (businesses, public sector, organizations)</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Project execution</a:t>
            </a:r>
          </a:p>
          <a:p>
            <a:pPr marL="432000" marR="0" lvl="1" indent="-288000" algn="l" defTabSz="914400" rtl="0" eaLnBrk="1" fontAlgn="auto" latinLnBrk="0" hangingPunct="1">
              <a:lnSpc>
                <a:spcPct val="100000"/>
              </a:lnSpc>
              <a:spcBef>
                <a:spcPct val="0"/>
              </a:spcBef>
              <a:spcAft>
                <a:spcPts val="60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ea typeface="+mn-ea"/>
                <a:cs typeface="+mn-cs"/>
              </a:rPr>
              <a:t>Impact, reporting</a:t>
            </a:r>
          </a:p>
        </p:txBody>
      </p:sp>
      <p:grpSp>
        <p:nvGrpSpPr>
          <p:cNvPr id="8" name="Group 44"/>
          <p:cNvGrpSpPr/>
          <p:nvPr/>
        </p:nvGrpSpPr>
        <p:grpSpPr>
          <a:xfrm>
            <a:off x="4801451" y="1964452"/>
            <a:ext cx="306171" cy="4322214"/>
            <a:chOff x="5942914" y="2060923"/>
            <a:chExt cx="306171" cy="3943483"/>
          </a:xfrm>
        </p:grpSpPr>
        <p:cxnSp>
          <p:nvCxnSpPr>
            <p:cNvPr id="9" name="Straight Connector 45"/>
            <p:cNvCxnSpPr/>
            <p:nvPr/>
          </p:nvCxnSpPr>
          <p:spPr>
            <a:xfrm flipH="1">
              <a:off x="6090649" y="2060923"/>
              <a:ext cx="0" cy="3943483"/>
            </a:xfrm>
            <a:prstGeom prst="line">
              <a:avLst/>
            </a:prstGeom>
            <a:ln w="19050" cap="rnd">
              <a:solidFill>
                <a:schemeClr val="tx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0" name="Group 46"/>
            <p:cNvGrpSpPr/>
            <p:nvPr/>
          </p:nvGrpSpPr>
          <p:grpSpPr>
            <a:xfrm>
              <a:off x="5942914" y="3833745"/>
              <a:ext cx="306171" cy="306910"/>
              <a:chOff x="5942914" y="3833745"/>
              <a:chExt cx="306171" cy="306910"/>
            </a:xfrm>
          </p:grpSpPr>
          <p:sp>
            <p:nvSpPr>
              <p:cNvPr id="11" name="Freeform 94"/>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sp>
            <p:nvSpPr>
              <p:cNvPr id="12" name="Freeform 95"/>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grpSp>
      </p:grpSp>
      <p:grpSp>
        <p:nvGrpSpPr>
          <p:cNvPr id="16" name="bcgIcons_HumanIntelligence">
            <a:extLst>
              <a:ext uri="{FF2B5EF4-FFF2-40B4-BE49-F238E27FC236}">
                <a16:creationId xmlns:a16="http://schemas.microsoft.com/office/drawing/2014/main" id="{31BE6BCA-C59C-4BF2-A22A-22C37BA95EF5}"/>
              </a:ext>
            </a:extLst>
          </p:cNvPr>
          <p:cNvGrpSpPr>
            <a:grpSpLocks noChangeAspect="1"/>
          </p:cNvGrpSpPr>
          <p:nvPr/>
        </p:nvGrpSpPr>
        <p:grpSpPr>
          <a:xfrm>
            <a:off x="9189649" y="-65316"/>
            <a:ext cx="760358" cy="761062"/>
            <a:chOff x="1682" y="0"/>
            <a:chExt cx="4316" cy="4320"/>
          </a:xfrm>
        </p:grpSpPr>
        <p:sp>
          <p:nvSpPr>
            <p:cNvPr id="17" name="AutoShape 35">
              <a:extLst>
                <a:ext uri="{FF2B5EF4-FFF2-40B4-BE49-F238E27FC236}">
                  <a16:creationId xmlns:a16="http://schemas.microsoft.com/office/drawing/2014/main" id="{E46DB7E1-B357-409A-8969-2BE84D64C6C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8" name="Freeform 37">
              <a:extLst>
                <a:ext uri="{FF2B5EF4-FFF2-40B4-BE49-F238E27FC236}">
                  <a16:creationId xmlns:a16="http://schemas.microsoft.com/office/drawing/2014/main" id="{C3B4688D-6DA6-41E7-BB98-59486DE5EB83}"/>
                </a:ext>
              </a:extLst>
            </p:cNvPr>
            <p:cNvSpPr>
              <a:spLocks noEditPoints="1"/>
            </p:cNvSpPr>
            <p:nvPr/>
          </p:nvSpPr>
          <p:spPr bwMode="auto">
            <a:xfrm>
              <a:off x="2819" y="613"/>
              <a:ext cx="2463" cy="2498"/>
            </a:xfrm>
            <a:custGeom>
              <a:avLst/>
              <a:gdLst>
                <a:gd name="T0" fmla="*/ 1188 w 1315"/>
                <a:gd name="T1" fmla="*/ 484 h 1332"/>
                <a:gd name="T2" fmla="*/ 658 w 1315"/>
                <a:gd name="T3" fmla="*/ 874 h 1332"/>
                <a:gd name="T4" fmla="*/ 557 w 1315"/>
                <a:gd name="T5" fmla="*/ 878 h 1332"/>
                <a:gd name="T6" fmla="*/ 373 w 1315"/>
                <a:gd name="T7" fmla="*/ 1066 h 1332"/>
                <a:gd name="T8" fmla="*/ 374 w 1315"/>
                <a:gd name="T9" fmla="*/ 1324 h 1332"/>
                <a:gd name="T10" fmla="*/ 74 w 1315"/>
                <a:gd name="T11" fmla="*/ 707 h 1332"/>
                <a:gd name="T12" fmla="*/ 131 w 1315"/>
                <a:gd name="T13" fmla="*/ 741 h 1332"/>
                <a:gd name="T14" fmla="*/ 216 w 1315"/>
                <a:gd name="T15" fmla="*/ 718 h 1332"/>
                <a:gd name="T16" fmla="*/ 297 w 1315"/>
                <a:gd name="T17" fmla="*/ 680 h 1332"/>
                <a:gd name="T18" fmla="*/ 363 w 1315"/>
                <a:gd name="T19" fmla="*/ 625 h 1332"/>
                <a:gd name="T20" fmla="*/ 414 w 1315"/>
                <a:gd name="T21" fmla="*/ 552 h 1332"/>
                <a:gd name="T22" fmla="*/ 452 w 1315"/>
                <a:gd name="T23" fmla="*/ 472 h 1332"/>
                <a:gd name="T24" fmla="*/ 414 w 1315"/>
                <a:gd name="T25" fmla="*/ 419 h 1332"/>
                <a:gd name="T26" fmla="*/ 494 w 1315"/>
                <a:gd name="T27" fmla="*/ 407 h 1332"/>
                <a:gd name="T28" fmla="*/ 547 w 1315"/>
                <a:gd name="T29" fmla="*/ 398 h 1332"/>
                <a:gd name="T30" fmla="*/ 622 w 1315"/>
                <a:gd name="T31" fmla="*/ 430 h 1332"/>
                <a:gd name="T32" fmla="*/ 687 w 1315"/>
                <a:gd name="T33" fmla="*/ 411 h 1332"/>
                <a:gd name="T34" fmla="*/ 691 w 1315"/>
                <a:gd name="T35" fmla="*/ 409 h 1332"/>
                <a:gd name="T36" fmla="*/ 750 w 1315"/>
                <a:gd name="T37" fmla="*/ 374 h 1332"/>
                <a:gd name="T38" fmla="*/ 778 w 1315"/>
                <a:gd name="T39" fmla="*/ 297 h 1332"/>
                <a:gd name="T40" fmla="*/ 819 w 1315"/>
                <a:gd name="T41" fmla="*/ 266 h 1332"/>
                <a:gd name="T42" fmla="*/ 1278 w 1315"/>
                <a:gd name="T43" fmla="*/ 288 h 1332"/>
                <a:gd name="T44" fmla="*/ 786 w 1315"/>
                <a:gd name="T45" fmla="*/ 171 h 1332"/>
                <a:gd name="T46" fmla="*/ 748 w 1315"/>
                <a:gd name="T47" fmla="*/ 261 h 1332"/>
                <a:gd name="T48" fmla="*/ 706 w 1315"/>
                <a:gd name="T49" fmla="*/ 350 h 1332"/>
                <a:gd name="T50" fmla="*/ 634 w 1315"/>
                <a:gd name="T51" fmla="*/ 382 h 1332"/>
                <a:gd name="T52" fmla="*/ 541 w 1315"/>
                <a:gd name="T53" fmla="*/ 351 h 1332"/>
                <a:gd name="T54" fmla="*/ 449 w 1315"/>
                <a:gd name="T55" fmla="*/ 318 h 1332"/>
                <a:gd name="T56" fmla="*/ 442 w 1315"/>
                <a:gd name="T57" fmla="*/ 258 h 1332"/>
                <a:gd name="T58" fmla="*/ 403 w 1315"/>
                <a:gd name="T59" fmla="*/ 209 h 1332"/>
                <a:gd name="T60" fmla="*/ 445 w 1315"/>
                <a:gd name="T61" fmla="*/ 116 h 1332"/>
                <a:gd name="T62" fmla="*/ 483 w 1315"/>
                <a:gd name="T63" fmla="*/ 33 h 1332"/>
                <a:gd name="T64" fmla="*/ 558 w 1315"/>
                <a:gd name="T65" fmla="*/ 0 h 1332"/>
                <a:gd name="T66" fmla="*/ 644 w 1315"/>
                <a:gd name="T67" fmla="*/ 30 h 1332"/>
                <a:gd name="T68" fmla="*/ 738 w 1315"/>
                <a:gd name="T69" fmla="*/ 62 h 1332"/>
                <a:gd name="T70" fmla="*/ 749 w 1315"/>
                <a:gd name="T71" fmla="*/ 124 h 1332"/>
                <a:gd name="T72" fmla="*/ 786 w 1315"/>
                <a:gd name="T73" fmla="*/ 171 h 1332"/>
                <a:gd name="T74" fmla="*/ 672 w 1315"/>
                <a:gd name="T75" fmla="*/ 157 h 1332"/>
                <a:gd name="T76" fmla="*/ 518 w 1315"/>
                <a:gd name="T77" fmla="*/ 225 h 1332"/>
                <a:gd name="T78" fmla="*/ 176 w 1315"/>
                <a:gd name="T79" fmla="*/ 365 h 1332"/>
                <a:gd name="T80" fmla="*/ 0 w 1315"/>
                <a:gd name="T81" fmla="*/ 365 h 1332"/>
                <a:gd name="T82" fmla="*/ 176 w 1315"/>
                <a:gd name="T83" fmla="*/ 365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5" h="1332">
                  <a:moveTo>
                    <a:pt x="1192" y="480"/>
                  </a:moveTo>
                  <a:cubicBezTo>
                    <a:pt x="1191" y="482"/>
                    <a:pt x="1190" y="483"/>
                    <a:pt x="1188" y="484"/>
                  </a:cubicBezTo>
                  <a:cubicBezTo>
                    <a:pt x="1149" y="497"/>
                    <a:pt x="936" y="471"/>
                    <a:pt x="793" y="575"/>
                  </a:cubicBezTo>
                  <a:cubicBezTo>
                    <a:pt x="716" y="630"/>
                    <a:pt x="658" y="720"/>
                    <a:pt x="658" y="874"/>
                  </a:cubicBezTo>
                  <a:cubicBezTo>
                    <a:pt x="658" y="895"/>
                    <a:pt x="581" y="885"/>
                    <a:pt x="562" y="883"/>
                  </a:cubicBezTo>
                  <a:cubicBezTo>
                    <a:pt x="560" y="882"/>
                    <a:pt x="558" y="881"/>
                    <a:pt x="557" y="878"/>
                  </a:cubicBezTo>
                  <a:cubicBezTo>
                    <a:pt x="553" y="846"/>
                    <a:pt x="517" y="642"/>
                    <a:pt x="374" y="718"/>
                  </a:cubicBezTo>
                  <a:cubicBezTo>
                    <a:pt x="238" y="787"/>
                    <a:pt x="364" y="1046"/>
                    <a:pt x="373" y="1066"/>
                  </a:cubicBezTo>
                  <a:cubicBezTo>
                    <a:pt x="374" y="1066"/>
                    <a:pt x="374" y="1067"/>
                    <a:pt x="374" y="1068"/>
                  </a:cubicBezTo>
                  <a:cubicBezTo>
                    <a:pt x="374" y="1324"/>
                    <a:pt x="374" y="1324"/>
                    <a:pt x="374" y="1324"/>
                  </a:cubicBezTo>
                  <a:cubicBezTo>
                    <a:pt x="374" y="1329"/>
                    <a:pt x="368" y="1332"/>
                    <a:pt x="365" y="1328"/>
                  </a:cubicBezTo>
                  <a:cubicBezTo>
                    <a:pt x="310" y="1278"/>
                    <a:pt x="39" y="1009"/>
                    <a:pt x="74" y="707"/>
                  </a:cubicBezTo>
                  <a:cubicBezTo>
                    <a:pt x="88" y="691"/>
                    <a:pt x="88" y="691"/>
                    <a:pt x="88" y="691"/>
                  </a:cubicBezTo>
                  <a:cubicBezTo>
                    <a:pt x="131" y="741"/>
                    <a:pt x="131" y="741"/>
                    <a:pt x="131" y="741"/>
                  </a:cubicBezTo>
                  <a:cubicBezTo>
                    <a:pt x="170" y="732"/>
                    <a:pt x="170" y="732"/>
                    <a:pt x="170" y="732"/>
                  </a:cubicBezTo>
                  <a:cubicBezTo>
                    <a:pt x="192" y="727"/>
                    <a:pt x="215" y="718"/>
                    <a:pt x="216" y="718"/>
                  </a:cubicBezTo>
                  <a:cubicBezTo>
                    <a:pt x="218" y="717"/>
                    <a:pt x="241" y="709"/>
                    <a:pt x="261" y="698"/>
                  </a:cubicBezTo>
                  <a:cubicBezTo>
                    <a:pt x="297" y="680"/>
                    <a:pt x="297" y="680"/>
                    <a:pt x="297" y="680"/>
                  </a:cubicBezTo>
                  <a:cubicBezTo>
                    <a:pt x="298" y="614"/>
                    <a:pt x="298" y="614"/>
                    <a:pt x="298" y="614"/>
                  </a:cubicBezTo>
                  <a:cubicBezTo>
                    <a:pt x="363" y="625"/>
                    <a:pt x="363" y="625"/>
                    <a:pt x="363" y="625"/>
                  </a:cubicBezTo>
                  <a:cubicBezTo>
                    <a:pt x="387" y="593"/>
                    <a:pt x="387" y="593"/>
                    <a:pt x="387" y="593"/>
                  </a:cubicBezTo>
                  <a:cubicBezTo>
                    <a:pt x="400" y="576"/>
                    <a:pt x="412" y="555"/>
                    <a:pt x="414" y="552"/>
                  </a:cubicBezTo>
                  <a:cubicBezTo>
                    <a:pt x="415" y="550"/>
                    <a:pt x="427" y="529"/>
                    <a:pt x="436" y="509"/>
                  </a:cubicBezTo>
                  <a:cubicBezTo>
                    <a:pt x="452" y="472"/>
                    <a:pt x="452" y="472"/>
                    <a:pt x="452" y="472"/>
                  </a:cubicBezTo>
                  <a:cubicBezTo>
                    <a:pt x="413" y="424"/>
                    <a:pt x="413" y="424"/>
                    <a:pt x="413" y="424"/>
                  </a:cubicBezTo>
                  <a:cubicBezTo>
                    <a:pt x="413" y="422"/>
                    <a:pt x="413" y="420"/>
                    <a:pt x="414" y="419"/>
                  </a:cubicBezTo>
                  <a:cubicBezTo>
                    <a:pt x="464" y="389"/>
                    <a:pt x="464" y="389"/>
                    <a:pt x="464" y="389"/>
                  </a:cubicBezTo>
                  <a:cubicBezTo>
                    <a:pt x="473" y="395"/>
                    <a:pt x="483" y="401"/>
                    <a:pt x="494" y="407"/>
                  </a:cubicBezTo>
                  <a:cubicBezTo>
                    <a:pt x="515" y="417"/>
                    <a:pt x="515" y="417"/>
                    <a:pt x="515" y="417"/>
                  </a:cubicBezTo>
                  <a:cubicBezTo>
                    <a:pt x="547" y="398"/>
                    <a:pt x="547" y="398"/>
                    <a:pt x="547" y="398"/>
                  </a:cubicBezTo>
                  <a:cubicBezTo>
                    <a:pt x="562" y="402"/>
                    <a:pt x="578" y="404"/>
                    <a:pt x="593" y="404"/>
                  </a:cubicBezTo>
                  <a:cubicBezTo>
                    <a:pt x="622" y="430"/>
                    <a:pt x="622" y="430"/>
                    <a:pt x="622" y="430"/>
                  </a:cubicBezTo>
                  <a:cubicBezTo>
                    <a:pt x="644" y="424"/>
                    <a:pt x="644" y="424"/>
                    <a:pt x="644" y="424"/>
                  </a:cubicBezTo>
                  <a:cubicBezTo>
                    <a:pt x="659" y="421"/>
                    <a:pt x="674" y="416"/>
                    <a:pt x="687" y="411"/>
                  </a:cubicBezTo>
                  <a:cubicBezTo>
                    <a:pt x="689" y="410"/>
                    <a:pt x="689" y="410"/>
                    <a:pt x="689" y="410"/>
                  </a:cubicBezTo>
                  <a:cubicBezTo>
                    <a:pt x="691" y="409"/>
                    <a:pt x="691" y="409"/>
                    <a:pt x="691" y="409"/>
                  </a:cubicBezTo>
                  <a:cubicBezTo>
                    <a:pt x="704" y="403"/>
                    <a:pt x="717" y="396"/>
                    <a:pt x="730" y="387"/>
                  </a:cubicBezTo>
                  <a:cubicBezTo>
                    <a:pt x="750" y="374"/>
                    <a:pt x="750" y="374"/>
                    <a:pt x="750" y="374"/>
                  </a:cubicBezTo>
                  <a:cubicBezTo>
                    <a:pt x="750" y="336"/>
                    <a:pt x="750" y="336"/>
                    <a:pt x="750" y="336"/>
                  </a:cubicBezTo>
                  <a:cubicBezTo>
                    <a:pt x="761" y="324"/>
                    <a:pt x="770" y="311"/>
                    <a:pt x="778" y="297"/>
                  </a:cubicBezTo>
                  <a:cubicBezTo>
                    <a:pt x="812" y="287"/>
                    <a:pt x="812" y="287"/>
                    <a:pt x="812" y="287"/>
                  </a:cubicBezTo>
                  <a:cubicBezTo>
                    <a:pt x="819" y="266"/>
                    <a:pt x="819" y="266"/>
                    <a:pt x="819" y="266"/>
                  </a:cubicBezTo>
                  <a:cubicBezTo>
                    <a:pt x="826" y="247"/>
                    <a:pt x="830" y="227"/>
                    <a:pt x="831" y="206"/>
                  </a:cubicBezTo>
                  <a:cubicBezTo>
                    <a:pt x="1027" y="228"/>
                    <a:pt x="990" y="293"/>
                    <a:pt x="1278" y="288"/>
                  </a:cubicBezTo>
                  <a:cubicBezTo>
                    <a:pt x="1315" y="288"/>
                    <a:pt x="1210" y="404"/>
                    <a:pt x="1192" y="480"/>
                  </a:cubicBezTo>
                  <a:close/>
                  <a:moveTo>
                    <a:pt x="786" y="171"/>
                  </a:moveTo>
                  <a:cubicBezTo>
                    <a:pt x="789" y="198"/>
                    <a:pt x="786" y="226"/>
                    <a:pt x="778" y="251"/>
                  </a:cubicBezTo>
                  <a:cubicBezTo>
                    <a:pt x="778" y="251"/>
                    <a:pt x="778" y="251"/>
                    <a:pt x="748" y="261"/>
                  </a:cubicBezTo>
                  <a:cubicBezTo>
                    <a:pt x="738" y="282"/>
                    <a:pt x="724" y="302"/>
                    <a:pt x="706" y="318"/>
                  </a:cubicBezTo>
                  <a:cubicBezTo>
                    <a:pt x="706" y="318"/>
                    <a:pt x="706" y="318"/>
                    <a:pt x="706" y="350"/>
                  </a:cubicBezTo>
                  <a:cubicBezTo>
                    <a:pt x="695" y="357"/>
                    <a:pt x="683" y="364"/>
                    <a:pt x="671" y="370"/>
                  </a:cubicBezTo>
                  <a:cubicBezTo>
                    <a:pt x="659" y="375"/>
                    <a:pt x="646" y="379"/>
                    <a:pt x="634" y="382"/>
                  </a:cubicBezTo>
                  <a:cubicBezTo>
                    <a:pt x="634" y="382"/>
                    <a:pt x="634" y="382"/>
                    <a:pt x="610" y="360"/>
                  </a:cubicBezTo>
                  <a:cubicBezTo>
                    <a:pt x="586" y="362"/>
                    <a:pt x="563" y="359"/>
                    <a:pt x="541" y="351"/>
                  </a:cubicBezTo>
                  <a:cubicBezTo>
                    <a:pt x="541" y="351"/>
                    <a:pt x="541" y="351"/>
                    <a:pt x="513" y="367"/>
                  </a:cubicBezTo>
                  <a:cubicBezTo>
                    <a:pt x="489" y="355"/>
                    <a:pt x="468" y="339"/>
                    <a:pt x="449" y="318"/>
                  </a:cubicBezTo>
                  <a:cubicBezTo>
                    <a:pt x="449" y="318"/>
                    <a:pt x="449" y="318"/>
                    <a:pt x="457" y="287"/>
                  </a:cubicBezTo>
                  <a:cubicBezTo>
                    <a:pt x="451" y="278"/>
                    <a:pt x="446" y="268"/>
                    <a:pt x="442" y="258"/>
                  </a:cubicBezTo>
                  <a:cubicBezTo>
                    <a:pt x="436" y="247"/>
                    <a:pt x="433" y="235"/>
                    <a:pt x="431" y="225"/>
                  </a:cubicBezTo>
                  <a:cubicBezTo>
                    <a:pt x="431" y="225"/>
                    <a:pt x="431" y="225"/>
                    <a:pt x="403" y="209"/>
                  </a:cubicBezTo>
                  <a:cubicBezTo>
                    <a:pt x="401" y="180"/>
                    <a:pt x="405" y="152"/>
                    <a:pt x="414" y="126"/>
                  </a:cubicBezTo>
                  <a:cubicBezTo>
                    <a:pt x="414" y="126"/>
                    <a:pt x="414" y="126"/>
                    <a:pt x="445" y="116"/>
                  </a:cubicBezTo>
                  <a:cubicBezTo>
                    <a:pt x="454" y="97"/>
                    <a:pt x="467" y="81"/>
                    <a:pt x="483" y="66"/>
                  </a:cubicBezTo>
                  <a:cubicBezTo>
                    <a:pt x="483" y="66"/>
                    <a:pt x="483" y="66"/>
                    <a:pt x="483" y="33"/>
                  </a:cubicBezTo>
                  <a:cubicBezTo>
                    <a:pt x="494" y="25"/>
                    <a:pt x="506" y="18"/>
                    <a:pt x="519" y="13"/>
                  </a:cubicBezTo>
                  <a:cubicBezTo>
                    <a:pt x="532" y="7"/>
                    <a:pt x="546" y="3"/>
                    <a:pt x="558" y="0"/>
                  </a:cubicBezTo>
                  <a:cubicBezTo>
                    <a:pt x="558" y="0"/>
                    <a:pt x="558" y="0"/>
                    <a:pt x="583" y="22"/>
                  </a:cubicBezTo>
                  <a:cubicBezTo>
                    <a:pt x="604" y="21"/>
                    <a:pt x="624" y="23"/>
                    <a:pt x="644" y="30"/>
                  </a:cubicBezTo>
                  <a:cubicBezTo>
                    <a:pt x="644" y="30"/>
                    <a:pt x="644" y="30"/>
                    <a:pt x="673" y="14"/>
                  </a:cubicBezTo>
                  <a:cubicBezTo>
                    <a:pt x="697" y="24"/>
                    <a:pt x="720" y="41"/>
                    <a:pt x="738" y="62"/>
                  </a:cubicBezTo>
                  <a:cubicBezTo>
                    <a:pt x="738" y="62"/>
                    <a:pt x="738" y="62"/>
                    <a:pt x="732" y="93"/>
                  </a:cubicBezTo>
                  <a:cubicBezTo>
                    <a:pt x="738" y="103"/>
                    <a:pt x="744" y="113"/>
                    <a:pt x="749" y="124"/>
                  </a:cubicBezTo>
                  <a:cubicBezTo>
                    <a:pt x="753" y="134"/>
                    <a:pt x="756" y="144"/>
                    <a:pt x="759" y="154"/>
                  </a:cubicBezTo>
                  <a:cubicBezTo>
                    <a:pt x="759" y="154"/>
                    <a:pt x="759" y="154"/>
                    <a:pt x="786" y="171"/>
                  </a:cubicBezTo>
                  <a:close/>
                  <a:moveTo>
                    <a:pt x="629" y="269"/>
                  </a:moveTo>
                  <a:cubicBezTo>
                    <a:pt x="671" y="251"/>
                    <a:pt x="691" y="200"/>
                    <a:pt x="672" y="157"/>
                  </a:cubicBezTo>
                  <a:cubicBezTo>
                    <a:pt x="654" y="114"/>
                    <a:pt x="604" y="95"/>
                    <a:pt x="561" y="113"/>
                  </a:cubicBezTo>
                  <a:cubicBezTo>
                    <a:pt x="519" y="132"/>
                    <a:pt x="499" y="181"/>
                    <a:pt x="518" y="225"/>
                  </a:cubicBezTo>
                  <a:cubicBezTo>
                    <a:pt x="536" y="268"/>
                    <a:pt x="586" y="288"/>
                    <a:pt x="629" y="269"/>
                  </a:cubicBezTo>
                  <a:close/>
                  <a:moveTo>
                    <a:pt x="176" y="365"/>
                  </a:moveTo>
                  <a:cubicBezTo>
                    <a:pt x="176" y="316"/>
                    <a:pt x="137" y="277"/>
                    <a:pt x="88" y="277"/>
                  </a:cubicBezTo>
                  <a:cubicBezTo>
                    <a:pt x="39" y="277"/>
                    <a:pt x="0" y="316"/>
                    <a:pt x="0" y="365"/>
                  </a:cubicBezTo>
                  <a:cubicBezTo>
                    <a:pt x="0" y="414"/>
                    <a:pt x="39" y="454"/>
                    <a:pt x="88" y="454"/>
                  </a:cubicBezTo>
                  <a:cubicBezTo>
                    <a:pt x="137" y="454"/>
                    <a:pt x="176" y="414"/>
                    <a:pt x="176" y="3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9" name="Freeform 38">
              <a:extLst>
                <a:ext uri="{FF2B5EF4-FFF2-40B4-BE49-F238E27FC236}">
                  <a16:creationId xmlns:a16="http://schemas.microsoft.com/office/drawing/2014/main" id="{E1BF43E1-C11B-44FE-AA15-F60D43F154CD}"/>
                </a:ext>
              </a:extLst>
            </p:cNvPr>
            <p:cNvSpPr>
              <a:spLocks noEditPoints="1"/>
            </p:cNvSpPr>
            <p:nvPr/>
          </p:nvSpPr>
          <p:spPr bwMode="auto">
            <a:xfrm>
              <a:off x="2360" y="671"/>
              <a:ext cx="3014" cy="3199"/>
            </a:xfrm>
            <a:custGeom>
              <a:avLst/>
              <a:gdLst>
                <a:gd name="T0" fmla="*/ 1458 w 1609"/>
                <a:gd name="T1" fmla="*/ 1072 h 1706"/>
                <a:gd name="T2" fmla="*/ 1428 w 1609"/>
                <a:gd name="T3" fmla="*/ 1421 h 1706"/>
                <a:gd name="T4" fmla="*/ 1124 w 1609"/>
                <a:gd name="T5" fmla="*/ 1706 h 1706"/>
                <a:gd name="T6" fmla="*/ 574 w 1609"/>
                <a:gd name="T7" fmla="*/ 1592 h 1706"/>
                <a:gd name="T8" fmla="*/ 579 w 1609"/>
                <a:gd name="T9" fmla="*/ 1329 h 1706"/>
                <a:gd name="T10" fmla="*/ 1102 w 1609"/>
                <a:gd name="T11" fmla="*/ 1662 h 1706"/>
                <a:gd name="T12" fmla="*/ 1127 w 1609"/>
                <a:gd name="T13" fmla="*/ 1388 h 1706"/>
                <a:gd name="T14" fmla="*/ 1424 w 1609"/>
                <a:gd name="T15" fmla="*/ 1267 h 1706"/>
                <a:gd name="T16" fmla="*/ 1436 w 1609"/>
                <a:gd name="T17" fmla="*/ 1027 h 1706"/>
                <a:gd name="T18" fmla="*/ 1492 w 1609"/>
                <a:gd name="T19" fmla="*/ 910 h 1706"/>
                <a:gd name="T20" fmla="*/ 1402 w 1609"/>
                <a:gd name="T21" fmla="*/ 630 h 1706"/>
                <a:gd name="T22" fmla="*/ 1444 w 1609"/>
                <a:gd name="T23" fmla="*/ 616 h 1706"/>
                <a:gd name="T24" fmla="*/ 1525 w 1609"/>
                <a:gd name="T25" fmla="*/ 880 h 1706"/>
                <a:gd name="T26" fmla="*/ 405 w 1609"/>
                <a:gd name="T27" fmla="*/ 658 h 1706"/>
                <a:gd name="T28" fmla="*/ 498 w 1609"/>
                <a:gd name="T29" fmla="*/ 622 h 1706"/>
                <a:gd name="T30" fmla="*/ 589 w 1609"/>
                <a:gd name="T31" fmla="*/ 546 h 1706"/>
                <a:gd name="T32" fmla="*/ 640 w 1609"/>
                <a:gd name="T33" fmla="*/ 460 h 1706"/>
                <a:gd name="T34" fmla="*/ 618 w 1609"/>
                <a:gd name="T35" fmla="*/ 360 h 1706"/>
                <a:gd name="T36" fmla="*/ 660 w 1609"/>
                <a:gd name="T37" fmla="*/ 275 h 1706"/>
                <a:gd name="T38" fmla="*/ 588 w 1609"/>
                <a:gd name="T39" fmla="*/ 209 h 1706"/>
                <a:gd name="T40" fmla="*/ 579 w 1609"/>
                <a:gd name="T41" fmla="*/ 108 h 1706"/>
                <a:gd name="T42" fmla="*/ 501 w 1609"/>
                <a:gd name="T43" fmla="*/ 45 h 1706"/>
                <a:gd name="T44" fmla="*/ 390 w 1609"/>
                <a:gd name="T45" fmla="*/ 4 h 1706"/>
                <a:gd name="T46" fmla="*/ 290 w 1609"/>
                <a:gd name="T47" fmla="*/ 3 h 1706"/>
                <a:gd name="T48" fmla="*/ 225 w 1609"/>
                <a:gd name="T49" fmla="*/ 78 h 1706"/>
                <a:gd name="T50" fmla="*/ 119 w 1609"/>
                <a:gd name="T51" fmla="*/ 78 h 1706"/>
                <a:gd name="T52" fmla="*/ 99 w 1609"/>
                <a:gd name="T53" fmla="*/ 176 h 1706"/>
                <a:gd name="T54" fmla="*/ 16 w 1609"/>
                <a:gd name="T55" fmla="*/ 232 h 1706"/>
                <a:gd name="T56" fmla="*/ 0 w 1609"/>
                <a:gd name="T57" fmla="*/ 332 h 1706"/>
                <a:gd name="T58" fmla="*/ 20 w 1609"/>
                <a:gd name="T59" fmla="*/ 448 h 1706"/>
                <a:gd name="T60" fmla="*/ 69 w 1609"/>
                <a:gd name="T61" fmla="*/ 535 h 1706"/>
                <a:gd name="T62" fmla="*/ 166 w 1609"/>
                <a:gd name="T63" fmla="*/ 559 h 1706"/>
                <a:gd name="T64" fmla="*/ 219 w 1609"/>
                <a:gd name="T65" fmla="*/ 645 h 1706"/>
                <a:gd name="T66" fmla="*/ 317 w 1609"/>
                <a:gd name="T67" fmla="*/ 610 h 1706"/>
                <a:gd name="T68" fmla="*/ 405 w 1609"/>
                <a:gd name="T69" fmla="*/ 658 h 1706"/>
                <a:gd name="T70" fmla="*/ 299 w 1609"/>
                <a:gd name="T71" fmla="*/ 564 h 1706"/>
                <a:gd name="T72" fmla="*/ 211 w 1609"/>
                <a:gd name="T73" fmla="*/ 594 h 1706"/>
                <a:gd name="T74" fmla="*/ 160 w 1609"/>
                <a:gd name="T75" fmla="*/ 497 h 1706"/>
                <a:gd name="T76" fmla="*/ 83 w 1609"/>
                <a:gd name="T77" fmla="*/ 477 h 1706"/>
                <a:gd name="T78" fmla="*/ 101 w 1609"/>
                <a:gd name="T79" fmla="*/ 402 h 1706"/>
                <a:gd name="T80" fmla="*/ 45 w 1609"/>
                <a:gd name="T81" fmla="*/ 308 h 1706"/>
                <a:gd name="T82" fmla="*/ 108 w 1609"/>
                <a:gd name="T83" fmla="*/ 248 h 1706"/>
                <a:gd name="T84" fmla="*/ 148 w 1609"/>
                <a:gd name="T85" fmla="*/ 184 h 1706"/>
                <a:gd name="T86" fmla="*/ 168 w 1609"/>
                <a:gd name="T87" fmla="*/ 96 h 1706"/>
                <a:gd name="T88" fmla="*/ 274 w 1609"/>
                <a:gd name="T89" fmla="*/ 109 h 1706"/>
                <a:gd name="T90" fmla="*/ 333 w 1609"/>
                <a:gd name="T91" fmla="*/ 44 h 1706"/>
                <a:gd name="T92" fmla="*/ 393 w 1609"/>
                <a:gd name="T93" fmla="*/ 109 h 1706"/>
                <a:gd name="T94" fmla="*/ 499 w 1609"/>
                <a:gd name="T95" fmla="*/ 96 h 1706"/>
                <a:gd name="T96" fmla="*/ 518 w 1609"/>
                <a:gd name="T97" fmla="*/ 184 h 1706"/>
                <a:gd name="T98" fmla="*/ 558 w 1609"/>
                <a:gd name="T99" fmla="*/ 248 h 1706"/>
                <a:gd name="T100" fmla="*/ 620 w 1609"/>
                <a:gd name="T101" fmla="*/ 308 h 1706"/>
                <a:gd name="T102" fmla="*/ 565 w 1609"/>
                <a:gd name="T103" fmla="*/ 403 h 1706"/>
                <a:gd name="T104" fmla="*/ 583 w 1609"/>
                <a:gd name="T105" fmla="*/ 477 h 1706"/>
                <a:gd name="T106" fmla="*/ 506 w 1609"/>
                <a:gd name="T107" fmla="*/ 497 h 1706"/>
                <a:gd name="T108" fmla="*/ 455 w 1609"/>
                <a:gd name="T109" fmla="*/ 594 h 1706"/>
                <a:gd name="T110" fmla="*/ 367 w 1609"/>
                <a:gd name="T111" fmla="*/ 564 h 1706"/>
                <a:gd name="T112" fmla="*/ 333 w 1609"/>
                <a:gd name="T113" fmla="*/ 156 h 1706"/>
                <a:gd name="T114" fmla="*/ 511 w 1609"/>
                <a:gd name="T115" fmla="*/ 334 h 1706"/>
                <a:gd name="T116" fmla="*/ 199 w 1609"/>
                <a:gd name="T117" fmla="*/ 334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9" h="1706">
                  <a:moveTo>
                    <a:pt x="1599" y="1004"/>
                  </a:moveTo>
                  <a:cubicBezTo>
                    <a:pt x="1593" y="1021"/>
                    <a:pt x="1566" y="1072"/>
                    <a:pt x="1463" y="1072"/>
                  </a:cubicBezTo>
                  <a:cubicBezTo>
                    <a:pt x="1462" y="1072"/>
                    <a:pt x="1460" y="1072"/>
                    <a:pt x="1458" y="1072"/>
                  </a:cubicBezTo>
                  <a:cubicBezTo>
                    <a:pt x="1463" y="1117"/>
                    <a:pt x="1472" y="1211"/>
                    <a:pt x="1468" y="1269"/>
                  </a:cubicBezTo>
                  <a:cubicBezTo>
                    <a:pt x="1467" y="1280"/>
                    <a:pt x="1467" y="1280"/>
                    <a:pt x="1467" y="1280"/>
                  </a:cubicBezTo>
                  <a:cubicBezTo>
                    <a:pt x="1462" y="1361"/>
                    <a:pt x="1459" y="1405"/>
                    <a:pt x="1428" y="1421"/>
                  </a:cubicBezTo>
                  <a:cubicBezTo>
                    <a:pt x="1405" y="1434"/>
                    <a:pt x="1303" y="1453"/>
                    <a:pt x="1146" y="1435"/>
                  </a:cubicBezTo>
                  <a:cubicBezTo>
                    <a:pt x="1146" y="1684"/>
                    <a:pt x="1146" y="1684"/>
                    <a:pt x="1146" y="1684"/>
                  </a:cubicBezTo>
                  <a:cubicBezTo>
                    <a:pt x="1146" y="1696"/>
                    <a:pt x="1136" y="1706"/>
                    <a:pt x="1124" y="1706"/>
                  </a:cubicBezTo>
                  <a:cubicBezTo>
                    <a:pt x="1124" y="1706"/>
                    <a:pt x="1123" y="1706"/>
                    <a:pt x="1123" y="1706"/>
                  </a:cubicBezTo>
                  <a:cubicBezTo>
                    <a:pt x="1100" y="1706"/>
                    <a:pt x="812" y="1704"/>
                    <a:pt x="588" y="1612"/>
                  </a:cubicBezTo>
                  <a:cubicBezTo>
                    <a:pt x="580" y="1609"/>
                    <a:pt x="574" y="1601"/>
                    <a:pt x="574" y="1592"/>
                  </a:cubicBezTo>
                  <a:cubicBezTo>
                    <a:pt x="574" y="1326"/>
                    <a:pt x="574" y="1326"/>
                    <a:pt x="574" y="1326"/>
                  </a:cubicBezTo>
                  <a:cubicBezTo>
                    <a:pt x="574" y="1325"/>
                    <a:pt x="574" y="1325"/>
                    <a:pt x="574" y="1324"/>
                  </a:cubicBezTo>
                  <a:cubicBezTo>
                    <a:pt x="576" y="1326"/>
                    <a:pt x="578" y="1328"/>
                    <a:pt x="579" y="1329"/>
                  </a:cubicBezTo>
                  <a:cubicBezTo>
                    <a:pt x="585" y="1335"/>
                    <a:pt x="603" y="1349"/>
                    <a:pt x="618" y="1359"/>
                  </a:cubicBezTo>
                  <a:cubicBezTo>
                    <a:pt x="618" y="1577"/>
                    <a:pt x="618" y="1577"/>
                    <a:pt x="618" y="1577"/>
                  </a:cubicBezTo>
                  <a:cubicBezTo>
                    <a:pt x="801" y="1648"/>
                    <a:pt x="1031" y="1660"/>
                    <a:pt x="1102" y="1662"/>
                  </a:cubicBezTo>
                  <a:cubicBezTo>
                    <a:pt x="1102" y="1410"/>
                    <a:pt x="1102" y="1410"/>
                    <a:pt x="1102" y="1410"/>
                  </a:cubicBezTo>
                  <a:cubicBezTo>
                    <a:pt x="1102" y="1404"/>
                    <a:pt x="1105" y="1398"/>
                    <a:pt x="1109" y="1393"/>
                  </a:cubicBezTo>
                  <a:cubicBezTo>
                    <a:pt x="1114" y="1389"/>
                    <a:pt x="1120" y="1387"/>
                    <a:pt x="1127" y="1388"/>
                  </a:cubicBezTo>
                  <a:cubicBezTo>
                    <a:pt x="1290" y="1410"/>
                    <a:pt x="1393" y="1390"/>
                    <a:pt x="1408" y="1382"/>
                  </a:cubicBezTo>
                  <a:cubicBezTo>
                    <a:pt x="1417" y="1376"/>
                    <a:pt x="1420" y="1323"/>
                    <a:pt x="1423" y="1277"/>
                  </a:cubicBezTo>
                  <a:cubicBezTo>
                    <a:pt x="1424" y="1267"/>
                    <a:pt x="1424" y="1267"/>
                    <a:pt x="1424" y="1267"/>
                  </a:cubicBezTo>
                  <a:cubicBezTo>
                    <a:pt x="1429" y="1192"/>
                    <a:pt x="1412" y="1053"/>
                    <a:pt x="1412" y="1052"/>
                  </a:cubicBezTo>
                  <a:cubicBezTo>
                    <a:pt x="1411" y="1045"/>
                    <a:pt x="1413" y="1038"/>
                    <a:pt x="1418" y="1034"/>
                  </a:cubicBezTo>
                  <a:cubicBezTo>
                    <a:pt x="1423" y="1029"/>
                    <a:pt x="1429" y="1026"/>
                    <a:pt x="1436" y="1027"/>
                  </a:cubicBezTo>
                  <a:cubicBezTo>
                    <a:pt x="1512" y="1034"/>
                    <a:pt x="1548" y="1012"/>
                    <a:pt x="1557" y="991"/>
                  </a:cubicBezTo>
                  <a:cubicBezTo>
                    <a:pt x="1555" y="977"/>
                    <a:pt x="1521" y="941"/>
                    <a:pt x="1505" y="923"/>
                  </a:cubicBezTo>
                  <a:cubicBezTo>
                    <a:pt x="1501" y="919"/>
                    <a:pt x="1496" y="914"/>
                    <a:pt x="1492" y="910"/>
                  </a:cubicBezTo>
                  <a:cubicBezTo>
                    <a:pt x="1463" y="878"/>
                    <a:pt x="1439" y="820"/>
                    <a:pt x="1424" y="777"/>
                  </a:cubicBezTo>
                  <a:cubicBezTo>
                    <a:pt x="1418" y="760"/>
                    <a:pt x="1416" y="737"/>
                    <a:pt x="1414" y="709"/>
                  </a:cubicBezTo>
                  <a:cubicBezTo>
                    <a:pt x="1412" y="682"/>
                    <a:pt x="1409" y="652"/>
                    <a:pt x="1402" y="630"/>
                  </a:cubicBezTo>
                  <a:cubicBezTo>
                    <a:pt x="1389" y="591"/>
                    <a:pt x="1386" y="527"/>
                    <a:pt x="1386" y="502"/>
                  </a:cubicBezTo>
                  <a:cubicBezTo>
                    <a:pt x="1404" y="501"/>
                    <a:pt x="1418" y="500"/>
                    <a:pt x="1430" y="499"/>
                  </a:cubicBezTo>
                  <a:cubicBezTo>
                    <a:pt x="1430" y="520"/>
                    <a:pt x="1432" y="582"/>
                    <a:pt x="1444" y="616"/>
                  </a:cubicBezTo>
                  <a:cubicBezTo>
                    <a:pt x="1453" y="643"/>
                    <a:pt x="1455" y="676"/>
                    <a:pt x="1458" y="706"/>
                  </a:cubicBezTo>
                  <a:cubicBezTo>
                    <a:pt x="1460" y="728"/>
                    <a:pt x="1461" y="751"/>
                    <a:pt x="1466" y="763"/>
                  </a:cubicBezTo>
                  <a:cubicBezTo>
                    <a:pt x="1485" y="818"/>
                    <a:pt x="1506" y="859"/>
                    <a:pt x="1525" y="880"/>
                  </a:cubicBezTo>
                  <a:cubicBezTo>
                    <a:pt x="1529" y="884"/>
                    <a:pt x="1533" y="889"/>
                    <a:pt x="1537" y="893"/>
                  </a:cubicBezTo>
                  <a:cubicBezTo>
                    <a:pt x="1581" y="941"/>
                    <a:pt x="1609" y="974"/>
                    <a:pt x="1599" y="1004"/>
                  </a:cubicBezTo>
                  <a:close/>
                  <a:moveTo>
                    <a:pt x="405" y="658"/>
                  </a:moveTo>
                  <a:cubicBezTo>
                    <a:pt x="424" y="653"/>
                    <a:pt x="446" y="646"/>
                    <a:pt x="446" y="645"/>
                  </a:cubicBezTo>
                  <a:cubicBezTo>
                    <a:pt x="447" y="645"/>
                    <a:pt x="469" y="637"/>
                    <a:pt x="487" y="628"/>
                  </a:cubicBezTo>
                  <a:cubicBezTo>
                    <a:pt x="498" y="622"/>
                    <a:pt x="498" y="622"/>
                    <a:pt x="498" y="622"/>
                  </a:cubicBezTo>
                  <a:cubicBezTo>
                    <a:pt x="499" y="559"/>
                    <a:pt x="499" y="559"/>
                    <a:pt x="499" y="559"/>
                  </a:cubicBezTo>
                  <a:cubicBezTo>
                    <a:pt x="509" y="552"/>
                    <a:pt x="519" y="545"/>
                    <a:pt x="528" y="536"/>
                  </a:cubicBezTo>
                  <a:cubicBezTo>
                    <a:pt x="589" y="546"/>
                    <a:pt x="589" y="546"/>
                    <a:pt x="589" y="546"/>
                  </a:cubicBezTo>
                  <a:cubicBezTo>
                    <a:pt x="597" y="536"/>
                    <a:pt x="597" y="536"/>
                    <a:pt x="597" y="536"/>
                  </a:cubicBezTo>
                  <a:cubicBezTo>
                    <a:pt x="609" y="520"/>
                    <a:pt x="620" y="500"/>
                    <a:pt x="621" y="499"/>
                  </a:cubicBezTo>
                  <a:cubicBezTo>
                    <a:pt x="621" y="498"/>
                    <a:pt x="633" y="478"/>
                    <a:pt x="640" y="460"/>
                  </a:cubicBezTo>
                  <a:cubicBezTo>
                    <a:pt x="646" y="448"/>
                    <a:pt x="646" y="448"/>
                    <a:pt x="646" y="448"/>
                  </a:cubicBezTo>
                  <a:cubicBezTo>
                    <a:pt x="610" y="404"/>
                    <a:pt x="610" y="404"/>
                    <a:pt x="610" y="404"/>
                  </a:cubicBezTo>
                  <a:cubicBezTo>
                    <a:pt x="614" y="390"/>
                    <a:pt x="617" y="375"/>
                    <a:pt x="618" y="360"/>
                  </a:cubicBezTo>
                  <a:cubicBezTo>
                    <a:pt x="666" y="332"/>
                    <a:pt x="666" y="332"/>
                    <a:pt x="666" y="332"/>
                  </a:cubicBezTo>
                  <a:cubicBezTo>
                    <a:pt x="666" y="319"/>
                    <a:pt x="666" y="319"/>
                    <a:pt x="666" y="319"/>
                  </a:cubicBezTo>
                  <a:cubicBezTo>
                    <a:pt x="664" y="299"/>
                    <a:pt x="660" y="276"/>
                    <a:pt x="660" y="275"/>
                  </a:cubicBezTo>
                  <a:cubicBezTo>
                    <a:pt x="660" y="274"/>
                    <a:pt x="656" y="252"/>
                    <a:pt x="650" y="233"/>
                  </a:cubicBezTo>
                  <a:cubicBezTo>
                    <a:pt x="647" y="220"/>
                    <a:pt x="647" y="220"/>
                    <a:pt x="647" y="220"/>
                  </a:cubicBezTo>
                  <a:cubicBezTo>
                    <a:pt x="588" y="209"/>
                    <a:pt x="588" y="209"/>
                    <a:pt x="588" y="209"/>
                  </a:cubicBezTo>
                  <a:cubicBezTo>
                    <a:pt x="582" y="197"/>
                    <a:pt x="575" y="186"/>
                    <a:pt x="567" y="176"/>
                  </a:cubicBezTo>
                  <a:cubicBezTo>
                    <a:pt x="588" y="118"/>
                    <a:pt x="588" y="118"/>
                    <a:pt x="588" y="118"/>
                  </a:cubicBezTo>
                  <a:cubicBezTo>
                    <a:pt x="579" y="108"/>
                    <a:pt x="579" y="108"/>
                    <a:pt x="579" y="108"/>
                  </a:cubicBezTo>
                  <a:cubicBezTo>
                    <a:pt x="565" y="94"/>
                    <a:pt x="547" y="79"/>
                    <a:pt x="547" y="78"/>
                  </a:cubicBezTo>
                  <a:cubicBezTo>
                    <a:pt x="546" y="78"/>
                    <a:pt x="528" y="63"/>
                    <a:pt x="512" y="52"/>
                  </a:cubicBezTo>
                  <a:cubicBezTo>
                    <a:pt x="501" y="45"/>
                    <a:pt x="501" y="45"/>
                    <a:pt x="501" y="45"/>
                  </a:cubicBezTo>
                  <a:cubicBezTo>
                    <a:pt x="441" y="78"/>
                    <a:pt x="441" y="78"/>
                    <a:pt x="441" y="78"/>
                  </a:cubicBezTo>
                  <a:cubicBezTo>
                    <a:pt x="432" y="75"/>
                    <a:pt x="423" y="72"/>
                    <a:pt x="414" y="69"/>
                  </a:cubicBezTo>
                  <a:cubicBezTo>
                    <a:pt x="390" y="4"/>
                    <a:pt x="390" y="4"/>
                    <a:pt x="390" y="4"/>
                  </a:cubicBezTo>
                  <a:cubicBezTo>
                    <a:pt x="377" y="3"/>
                    <a:pt x="377" y="3"/>
                    <a:pt x="377" y="3"/>
                  </a:cubicBezTo>
                  <a:cubicBezTo>
                    <a:pt x="357" y="0"/>
                    <a:pt x="334" y="0"/>
                    <a:pt x="333" y="0"/>
                  </a:cubicBezTo>
                  <a:cubicBezTo>
                    <a:pt x="332" y="0"/>
                    <a:pt x="309" y="0"/>
                    <a:pt x="290" y="3"/>
                  </a:cubicBezTo>
                  <a:cubicBezTo>
                    <a:pt x="276" y="4"/>
                    <a:pt x="276" y="4"/>
                    <a:pt x="276" y="4"/>
                  </a:cubicBezTo>
                  <a:cubicBezTo>
                    <a:pt x="252" y="69"/>
                    <a:pt x="252" y="69"/>
                    <a:pt x="252" y="69"/>
                  </a:cubicBezTo>
                  <a:cubicBezTo>
                    <a:pt x="243" y="72"/>
                    <a:pt x="234" y="75"/>
                    <a:pt x="225" y="78"/>
                  </a:cubicBezTo>
                  <a:cubicBezTo>
                    <a:pt x="165" y="45"/>
                    <a:pt x="165" y="45"/>
                    <a:pt x="165" y="45"/>
                  </a:cubicBezTo>
                  <a:cubicBezTo>
                    <a:pt x="154" y="52"/>
                    <a:pt x="154" y="52"/>
                    <a:pt x="154" y="52"/>
                  </a:cubicBezTo>
                  <a:cubicBezTo>
                    <a:pt x="138" y="63"/>
                    <a:pt x="120" y="77"/>
                    <a:pt x="119" y="78"/>
                  </a:cubicBezTo>
                  <a:cubicBezTo>
                    <a:pt x="119" y="79"/>
                    <a:pt x="101" y="93"/>
                    <a:pt x="88" y="108"/>
                  </a:cubicBezTo>
                  <a:cubicBezTo>
                    <a:pt x="78" y="118"/>
                    <a:pt x="78" y="118"/>
                    <a:pt x="78" y="118"/>
                  </a:cubicBezTo>
                  <a:cubicBezTo>
                    <a:pt x="99" y="176"/>
                    <a:pt x="99" y="176"/>
                    <a:pt x="99" y="176"/>
                  </a:cubicBezTo>
                  <a:cubicBezTo>
                    <a:pt x="91" y="186"/>
                    <a:pt x="84" y="197"/>
                    <a:pt x="78" y="209"/>
                  </a:cubicBezTo>
                  <a:cubicBezTo>
                    <a:pt x="19" y="220"/>
                    <a:pt x="19" y="220"/>
                    <a:pt x="19" y="220"/>
                  </a:cubicBezTo>
                  <a:cubicBezTo>
                    <a:pt x="16" y="232"/>
                    <a:pt x="16" y="232"/>
                    <a:pt x="16" y="232"/>
                  </a:cubicBezTo>
                  <a:cubicBezTo>
                    <a:pt x="10" y="251"/>
                    <a:pt x="6" y="274"/>
                    <a:pt x="6" y="275"/>
                  </a:cubicBezTo>
                  <a:cubicBezTo>
                    <a:pt x="5" y="276"/>
                    <a:pt x="1" y="298"/>
                    <a:pt x="0" y="318"/>
                  </a:cubicBezTo>
                  <a:cubicBezTo>
                    <a:pt x="0" y="332"/>
                    <a:pt x="0" y="332"/>
                    <a:pt x="0" y="332"/>
                  </a:cubicBezTo>
                  <a:cubicBezTo>
                    <a:pt x="48" y="360"/>
                    <a:pt x="48" y="360"/>
                    <a:pt x="48" y="360"/>
                  </a:cubicBezTo>
                  <a:cubicBezTo>
                    <a:pt x="50" y="375"/>
                    <a:pt x="52" y="390"/>
                    <a:pt x="56" y="404"/>
                  </a:cubicBezTo>
                  <a:cubicBezTo>
                    <a:pt x="20" y="448"/>
                    <a:pt x="20" y="448"/>
                    <a:pt x="20" y="448"/>
                  </a:cubicBezTo>
                  <a:cubicBezTo>
                    <a:pt x="25" y="460"/>
                    <a:pt x="25" y="460"/>
                    <a:pt x="25" y="460"/>
                  </a:cubicBezTo>
                  <a:cubicBezTo>
                    <a:pt x="33" y="478"/>
                    <a:pt x="44" y="498"/>
                    <a:pt x="45" y="499"/>
                  </a:cubicBezTo>
                  <a:cubicBezTo>
                    <a:pt x="45" y="500"/>
                    <a:pt x="57" y="520"/>
                    <a:pt x="69" y="535"/>
                  </a:cubicBezTo>
                  <a:cubicBezTo>
                    <a:pt x="77" y="546"/>
                    <a:pt x="77" y="546"/>
                    <a:pt x="77" y="546"/>
                  </a:cubicBezTo>
                  <a:cubicBezTo>
                    <a:pt x="138" y="536"/>
                    <a:pt x="138" y="536"/>
                    <a:pt x="138" y="536"/>
                  </a:cubicBezTo>
                  <a:cubicBezTo>
                    <a:pt x="147" y="544"/>
                    <a:pt x="156" y="552"/>
                    <a:pt x="166" y="559"/>
                  </a:cubicBezTo>
                  <a:cubicBezTo>
                    <a:pt x="167" y="622"/>
                    <a:pt x="167" y="622"/>
                    <a:pt x="167" y="622"/>
                  </a:cubicBezTo>
                  <a:cubicBezTo>
                    <a:pt x="179" y="628"/>
                    <a:pt x="179" y="628"/>
                    <a:pt x="179" y="628"/>
                  </a:cubicBezTo>
                  <a:cubicBezTo>
                    <a:pt x="197" y="637"/>
                    <a:pt x="218" y="645"/>
                    <a:pt x="219" y="645"/>
                  </a:cubicBezTo>
                  <a:cubicBezTo>
                    <a:pt x="220" y="645"/>
                    <a:pt x="242" y="653"/>
                    <a:pt x="261" y="658"/>
                  </a:cubicBezTo>
                  <a:cubicBezTo>
                    <a:pt x="274" y="661"/>
                    <a:pt x="274" y="661"/>
                    <a:pt x="274" y="661"/>
                  </a:cubicBezTo>
                  <a:cubicBezTo>
                    <a:pt x="317" y="610"/>
                    <a:pt x="317" y="610"/>
                    <a:pt x="317" y="610"/>
                  </a:cubicBezTo>
                  <a:cubicBezTo>
                    <a:pt x="328" y="611"/>
                    <a:pt x="338" y="611"/>
                    <a:pt x="348" y="610"/>
                  </a:cubicBezTo>
                  <a:cubicBezTo>
                    <a:pt x="392" y="661"/>
                    <a:pt x="392" y="661"/>
                    <a:pt x="392" y="661"/>
                  </a:cubicBezTo>
                  <a:lnTo>
                    <a:pt x="405" y="658"/>
                  </a:lnTo>
                  <a:close/>
                  <a:moveTo>
                    <a:pt x="356" y="565"/>
                  </a:moveTo>
                  <a:cubicBezTo>
                    <a:pt x="340" y="567"/>
                    <a:pt x="325" y="567"/>
                    <a:pt x="310" y="565"/>
                  </a:cubicBezTo>
                  <a:cubicBezTo>
                    <a:pt x="299" y="564"/>
                    <a:pt x="299" y="564"/>
                    <a:pt x="299" y="564"/>
                  </a:cubicBezTo>
                  <a:cubicBezTo>
                    <a:pt x="258" y="612"/>
                    <a:pt x="258" y="612"/>
                    <a:pt x="258" y="612"/>
                  </a:cubicBezTo>
                  <a:cubicBezTo>
                    <a:pt x="245" y="608"/>
                    <a:pt x="234" y="604"/>
                    <a:pt x="234" y="604"/>
                  </a:cubicBezTo>
                  <a:cubicBezTo>
                    <a:pt x="234" y="604"/>
                    <a:pt x="223" y="600"/>
                    <a:pt x="211" y="594"/>
                  </a:cubicBezTo>
                  <a:cubicBezTo>
                    <a:pt x="210" y="535"/>
                    <a:pt x="210" y="535"/>
                    <a:pt x="210" y="535"/>
                  </a:cubicBezTo>
                  <a:cubicBezTo>
                    <a:pt x="200" y="528"/>
                    <a:pt x="200" y="528"/>
                    <a:pt x="200" y="528"/>
                  </a:cubicBezTo>
                  <a:cubicBezTo>
                    <a:pt x="186" y="519"/>
                    <a:pt x="172" y="509"/>
                    <a:pt x="160" y="497"/>
                  </a:cubicBezTo>
                  <a:cubicBezTo>
                    <a:pt x="152" y="489"/>
                    <a:pt x="152" y="489"/>
                    <a:pt x="152" y="489"/>
                  </a:cubicBezTo>
                  <a:cubicBezTo>
                    <a:pt x="96" y="498"/>
                    <a:pt x="96" y="498"/>
                    <a:pt x="96" y="498"/>
                  </a:cubicBezTo>
                  <a:cubicBezTo>
                    <a:pt x="89" y="487"/>
                    <a:pt x="83" y="477"/>
                    <a:pt x="83" y="477"/>
                  </a:cubicBezTo>
                  <a:cubicBezTo>
                    <a:pt x="83" y="477"/>
                    <a:pt x="77" y="466"/>
                    <a:pt x="71" y="455"/>
                  </a:cubicBezTo>
                  <a:cubicBezTo>
                    <a:pt x="105" y="413"/>
                    <a:pt x="105" y="413"/>
                    <a:pt x="105" y="413"/>
                  </a:cubicBezTo>
                  <a:cubicBezTo>
                    <a:pt x="101" y="402"/>
                    <a:pt x="101" y="402"/>
                    <a:pt x="101" y="402"/>
                  </a:cubicBezTo>
                  <a:cubicBezTo>
                    <a:pt x="96" y="384"/>
                    <a:pt x="92" y="365"/>
                    <a:pt x="91" y="346"/>
                  </a:cubicBezTo>
                  <a:cubicBezTo>
                    <a:pt x="91" y="334"/>
                    <a:pt x="91" y="334"/>
                    <a:pt x="91" y="334"/>
                  </a:cubicBezTo>
                  <a:cubicBezTo>
                    <a:pt x="45" y="308"/>
                    <a:pt x="45" y="308"/>
                    <a:pt x="45" y="308"/>
                  </a:cubicBezTo>
                  <a:cubicBezTo>
                    <a:pt x="47" y="294"/>
                    <a:pt x="49" y="283"/>
                    <a:pt x="49" y="283"/>
                  </a:cubicBezTo>
                  <a:cubicBezTo>
                    <a:pt x="49" y="282"/>
                    <a:pt x="51" y="271"/>
                    <a:pt x="54" y="258"/>
                  </a:cubicBezTo>
                  <a:cubicBezTo>
                    <a:pt x="108" y="248"/>
                    <a:pt x="108" y="248"/>
                    <a:pt x="108" y="248"/>
                  </a:cubicBezTo>
                  <a:cubicBezTo>
                    <a:pt x="113" y="238"/>
                    <a:pt x="113" y="238"/>
                    <a:pt x="113" y="238"/>
                  </a:cubicBezTo>
                  <a:cubicBezTo>
                    <a:pt x="120" y="222"/>
                    <a:pt x="130" y="207"/>
                    <a:pt x="141" y="193"/>
                  </a:cubicBezTo>
                  <a:cubicBezTo>
                    <a:pt x="148" y="184"/>
                    <a:pt x="148" y="184"/>
                    <a:pt x="148" y="184"/>
                  </a:cubicBezTo>
                  <a:cubicBezTo>
                    <a:pt x="129" y="129"/>
                    <a:pt x="129" y="129"/>
                    <a:pt x="129" y="129"/>
                  </a:cubicBezTo>
                  <a:cubicBezTo>
                    <a:pt x="138" y="120"/>
                    <a:pt x="148" y="112"/>
                    <a:pt x="148" y="112"/>
                  </a:cubicBezTo>
                  <a:cubicBezTo>
                    <a:pt x="148" y="112"/>
                    <a:pt x="157" y="104"/>
                    <a:pt x="168" y="96"/>
                  </a:cubicBezTo>
                  <a:cubicBezTo>
                    <a:pt x="223" y="127"/>
                    <a:pt x="223" y="127"/>
                    <a:pt x="223" y="127"/>
                  </a:cubicBezTo>
                  <a:cubicBezTo>
                    <a:pt x="233" y="123"/>
                    <a:pt x="233" y="123"/>
                    <a:pt x="233" y="123"/>
                  </a:cubicBezTo>
                  <a:cubicBezTo>
                    <a:pt x="246" y="117"/>
                    <a:pt x="260" y="112"/>
                    <a:pt x="274" y="109"/>
                  </a:cubicBezTo>
                  <a:cubicBezTo>
                    <a:pt x="285" y="106"/>
                    <a:pt x="285" y="106"/>
                    <a:pt x="285" y="106"/>
                  </a:cubicBezTo>
                  <a:cubicBezTo>
                    <a:pt x="308" y="45"/>
                    <a:pt x="308" y="45"/>
                    <a:pt x="308" y="45"/>
                  </a:cubicBezTo>
                  <a:cubicBezTo>
                    <a:pt x="321" y="44"/>
                    <a:pt x="333" y="44"/>
                    <a:pt x="333" y="44"/>
                  </a:cubicBezTo>
                  <a:cubicBezTo>
                    <a:pt x="333" y="44"/>
                    <a:pt x="345" y="44"/>
                    <a:pt x="358" y="45"/>
                  </a:cubicBezTo>
                  <a:cubicBezTo>
                    <a:pt x="381" y="106"/>
                    <a:pt x="381" y="106"/>
                    <a:pt x="381" y="106"/>
                  </a:cubicBezTo>
                  <a:cubicBezTo>
                    <a:pt x="393" y="109"/>
                    <a:pt x="393" y="109"/>
                    <a:pt x="393" y="109"/>
                  </a:cubicBezTo>
                  <a:cubicBezTo>
                    <a:pt x="407" y="112"/>
                    <a:pt x="420" y="117"/>
                    <a:pt x="434" y="123"/>
                  </a:cubicBezTo>
                  <a:cubicBezTo>
                    <a:pt x="444" y="127"/>
                    <a:pt x="444" y="127"/>
                    <a:pt x="444" y="127"/>
                  </a:cubicBezTo>
                  <a:cubicBezTo>
                    <a:pt x="499" y="96"/>
                    <a:pt x="499" y="96"/>
                    <a:pt x="499" y="96"/>
                  </a:cubicBezTo>
                  <a:cubicBezTo>
                    <a:pt x="509" y="104"/>
                    <a:pt x="518" y="112"/>
                    <a:pt x="518" y="112"/>
                  </a:cubicBezTo>
                  <a:cubicBezTo>
                    <a:pt x="519" y="112"/>
                    <a:pt x="528" y="120"/>
                    <a:pt x="537" y="129"/>
                  </a:cubicBezTo>
                  <a:cubicBezTo>
                    <a:pt x="518" y="184"/>
                    <a:pt x="518" y="184"/>
                    <a:pt x="518" y="184"/>
                  </a:cubicBezTo>
                  <a:cubicBezTo>
                    <a:pt x="526" y="193"/>
                    <a:pt x="526" y="193"/>
                    <a:pt x="526" y="193"/>
                  </a:cubicBezTo>
                  <a:cubicBezTo>
                    <a:pt x="537" y="207"/>
                    <a:pt x="546" y="222"/>
                    <a:pt x="554" y="238"/>
                  </a:cubicBezTo>
                  <a:cubicBezTo>
                    <a:pt x="558" y="248"/>
                    <a:pt x="558" y="248"/>
                    <a:pt x="558" y="248"/>
                  </a:cubicBezTo>
                  <a:cubicBezTo>
                    <a:pt x="612" y="258"/>
                    <a:pt x="612" y="258"/>
                    <a:pt x="612" y="258"/>
                  </a:cubicBezTo>
                  <a:cubicBezTo>
                    <a:pt x="615" y="271"/>
                    <a:pt x="617" y="283"/>
                    <a:pt x="617" y="283"/>
                  </a:cubicBezTo>
                  <a:cubicBezTo>
                    <a:pt x="617" y="283"/>
                    <a:pt x="619" y="295"/>
                    <a:pt x="620" y="308"/>
                  </a:cubicBezTo>
                  <a:cubicBezTo>
                    <a:pt x="576" y="334"/>
                    <a:pt x="576" y="334"/>
                    <a:pt x="576" y="334"/>
                  </a:cubicBezTo>
                  <a:cubicBezTo>
                    <a:pt x="575" y="346"/>
                    <a:pt x="575" y="346"/>
                    <a:pt x="575" y="346"/>
                  </a:cubicBezTo>
                  <a:cubicBezTo>
                    <a:pt x="574" y="365"/>
                    <a:pt x="570" y="384"/>
                    <a:pt x="565" y="403"/>
                  </a:cubicBezTo>
                  <a:cubicBezTo>
                    <a:pt x="561" y="414"/>
                    <a:pt x="561" y="414"/>
                    <a:pt x="561" y="414"/>
                  </a:cubicBezTo>
                  <a:cubicBezTo>
                    <a:pt x="594" y="455"/>
                    <a:pt x="594" y="455"/>
                    <a:pt x="594" y="455"/>
                  </a:cubicBezTo>
                  <a:cubicBezTo>
                    <a:pt x="589" y="467"/>
                    <a:pt x="583" y="477"/>
                    <a:pt x="583" y="477"/>
                  </a:cubicBezTo>
                  <a:cubicBezTo>
                    <a:pt x="583" y="477"/>
                    <a:pt x="577" y="488"/>
                    <a:pt x="569" y="499"/>
                  </a:cubicBezTo>
                  <a:cubicBezTo>
                    <a:pt x="514" y="489"/>
                    <a:pt x="514" y="489"/>
                    <a:pt x="514" y="489"/>
                  </a:cubicBezTo>
                  <a:cubicBezTo>
                    <a:pt x="506" y="497"/>
                    <a:pt x="506" y="497"/>
                    <a:pt x="506" y="497"/>
                  </a:cubicBezTo>
                  <a:cubicBezTo>
                    <a:pt x="494" y="509"/>
                    <a:pt x="480" y="519"/>
                    <a:pt x="466" y="529"/>
                  </a:cubicBezTo>
                  <a:cubicBezTo>
                    <a:pt x="455" y="535"/>
                    <a:pt x="455" y="535"/>
                    <a:pt x="455" y="535"/>
                  </a:cubicBezTo>
                  <a:cubicBezTo>
                    <a:pt x="455" y="594"/>
                    <a:pt x="455" y="594"/>
                    <a:pt x="455" y="594"/>
                  </a:cubicBezTo>
                  <a:cubicBezTo>
                    <a:pt x="443" y="600"/>
                    <a:pt x="432" y="604"/>
                    <a:pt x="431" y="604"/>
                  </a:cubicBezTo>
                  <a:cubicBezTo>
                    <a:pt x="431" y="604"/>
                    <a:pt x="420" y="608"/>
                    <a:pt x="407" y="612"/>
                  </a:cubicBezTo>
                  <a:cubicBezTo>
                    <a:pt x="367" y="564"/>
                    <a:pt x="367" y="564"/>
                    <a:pt x="367" y="564"/>
                  </a:cubicBezTo>
                  <a:lnTo>
                    <a:pt x="356" y="565"/>
                  </a:lnTo>
                  <a:close/>
                  <a:moveTo>
                    <a:pt x="511" y="334"/>
                  </a:moveTo>
                  <a:cubicBezTo>
                    <a:pt x="511" y="236"/>
                    <a:pt x="431" y="156"/>
                    <a:pt x="333" y="156"/>
                  </a:cubicBezTo>
                  <a:cubicBezTo>
                    <a:pt x="235" y="156"/>
                    <a:pt x="155" y="236"/>
                    <a:pt x="155" y="334"/>
                  </a:cubicBezTo>
                  <a:cubicBezTo>
                    <a:pt x="155" y="432"/>
                    <a:pt x="235" y="512"/>
                    <a:pt x="333" y="512"/>
                  </a:cubicBezTo>
                  <a:cubicBezTo>
                    <a:pt x="431" y="512"/>
                    <a:pt x="511" y="432"/>
                    <a:pt x="511" y="334"/>
                  </a:cubicBezTo>
                  <a:close/>
                  <a:moveTo>
                    <a:pt x="467" y="334"/>
                  </a:moveTo>
                  <a:cubicBezTo>
                    <a:pt x="467" y="408"/>
                    <a:pt x="407" y="468"/>
                    <a:pt x="333" y="468"/>
                  </a:cubicBezTo>
                  <a:cubicBezTo>
                    <a:pt x="259" y="468"/>
                    <a:pt x="199" y="408"/>
                    <a:pt x="199" y="334"/>
                  </a:cubicBezTo>
                  <a:cubicBezTo>
                    <a:pt x="199" y="260"/>
                    <a:pt x="259" y="200"/>
                    <a:pt x="333" y="200"/>
                  </a:cubicBezTo>
                  <a:cubicBezTo>
                    <a:pt x="407" y="200"/>
                    <a:pt x="467" y="260"/>
                    <a:pt x="467" y="3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 name="Group 2"/>
          <p:cNvGrpSpPr/>
          <p:nvPr/>
        </p:nvGrpSpPr>
        <p:grpSpPr>
          <a:xfrm>
            <a:off x="5414478" y="2576595"/>
            <a:ext cx="4117152" cy="3097928"/>
            <a:chOff x="5414478" y="2290180"/>
            <a:chExt cx="4117152" cy="3097928"/>
          </a:xfrm>
        </p:grpSpPr>
        <p:pic>
          <p:nvPicPr>
            <p:cNvPr id="4" name="Grafik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414478" y="2290180"/>
              <a:ext cx="3775171" cy="2371026"/>
            </a:xfrm>
            <a:prstGeom prst="rect">
              <a:avLst/>
            </a:prstGeom>
          </p:spPr>
        </p:pic>
        <p:sp>
          <p:nvSpPr>
            <p:cNvPr id="5" name="Textfeld 4"/>
            <p:cNvSpPr txBox="1"/>
            <p:nvPr/>
          </p:nvSpPr>
          <p:spPr>
            <a:xfrm>
              <a:off x="5428979" y="4650055"/>
              <a:ext cx="4102651" cy="73805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Example: App/digitalization aimed at disadvantaged youths</a:t>
              </a:r>
            </a:p>
          </p:txBody>
        </p:sp>
      </p:grpSp>
    </p:spTree>
    <p:extLst>
      <p:ext uri="{BB962C8B-B14F-4D97-AF65-F5344CB8AC3E}">
        <p14:creationId xmlns:p14="http://schemas.microsoft.com/office/powerpoint/2010/main" val="1499028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7" name="think-cell Folie" r:id="rId6" imgW="0" imgH="0" progId="TCLayout.ActiveDocument.1">
                  <p:embed/>
                </p:oleObj>
              </mc:Choice>
              <mc:Fallback>
                <p:oleObj name="think-cell Folie" r:id="rId6" imgW="0" imgH="0" progId="TCLayout.ActiveDocument.1">
                  <p:embed/>
                  <p:pic>
                    <p:nvPicPr>
                      <p:cNvPr id="4" name="Objek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hteck 9"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3" name="Titel 2"/>
          <p:cNvSpPr>
            <a:spLocks noGrp="1"/>
          </p:cNvSpPr>
          <p:nvPr>
            <p:ph type="title"/>
          </p:nvPr>
        </p:nvSpPr>
        <p:spPr>
          <a:xfrm>
            <a:off x="630000" y="622800"/>
            <a:ext cx="8655847" cy="329513"/>
          </a:xfrm>
        </p:spPr>
        <p:txBody>
          <a:bodyPr/>
          <a:lstStyle/>
          <a:p>
            <a:pPr>
              <a:defRPr b="0" i="0"/>
            </a:pPr>
            <a:r>
              <a:rPr lang="en-US" dirty="0"/>
              <a:t>JOBLINGE: A social franchise model</a:t>
            </a:r>
          </a:p>
        </p:txBody>
      </p:sp>
      <p:sp>
        <p:nvSpPr>
          <p:cNvPr id="25" name="ee4pContent2"/>
          <p:cNvSpPr txBox="1"/>
          <p:nvPr/>
        </p:nvSpPr>
        <p:spPr>
          <a:xfrm>
            <a:off x="630000" y="1521248"/>
            <a:ext cx="3849051" cy="3316104"/>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National umbrella organization (franchiser)</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Nationwide steering and advancement of the initiative</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Legal form "e. V." (all </a:t>
            </a:r>
            <a:r>
              <a:rPr kumimoji="0" lang="en-US" sz="1600" b="0" i="0" u="none" strike="noStrike" kern="1200" cap="none" spc="0" normalizeH="0" baseline="0" noProof="0" dirty="0" err="1">
                <a:ln>
                  <a:noFill/>
                </a:ln>
                <a:solidFill>
                  <a:srgbClr val="000000">
                    <a:lumMod val="100000"/>
                  </a:srgbClr>
                </a:solidFill>
                <a:effectLst/>
                <a:uLnTx/>
                <a:uFillTx/>
                <a:latin typeface="+mn-lt"/>
                <a:ea typeface="+mn-ea"/>
                <a:cs typeface="Calibri" panose="020F0502020204030204" pitchFamily="34" charset="0"/>
              </a:rPr>
              <a:t>gAGs</a:t>
            </a: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 and the Foundation are members of JOBLINGE e. V.)</a:t>
            </a:r>
          </a:p>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a:pPr>
            <a:endPar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Regional locations (franchisees)</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Implement the concept and work directly with the participants</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Local nonprofit corporations (</a:t>
            </a:r>
            <a:r>
              <a:rPr kumimoji="0" lang="en-US" sz="1600" b="0" i="0" u="none" strike="noStrike" kern="1200" cap="none" spc="0" normalizeH="0" baseline="0" noProof="0" dirty="0" err="1">
                <a:ln>
                  <a:noFill/>
                </a:ln>
                <a:solidFill>
                  <a:srgbClr val="000000">
                    <a:lumMod val="100000"/>
                  </a:srgbClr>
                </a:solidFill>
                <a:effectLst/>
                <a:uLnTx/>
                <a:uFillTx/>
                <a:latin typeface="+mn-lt"/>
                <a:ea typeface="+mn-ea"/>
                <a:cs typeface="Calibri" panose="020F0502020204030204" pitchFamily="34" charset="0"/>
              </a:rPr>
              <a:t>gAG</a:t>
            </a: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Full-time team plus pro bono executive board and supervisory board </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a:pPr>
            <a:endPar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endParaRPr>
          </a:p>
          <a:p>
            <a:pPr marL="107950" marR="0" lvl="1" indent="-10795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None/>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JOBLINGE Foundation</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No operative activities</a:t>
            </a:r>
          </a:p>
          <a:p>
            <a:pPr marL="324000" marR="0" lvl="1" indent="-216000" algn="l" defTabSz="914400" rtl="0" eaLnBrk="1" fontAlgn="auto" latinLnBrk="0" hangingPunct="1">
              <a:lnSpc>
                <a:spcPct val="100000"/>
              </a:lnSpc>
              <a:spcBef>
                <a:spcPct val="0"/>
              </a:spcBef>
              <a:spcAft>
                <a:spcPct val="0"/>
              </a:spcAft>
              <a:buClr>
                <a:srgbClr val="0093D3">
                  <a:lumMod val="100000"/>
                </a:srgbClr>
              </a:buClr>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Joint fundraising </a:t>
            </a:r>
            <a:endPar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26" name="Titel 2"/>
          <p:cNvSpPr txBox="1"/>
          <p:nvPr/>
        </p:nvSpPr>
        <p:spPr>
          <a:xfrm>
            <a:off x="4761460" y="5955772"/>
            <a:ext cx="4615817" cy="30510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0088C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88C2"/>
                </a:solidFill>
                <a:effectLst/>
                <a:uLnTx/>
                <a:uFillTx/>
                <a:latin typeface="+mn-lt"/>
                <a:ea typeface="+mj-ea"/>
                <a:cs typeface="Calibri" panose="020F0502020204030204" pitchFamily="34" charset="0"/>
                <a:sym typeface="Trebuchet MS" panose="020B0603020202020204" pitchFamily="34" charset="0"/>
              </a:rPr>
              <a:t>Maximum impact and scale</a:t>
            </a:r>
          </a:p>
        </p:txBody>
      </p:sp>
      <p:grpSp>
        <p:nvGrpSpPr>
          <p:cNvPr id="27" name="Group 5"/>
          <p:cNvGrpSpPr/>
          <p:nvPr/>
        </p:nvGrpSpPr>
        <p:grpSpPr>
          <a:xfrm>
            <a:off x="4338812" y="5934576"/>
            <a:ext cx="306171" cy="306910"/>
            <a:chOff x="5942914" y="3833745"/>
            <a:chExt cx="306171" cy="306910"/>
          </a:xfrm>
        </p:grpSpPr>
        <p:sp>
          <p:nvSpPr>
            <p:cNvPr id="28" name="Freeform 94"/>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8C2"/>
            </a:solidFill>
            <a:ln>
              <a:solidFill>
                <a:schemeClr val="tx2"/>
              </a:solidFill>
            </a:ln>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sp>
          <p:nvSpPr>
            <p:cNvPr id="29" name="Freeform 95"/>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grpSp>
      <p:grpSp>
        <p:nvGrpSpPr>
          <p:cNvPr id="22" name="Group 9"/>
          <p:cNvGrpSpPr/>
          <p:nvPr/>
        </p:nvGrpSpPr>
        <p:grpSpPr>
          <a:xfrm>
            <a:off x="5073879" y="2143606"/>
            <a:ext cx="4304417" cy="2761891"/>
            <a:chOff x="633273" y="3135765"/>
            <a:chExt cx="3946965" cy="2423781"/>
          </a:xfrm>
        </p:grpSpPr>
        <p:sp>
          <p:nvSpPr>
            <p:cNvPr id="23" name="Textfeld 36"/>
            <p:cNvSpPr txBox="1">
              <a:spLocks noChangeArrowheads="1"/>
            </p:cNvSpPr>
            <p:nvPr/>
          </p:nvSpPr>
          <p:spPr bwMode="auto">
            <a:xfrm>
              <a:off x="1932247" y="3947834"/>
              <a:ext cx="1475182" cy="784764"/>
            </a:xfrm>
            <a:prstGeom prst="ellipse">
              <a:avLst/>
            </a:prstGeom>
            <a:solidFill>
              <a:srgbClr val="59B5DA"/>
            </a:solidFill>
            <a:ln w="9525" cap="flat" cmpd="sng" algn="ctr">
              <a:solidFill>
                <a:srgbClr val="59B5DA"/>
              </a:solidFill>
              <a:prstDash val="solid"/>
              <a:miter lim="800000"/>
              <a:headEnd type="none" w="med" len="med"/>
              <a:tailEnd type="none" w="med" len="med"/>
            </a:ln>
            <a:scene3d>
              <a:camera prst="orthographicFront"/>
              <a:lightRig rig="threePt" dir="t"/>
            </a:scene3d>
            <a:sp3d prstMaterial="matte"/>
          </p:spPr>
          <p:txBody>
            <a:bodyPr wrap="none" lIns="64007" tIns="32003" rIns="64007" bIns="32003"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FFFFFF"/>
                  </a:solidFill>
                  <a:effectLst/>
                  <a:uLnTx/>
                  <a:uFillTx/>
                  <a:ea typeface="+mn-ea"/>
                  <a:cs typeface="+mn-cs"/>
                </a:rPr>
                <a:t>Nonprofit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FFFFFF"/>
                  </a:solidFill>
                  <a:effectLst/>
                  <a:uLnTx/>
                  <a:uFillTx/>
                  <a:ea typeface="+mn-ea"/>
                  <a:cs typeface="+mn-cs"/>
                </a:rPr>
                <a:t>umbrella organization</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FFFFFF"/>
                  </a:solidFill>
                  <a:effectLst/>
                  <a:uLnTx/>
                  <a:uFillTx/>
                  <a:ea typeface="+mn-ea"/>
                  <a:cs typeface="+mn-cs"/>
                </a:rPr>
                <a:t>(JOBLINGE e. V.)</a:t>
              </a:r>
            </a:p>
          </p:txBody>
        </p:sp>
        <p:sp>
          <p:nvSpPr>
            <p:cNvPr id="24" name="Rectangle 4"/>
            <p:cNvSpPr>
              <a:spLocks noChangeArrowheads="1"/>
            </p:cNvSpPr>
            <p:nvPr/>
          </p:nvSpPr>
          <p:spPr bwMode="auto">
            <a:xfrm>
              <a:off x="2650092" y="3135765"/>
              <a:ext cx="937272"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Hanse</a:t>
              </a:r>
            </a:p>
          </p:txBody>
        </p:sp>
        <p:sp>
          <p:nvSpPr>
            <p:cNvPr id="30" name="Rectangle 5"/>
            <p:cNvSpPr>
              <a:spLocks noChangeArrowheads="1"/>
            </p:cNvSpPr>
            <p:nvPr/>
          </p:nvSpPr>
          <p:spPr bwMode="auto">
            <a:xfrm>
              <a:off x="1679288" y="3158118"/>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Munich </a:t>
              </a:r>
            </a:p>
          </p:txBody>
        </p:sp>
        <p:sp>
          <p:nvSpPr>
            <p:cNvPr id="31" name="Rectangle 6"/>
            <p:cNvSpPr>
              <a:spLocks noChangeArrowheads="1"/>
            </p:cNvSpPr>
            <p:nvPr/>
          </p:nvSpPr>
          <p:spPr bwMode="auto">
            <a:xfrm>
              <a:off x="784493" y="4512225"/>
              <a:ext cx="937269" cy="499969"/>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Frankfurt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err="1">
                  <a:ln>
                    <a:noFill/>
                  </a:ln>
                  <a:solidFill>
                    <a:srgbClr val="000000"/>
                  </a:solidFill>
                  <a:effectLst/>
                  <a:uLnTx/>
                  <a:uFillTx/>
                  <a:ea typeface="+mn-ea"/>
                  <a:cs typeface="+mn-cs"/>
                </a:rPr>
                <a:t>RhineMain</a:t>
              </a:r>
              <a:endParaRPr kumimoji="0" lang="en-US" sz="800" b="0" i="0" u="none" strike="noStrike" kern="1200" cap="none" spc="0" normalizeH="0" baseline="0" noProof="0" dirty="0">
                <a:ln>
                  <a:noFill/>
                </a:ln>
                <a:solidFill>
                  <a:srgbClr val="000000"/>
                </a:solidFill>
                <a:effectLst/>
                <a:uLnTx/>
                <a:uFillTx/>
                <a:ea typeface="+mn-ea"/>
                <a:cs typeface="+mn-cs"/>
              </a:endParaRPr>
            </a:p>
          </p:txBody>
        </p:sp>
        <p:sp>
          <p:nvSpPr>
            <p:cNvPr id="32" name="Rectangle 6"/>
            <p:cNvSpPr>
              <a:spLocks noChangeArrowheads="1"/>
            </p:cNvSpPr>
            <p:nvPr/>
          </p:nvSpPr>
          <p:spPr bwMode="auto">
            <a:xfrm>
              <a:off x="1299002" y="4962496"/>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Leipzig</a:t>
              </a:r>
            </a:p>
          </p:txBody>
        </p:sp>
        <p:sp>
          <p:nvSpPr>
            <p:cNvPr id="33" name="Rectangle 7"/>
            <p:cNvSpPr>
              <a:spLocks noChangeArrowheads="1"/>
            </p:cNvSpPr>
            <p:nvPr/>
          </p:nvSpPr>
          <p:spPr bwMode="auto">
            <a:xfrm>
              <a:off x="3455088" y="3443332"/>
              <a:ext cx="937271" cy="495883"/>
            </a:xfrm>
            <a:prstGeom prst="ellipse">
              <a:avLst/>
            </a:prstGeom>
            <a:solidFill>
              <a:schemeClr val="bg1"/>
            </a:solidFill>
            <a:ln w="6350" cap="flat" cmpd="sng" algn="ctr">
              <a:solidFill>
                <a:srgbClr val="0093D3"/>
              </a:solidFill>
              <a:prstDash val="solid"/>
              <a:miter lim="800000"/>
              <a:headEnd type="none" w="lg" len="lg"/>
              <a:tailEnd type="none" w="lg" len="lg"/>
            </a:ln>
          </p:spPr>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Foundation</a:t>
              </a:r>
            </a:p>
          </p:txBody>
        </p:sp>
        <p:sp>
          <p:nvSpPr>
            <p:cNvPr id="34" name="Rectangle 5"/>
            <p:cNvSpPr>
              <a:spLocks noChangeArrowheads="1"/>
            </p:cNvSpPr>
            <p:nvPr/>
          </p:nvSpPr>
          <p:spPr bwMode="auto">
            <a:xfrm>
              <a:off x="633273" y="3976302"/>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Berlin</a:t>
              </a:r>
            </a:p>
          </p:txBody>
        </p:sp>
        <p:sp>
          <p:nvSpPr>
            <p:cNvPr id="35" name="Rectangle 6"/>
            <p:cNvSpPr>
              <a:spLocks noChangeArrowheads="1"/>
            </p:cNvSpPr>
            <p:nvPr/>
          </p:nvSpPr>
          <p:spPr bwMode="auto">
            <a:xfrm>
              <a:off x="3547896" y="4488836"/>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Stuttgart region</a:t>
              </a:r>
            </a:p>
          </p:txBody>
        </p:sp>
        <p:sp>
          <p:nvSpPr>
            <p:cNvPr id="36" name="Rectangle 6"/>
            <p:cNvSpPr>
              <a:spLocks noChangeArrowheads="1"/>
            </p:cNvSpPr>
            <p:nvPr/>
          </p:nvSpPr>
          <p:spPr bwMode="auto">
            <a:xfrm>
              <a:off x="2253679" y="5112460"/>
              <a:ext cx="823334" cy="447086"/>
            </a:xfrm>
            <a:prstGeom prst="ellipse">
              <a:avLst/>
            </a:prstGeom>
            <a:solidFill>
              <a:schemeClr val="bg1"/>
            </a:solidFill>
            <a:ln w="19050" cap="rnd" cmpd="sng" algn="ctr">
              <a:solidFill>
                <a:srgbClr val="0093D3"/>
              </a:solidFill>
              <a:prstDash val="sysDot"/>
              <a:round/>
              <a:headEnd type="none" w="lg" len="lg"/>
              <a:tailEnd type="none" w="lg" len="lg"/>
            </a:ln>
          </p:spPr>
          <p:txBody>
            <a:bodyPr lIns="0" tIns="64007" rIns="0"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Other future locations </a:t>
              </a:r>
            </a:p>
          </p:txBody>
        </p:sp>
        <p:sp>
          <p:nvSpPr>
            <p:cNvPr id="37" name="Rectangle 5"/>
            <p:cNvSpPr>
              <a:spLocks noChangeArrowheads="1"/>
            </p:cNvSpPr>
            <p:nvPr/>
          </p:nvSpPr>
          <p:spPr bwMode="auto">
            <a:xfrm>
              <a:off x="3108756" y="4982869"/>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Ruhr</a:t>
              </a:r>
            </a:p>
          </p:txBody>
        </p:sp>
        <p:sp>
          <p:nvSpPr>
            <p:cNvPr id="38" name="Rectangle 6"/>
            <p:cNvSpPr>
              <a:spLocks noChangeArrowheads="1"/>
            </p:cNvSpPr>
            <p:nvPr/>
          </p:nvSpPr>
          <p:spPr bwMode="auto">
            <a:xfrm>
              <a:off x="3642967" y="3968207"/>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endParaRPr kumimoji="0" lang="en-US" sz="800" b="0" i="0" u="none" strike="noStrike" kern="1200" cap="none" spc="0" normalizeH="0" baseline="0" noProof="0" dirty="0">
                <a:ln>
                  <a:noFill/>
                </a:ln>
                <a:solidFill>
                  <a:srgbClr val="000000"/>
                </a:solidFill>
                <a:effectLst/>
                <a:uLnTx/>
                <a:uFillTx/>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Rhineland</a:t>
              </a:r>
            </a:p>
          </p:txBody>
        </p:sp>
        <p:cxnSp>
          <p:nvCxnSpPr>
            <p:cNvPr id="39" name="Straight Arrow Connector 150"/>
            <p:cNvCxnSpPr>
              <a:stCxn id="34" idx="6"/>
              <a:endCxn id="23" idx="2"/>
            </p:cNvCxnSpPr>
            <p:nvPr/>
          </p:nvCxnSpPr>
          <p:spPr bwMode="auto">
            <a:xfrm>
              <a:off x="1570544" y="4225606"/>
              <a:ext cx="361703" cy="114611"/>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0" name="Straight Arrow Connector 151"/>
            <p:cNvCxnSpPr/>
            <p:nvPr/>
          </p:nvCxnSpPr>
          <p:spPr bwMode="auto">
            <a:xfrm>
              <a:off x="2334212" y="3634372"/>
              <a:ext cx="94115" cy="341930"/>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1" name="Straight Arrow Connector 152"/>
            <p:cNvCxnSpPr/>
            <p:nvPr/>
          </p:nvCxnSpPr>
          <p:spPr bwMode="auto">
            <a:xfrm flipH="1">
              <a:off x="2873183" y="3634372"/>
              <a:ext cx="81490" cy="341930"/>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2" name="Straight Arrow Connector 153"/>
            <p:cNvCxnSpPr>
              <a:stCxn id="33" idx="3"/>
              <a:endCxn id="23" idx="7"/>
            </p:cNvCxnSpPr>
            <p:nvPr/>
          </p:nvCxnSpPr>
          <p:spPr bwMode="auto">
            <a:xfrm flipH="1">
              <a:off x="3191393" y="3866595"/>
              <a:ext cx="400955" cy="196166"/>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3" name="Straight Arrow Connector 154"/>
            <p:cNvCxnSpPr>
              <a:stCxn id="38" idx="2"/>
            </p:cNvCxnSpPr>
            <p:nvPr/>
          </p:nvCxnSpPr>
          <p:spPr bwMode="auto">
            <a:xfrm flipH="1">
              <a:off x="3407428" y="4217510"/>
              <a:ext cx="235539" cy="61313"/>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4" name="Straight Arrow Connector 155"/>
            <p:cNvCxnSpPr>
              <a:stCxn id="35" idx="2"/>
            </p:cNvCxnSpPr>
            <p:nvPr/>
          </p:nvCxnSpPr>
          <p:spPr bwMode="auto">
            <a:xfrm flipH="1" flipV="1">
              <a:off x="3301005" y="4512225"/>
              <a:ext cx="246891" cy="225915"/>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5" name="Straight Arrow Connector 156"/>
            <p:cNvCxnSpPr>
              <a:stCxn id="37" idx="1"/>
            </p:cNvCxnSpPr>
            <p:nvPr/>
          </p:nvCxnSpPr>
          <p:spPr bwMode="auto">
            <a:xfrm flipH="1" flipV="1">
              <a:off x="3036700" y="4695363"/>
              <a:ext cx="209316" cy="360525"/>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6" name="Straight Arrow Connector 157"/>
            <p:cNvCxnSpPr>
              <a:stCxn id="36" idx="0"/>
              <a:endCxn id="23" idx="4"/>
            </p:cNvCxnSpPr>
            <p:nvPr/>
          </p:nvCxnSpPr>
          <p:spPr bwMode="auto">
            <a:xfrm flipV="1">
              <a:off x="2665346" y="4732598"/>
              <a:ext cx="4492" cy="379862"/>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7" name="Straight Arrow Connector 158"/>
            <p:cNvCxnSpPr>
              <a:stCxn id="32" idx="7"/>
            </p:cNvCxnSpPr>
            <p:nvPr/>
          </p:nvCxnSpPr>
          <p:spPr bwMode="auto">
            <a:xfrm flipV="1">
              <a:off x="2099013" y="4677480"/>
              <a:ext cx="161457" cy="358036"/>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cxnSp>
          <p:nvCxnSpPr>
            <p:cNvPr id="48" name="Straight Arrow Connector 159"/>
            <p:cNvCxnSpPr>
              <a:stCxn id="31" idx="6"/>
            </p:cNvCxnSpPr>
            <p:nvPr/>
          </p:nvCxnSpPr>
          <p:spPr bwMode="auto">
            <a:xfrm flipV="1">
              <a:off x="1721761" y="4537221"/>
              <a:ext cx="336523" cy="224988"/>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sp>
          <p:nvSpPr>
            <p:cNvPr id="49" name="Rectangle 5"/>
            <p:cNvSpPr>
              <a:spLocks noChangeArrowheads="1"/>
            </p:cNvSpPr>
            <p:nvPr/>
          </p:nvSpPr>
          <p:spPr bwMode="auto">
            <a:xfrm>
              <a:off x="880507" y="3458052"/>
              <a:ext cx="937271" cy="498607"/>
            </a:xfrm>
            <a:prstGeom prst="ellipse">
              <a:avLst/>
            </a:prstGeom>
            <a:solidFill>
              <a:schemeClr val="bg1"/>
            </a:solidFill>
            <a:ln w="6350" cap="flat" cmpd="sng" algn="ctr">
              <a:solidFill>
                <a:srgbClr val="0093D3"/>
              </a:solidFill>
              <a:prstDash val="solid"/>
              <a:miter lim="800000"/>
              <a:headEnd type="none" w="lg" len="lg"/>
              <a:tailEnd type="none" w="lg" len="lg"/>
            </a:ln>
          </p:spPr>
          <p:txBody>
            <a:bodyPr wrap="none" lIns="64007" tIns="64007" rIns="64007" bIns="64007" anchor="ct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JOBLINGE </a:t>
              </a:r>
              <a:r>
                <a:rPr kumimoji="0" lang="en-US" sz="800" b="0" i="0" u="none" strike="noStrike" kern="1200" cap="none" spc="0" normalizeH="0" baseline="0" noProof="0" dirty="0" err="1">
                  <a:ln>
                    <a:noFill/>
                  </a:ln>
                  <a:solidFill>
                    <a:srgbClr val="000000"/>
                  </a:solidFill>
                  <a:effectLst/>
                  <a:uLnTx/>
                  <a:uFillTx/>
                  <a:ea typeface="+mn-ea"/>
                  <a:cs typeface="+mn-cs"/>
                </a:rPr>
                <a:t>gAG</a:t>
              </a:r>
              <a:r>
                <a:rPr kumimoji="0" lang="en-US" sz="800" b="0"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baseline="0" noProof="0" dirty="0">
                  <a:ln>
                    <a:noFill/>
                  </a:ln>
                  <a:solidFill>
                    <a:srgbClr val="000000"/>
                  </a:solidFill>
                  <a:effectLst/>
                  <a:uLnTx/>
                  <a:uFillTx/>
                  <a:ea typeface="+mn-ea"/>
                  <a:cs typeface="+mn-cs"/>
                </a:rPr>
                <a:t>Metropolitan region</a:t>
              </a:r>
              <a:br>
                <a:rPr kumimoji="0" lang="en-US" sz="800" b="0" i="0" u="none" strike="noStrike" kern="1200" cap="none" spc="0" normalizeH="0" baseline="0" noProof="0" dirty="0">
                  <a:ln>
                    <a:noFill/>
                  </a:ln>
                  <a:solidFill>
                    <a:srgbClr val="000000"/>
                  </a:solidFill>
                  <a:effectLst/>
                  <a:uLnTx/>
                  <a:uFillTx/>
                  <a:ea typeface="+mn-ea"/>
                  <a:cs typeface="+mn-cs"/>
                </a:rPr>
              </a:br>
              <a:r>
                <a:rPr kumimoji="0" lang="en-US" sz="800" b="0" i="0" u="none" strike="noStrike" kern="1200" cap="none" spc="0" normalizeH="0" baseline="0" noProof="0" dirty="0">
                  <a:ln>
                    <a:noFill/>
                  </a:ln>
                  <a:solidFill>
                    <a:srgbClr val="000000"/>
                  </a:solidFill>
                  <a:effectLst/>
                  <a:uLnTx/>
                  <a:uFillTx/>
                  <a:ea typeface="+mn-ea"/>
                  <a:cs typeface="+mn-cs"/>
                </a:rPr>
                <a:t>Rhine-Neckar</a:t>
              </a:r>
            </a:p>
          </p:txBody>
        </p:sp>
        <p:cxnSp>
          <p:nvCxnSpPr>
            <p:cNvPr id="50" name="Straight Arrow Connector 150"/>
            <p:cNvCxnSpPr>
              <a:endCxn id="23" idx="1"/>
            </p:cNvCxnSpPr>
            <p:nvPr/>
          </p:nvCxnSpPr>
          <p:spPr bwMode="auto">
            <a:xfrm>
              <a:off x="1767638" y="3833239"/>
              <a:ext cx="380644" cy="229522"/>
            </a:xfrm>
            <a:prstGeom prst="straightConnector1">
              <a:avLst/>
            </a:prstGeom>
            <a:solidFill>
              <a:schemeClr val="accent1"/>
            </a:solidFill>
            <a:ln w="9525" cap="flat" cmpd="sng" algn="ctr">
              <a:solidFill>
                <a:srgbClr val="0093D3"/>
              </a:solidFill>
              <a:prstDash val="solid"/>
              <a:round/>
              <a:headEnd type="none" w="lg" len="lg"/>
              <a:tailEnd type="triangle" w="med" len="med"/>
            </a:ln>
            <a:effectLst/>
          </p:spPr>
        </p:cxnSp>
      </p:grpSp>
      <p:grpSp>
        <p:nvGrpSpPr>
          <p:cNvPr id="60" name="Group 59"/>
          <p:cNvGrpSpPr/>
          <p:nvPr/>
        </p:nvGrpSpPr>
        <p:grpSpPr>
          <a:xfrm>
            <a:off x="9205517" y="57629"/>
            <a:ext cx="418141" cy="380973"/>
            <a:chOff x="5540375" y="2873375"/>
            <a:chExt cx="1112973" cy="1103313"/>
          </a:xfrm>
        </p:grpSpPr>
        <p:sp>
          <p:nvSpPr>
            <p:cNvPr id="68" name="Freeform 67"/>
            <p:cNvSpPr/>
            <p:nvPr/>
          </p:nvSpPr>
          <p:spPr bwMode="auto">
            <a:xfrm>
              <a:off x="5889625" y="2873375"/>
              <a:ext cx="709613" cy="584200"/>
            </a:xfrm>
            <a:custGeom>
              <a:avLst/>
              <a:gdLst>
                <a:gd name="T0" fmla="*/ 560 w 992"/>
                <a:gd name="T1" fmla="*/ 819 h 819"/>
                <a:gd name="T2" fmla="*/ 553 w 992"/>
                <a:gd name="T3" fmla="*/ 681 h 819"/>
                <a:gd name="T4" fmla="*/ 554 w 992"/>
                <a:gd name="T5" fmla="*/ 525 h 819"/>
                <a:gd name="T6" fmla="*/ 577 w 992"/>
                <a:gd name="T7" fmla="*/ 392 h 819"/>
                <a:gd name="T8" fmla="*/ 679 w 992"/>
                <a:gd name="T9" fmla="*/ 228 h 819"/>
                <a:gd name="T10" fmla="*/ 744 w 992"/>
                <a:gd name="T11" fmla="*/ 181 h 819"/>
                <a:gd name="T12" fmla="*/ 754 w 992"/>
                <a:gd name="T13" fmla="*/ 194 h 819"/>
                <a:gd name="T14" fmla="*/ 622 w 992"/>
                <a:gd name="T15" fmla="*/ 478 h 819"/>
                <a:gd name="T16" fmla="*/ 632 w 992"/>
                <a:gd name="T17" fmla="*/ 487 h 819"/>
                <a:gd name="T18" fmla="*/ 992 w 992"/>
                <a:gd name="T19" fmla="*/ 9 h 819"/>
                <a:gd name="T20" fmla="*/ 982 w 992"/>
                <a:gd name="T21" fmla="*/ 0 h 819"/>
                <a:gd name="T22" fmla="*/ 485 w 992"/>
                <a:gd name="T23" fmla="*/ 430 h 819"/>
                <a:gd name="T24" fmla="*/ 469 w 992"/>
                <a:gd name="T25" fmla="*/ 434 h 819"/>
                <a:gd name="T26" fmla="*/ 8 w 992"/>
                <a:gd name="T27" fmla="*/ 255 h 819"/>
                <a:gd name="T28" fmla="*/ 0 w 992"/>
                <a:gd name="T29" fmla="*/ 265 h 819"/>
                <a:gd name="T30" fmla="*/ 384 w 992"/>
                <a:gd name="T31" fmla="*/ 650 h 819"/>
                <a:gd name="T32" fmla="*/ 392 w 992"/>
                <a:gd name="T33" fmla="*/ 642 h 819"/>
                <a:gd name="T34" fmla="*/ 283 w 992"/>
                <a:gd name="T35" fmla="*/ 427 h 819"/>
                <a:gd name="T36" fmla="*/ 293 w 992"/>
                <a:gd name="T37" fmla="*/ 413 h 819"/>
                <a:gd name="T38" fmla="*/ 460 w 992"/>
                <a:gd name="T39" fmla="*/ 767 h 819"/>
                <a:gd name="T40" fmla="*/ 460 w 992"/>
                <a:gd name="T41" fmla="*/ 803 h 819"/>
                <a:gd name="T42" fmla="*/ 508 w 992"/>
                <a:gd name="T43" fmla="*/ 806 h 819"/>
                <a:gd name="T44" fmla="*/ 560 w 992"/>
                <a:gd name="T45"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2" h="819">
                  <a:moveTo>
                    <a:pt x="560" y="819"/>
                  </a:moveTo>
                  <a:cubicBezTo>
                    <a:pt x="566" y="775"/>
                    <a:pt x="556" y="714"/>
                    <a:pt x="553" y="681"/>
                  </a:cubicBezTo>
                  <a:cubicBezTo>
                    <a:pt x="550" y="629"/>
                    <a:pt x="551" y="577"/>
                    <a:pt x="554" y="525"/>
                  </a:cubicBezTo>
                  <a:cubicBezTo>
                    <a:pt x="556" y="480"/>
                    <a:pt x="563" y="435"/>
                    <a:pt x="577" y="392"/>
                  </a:cubicBezTo>
                  <a:cubicBezTo>
                    <a:pt x="597" y="330"/>
                    <a:pt x="631" y="272"/>
                    <a:pt x="679" y="228"/>
                  </a:cubicBezTo>
                  <a:cubicBezTo>
                    <a:pt x="698" y="210"/>
                    <a:pt x="721" y="194"/>
                    <a:pt x="744" y="181"/>
                  </a:cubicBezTo>
                  <a:cubicBezTo>
                    <a:pt x="752" y="176"/>
                    <a:pt x="760" y="187"/>
                    <a:pt x="754" y="194"/>
                  </a:cubicBezTo>
                  <a:cubicBezTo>
                    <a:pt x="642" y="323"/>
                    <a:pt x="625" y="444"/>
                    <a:pt x="622" y="478"/>
                  </a:cubicBezTo>
                  <a:cubicBezTo>
                    <a:pt x="622" y="483"/>
                    <a:pt x="627" y="487"/>
                    <a:pt x="632" y="487"/>
                  </a:cubicBezTo>
                  <a:cubicBezTo>
                    <a:pt x="983" y="481"/>
                    <a:pt x="992" y="73"/>
                    <a:pt x="992" y="9"/>
                  </a:cubicBezTo>
                  <a:cubicBezTo>
                    <a:pt x="991" y="4"/>
                    <a:pt x="987" y="0"/>
                    <a:pt x="982" y="0"/>
                  </a:cubicBezTo>
                  <a:cubicBezTo>
                    <a:pt x="558" y="4"/>
                    <a:pt x="494" y="260"/>
                    <a:pt x="485" y="430"/>
                  </a:cubicBezTo>
                  <a:cubicBezTo>
                    <a:pt x="485" y="439"/>
                    <a:pt x="473" y="441"/>
                    <a:pt x="469" y="434"/>
                  </a:cubicBezTo>
                  <a:cubicBezTo>
                    <a:pt x="416" y="328"/>
                    <a:pt x="292" y="242"/>
                    <a:pt x="8" y="255"/>
                  </a:cubicBezTo>
                  <a:cubicBezTo>
                    <a:pt x="3" y="255"/>
                    <a:pt x="0" y="260"/>
                    <a:pt x="0" y="265"/>
                  </a:cubicBezTo>
                  <a:cubicBezTo>
                    <a:pt x="2" y="322"/>
                    <a:pt x="34" y="646"/>
                    <a:pt x="384" y="650"/>
                  </a:cubicBezTo>
                  <a:cubicBezTo>
                    <a:pt x="388" y="650"/>
                    <a:pt x="392" y="646"/>
                    <a:pt x="392" y="642"/>
                  </a:cubicBezTo>
                  <a:cubicBezTo>
                    <a:pt x="395" y="615"/>
                    <a:pt x="391" y="524"/>
                    <a:pt x="283" y="427"/>
                  </a:cubicBezTo>
                  <a:cubicBezTo>
                    <a:pt x="276" y="421"/>
                    <a:pt x="284" y="408"/>
                    <a:pt x="293" y="413"/>
                  </a:cubicBezTo>
                  <a:cubicBezTo>
                    <a:pt x="426" y="476"/>
                    <a:pt x="466" y="630"/>
                    <a:pt x="460" y="767"/>
                  </a:cubicBezTo>
                  <a:cubicBezTo>
                    <a:pt x="460" y="774"/>
                    <a:pt x="460" y="788"/>
                    <a:pt x="460" y="803"/>
                  </a:cubicBezTo>
                  <a:cubicBezTo>
                    <a:pt x="508" y="806"/>
                    <a:pt x="508" y="806"/>
                    <a:pt x="508" y="806"/>
                  </a:cubicBezTo>
                  <a:cubicBezTo>
                    <a:pt x="527" y="807"/>
                    <a:pt x="544" y="811"/>
                    <a:pt x="560" y="819"/>
                  </a:cubicBezTo>
                  <a:close/>
                </a:path>
              </a:pathLst>
            </a:custGeom>
            <a:solidFill>
              <a:srgbClr val="59B5DA">
                <a:lumMod val="100000"/>
              </a:srgbClr>
            </a:solidFill>
            <a:ln>
              <a:solidFill>
                <a:schemeClr val="bg1"/>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69" name="Freeform 68"/>
            <p:cNvSpPr/>
            <p:nvPr/>
          </p:nvSpPr>
          <p:spPr bwMode="auto">
            <a:xfrm>
              <a:off x="5540375" y="3463925"/>
              <a:ext cx="1112973" cy="512763"/>
            </a:xfrm>
            <a:custGeom>
              <a:avLst/>
              <a:gdLst>
                <a:gd name="connsiteX0" fmla="*/ 393605 w 1112973"/>
                <a:gd name="connsiteY0" fmla="*/ 31750 h 512763"/>
                <a:gd name="connsiteX1" fmla="*/ 323523 w 1112973"/>
                <a:gd name="connsiteY1" fmla="*/ 49603 h 512763"/>
                <a:gd name="connsiteX2" fmla="*/ 31750 w 1112973"/>
                <a:gd name="connsiteY2" fmla="*/ 215278 h 512763"/>
                <a:gd name="connsiteX3" fmla="*/ 31750 w 1112973"/>
                <a:gd name="connsiteY3" fmla="*/ 473075 h 512763"/>
                <a:gd name="connsiteX4" fmla="*/ 332820 w 1112973"/>
                <a:gd name="connsiteY4" fmla="*/ 357388 h 512763"/>
                <a:gd name="connsiteX5" fmla="*/ 417920 w 1112973"/>
                <a:gd name="connsiteY5" fmla="*/ 340963 h 512763"/>
                <a:gd name="connsiteX6" fmla="*/ 435083 w 1112973"/>
                <a:gd name="connsiteY6" fmla="*/ 341677 h 512763"/>
                <a:gd name="connsiteX7" fmla="*/ 555225 w 1112973"/>
                <a:gd name="connsiteY7" fmla="*/ 350247 h 512763"/>
                <a:gd name="connsiteX8" fmla="*/ 602423 w 1112973"/>
                <a:gd name="connsiteY8" fmla="*/ 352389 h 512763"/>
                <a:gd name="connsiteX9" fmla="*/ 799799 w 1112973"/>
                <a:gd name="connsiteY9" fmla="*/ 322396 h 512763"/>
                <a:gd name="connsiteX10" fmla="*/ 812671 w 1112973"/>
                <a:gd name="connsiteY10" fmla="*/ 318112 h 512763"/>
                <a:gd name="connsiteX11" fmla="*/ 1025779 w 1112973"/>
                <a:gd name="connsiteY11" fmla="*/ 177430 h 512763"/>
                <a:gd name="connsiteX12" fmla="*/ 1072263 w 1112973"/>
                <a:gd name="connsiteY12" fmla="*/ 122443 h 512763"/>
                <a:gd name="connsiteX13" fmla="*/ 1068687 w 1112973"/>
                <a:gd name="connsiteY13" fmla="*/ 68170 h 512763"/>
                <a:gd name="connsiteX14" fmla="*/ 1042942 w 1112973"/>
                <a:gd name="connsiteY14" fmla="*/ 58172 h 512763"/>
                <a:gd name="connsiteX15" fmla="*/ 1013622 w 1112973"/>
                <a:gd name="connsiteY15" fmla="*/ 71741 h 512763"/>
                <a:gd name="connsiteX16" fmla="*/ 964993 w 1112973"/>
                <a:gd name="connsiteY16" fmla="*/ 126014 h 512763"/>
                <a:gd name="connsiteX17" fmla="*/ 808380 w 1112973"/>
                <a:gd name="connsiteY17" fmla="*/ 223848 h 512763"/>
                <a:gd name="connsiteX18" fmla="*/ 801944 w 1112973"/>
                <a:gd name="connsiteY18" fmla="*/ 225990 h 512763"/>
                <a:gd name="connsiteX19" fmla="*/ 718989 w 1112973"/>
                <a:gd name="connsiteY19" fmla="*/ 236702 h 512763"/>
                <a:gd name="connsiteX20" fmla="*/ 604568 w 1112973"/>
                <a:gd name="connsiteY20" fmla="*/ 214564 h 512763"/>
                <a:gd name="connsiteX21" fmla="*/ 579539 w 1112973"/>
                <a:gd name="connsiteY21" fmla="*/ 204567 h 512763"/>
                <a:gd name="connsiteX22" fmla="*/ 553794 w 1112973"/>
                <a:gd name="connsiteY22" fmla="*/ 160291 h 512763"/>
                <a:gd name="connsiteX23" fmla="*/ 590981 w 1112973"/>
                <a:gd name="connsiteY23" fmla="*/ 125300 h 512763"/>
                <a:gd name="connsiteX24" fmla="*/ 711838 w 1112973"/>
                <a:gd name="connsiteY24" fmla="*/ 113874 h 512763"/>
                <a:gd name="connsiteX25" fmla="*/ 741873 w 1112973"/>
                <a:gd name="connsiteY25" fmla="*/ 80310 h 512763"/>
                <a:gd name="connsiteX26" fmla="*/ 710408 w 1112973"/>
                <a:gd name="connsiteY26" fmla="*/ 47461 h 512763"/>
                <a:gd name="connsiteX27" fmla="*/ 400757 w 1112973"/>
                <a:gd name="connsiteY27" fmla="*/ 31750 h 512763"/>
                <a:gd name="connsiteX28" fmla="*/ 393605 w 1112973"/>
                <a:gd name="connsiteY28" fmla="*/ 31750 h 512763"/>
                <a:gd name="connsiteX29" fmla="*/ 393380 w 1112973"/>
                <a:gd name="connsiteY29" fmla="*/ 0 h 512763"/>
                <a:gd name="connsiteX30" fmla="*/ 401963 w 1112973"/>
                <a:gd name="connsiteY30" fmla="*/ 0 h 512763"/>
                <a:gd name="connsiteX31" fmla="*/ 683051 w 1112973"/>
                <a:gd name="connsiteY31" fmla="*/ 14303 h 512763"/>
                <a:gd name="connsiteX32" fmla="*/ 711660 w 1112973"/>
                <a:gd name="connsiteY32" fmla="*/ 15733 h 512763"/>
                <a:gd name="connsiteX33" fmla="*/ 738839 w 1112973"/>
                <a:gd name="connsiteY33" fmla="*/ 23600 h 512763"/>
                <a:gd name="connsiteX34" fmla="*/ 773170 w 1112973"/>
                <a:gd name="connsiteY34" fmla="*/ 80097 h 512763"/>
                <a:gd name="connsiteX35" fmla="*/ 714521 w 1112973"/>
                <a:gd name="connsiteY35" fmla="*/ 144461 h 512763"/>
                <a:gd name="connsiteX36" fmla="*/ 593646 w 1112973"/>
                <a:gd name="connsiteY36" fmla="*/ 156618 h 512763"/>
                <a:gd name="connsiteX37" fmla="*/ 590785 w 1112973"/>
                <a:gd name="connsiteY37" fmla="*/ 175212 h 512763"/>
                <a:gd name="connsiteX38" fmla="*/ 616534 w 1112973"/>
                <a:gd name="connsiteY38" fmla="*/ 185939 h 512763"/>
                <a:gd name="connsiteX39" fmla="*/ 718813 w 1112973"/>
                <a:gd name="connsiteY39" fmla="*/ 205248 h 512763"/>
                <a:gd name="connsiteX40" fmla="*/ 793197 w 1112973"/>
                <a:gd name="connsiteY40" fmla="*/ 195236 h 512763"/>
                <a:gd name="connsiteX41" fmla="*/ 799634 w 1112973"/>
                <a:gd name="connsiteY41" fmla="*/ 193806 h 512763"/>
                <a:gd name="connsiteX42" fmla="*/ 941251 w 1112973"/>
                <a:gd name="connsiteY42" fmla="*/ 105127 h 512763"/>
                <a:gd name="connsiteX43" fmla="*/ 989887 w 1112973"/>
                <a:gd name="connsiteY43" fmla="*/ 50061 h 512763"/>
                <a:gd name="connsiteX44" fmla="*/ 1042814 w 1112973"/>
                <a:gd name="connsiteY44" fmla="*/ 26461 h 512763"/>
                <a:gd name="connsiteX45" fmla="*/ 1090020 w 1112973"/>
                <a:gd name="connsiteY45" fmla="*/ 45055 h 512763"/>
                <a:gd name="connsiteX46" fmla="*/ 1096457 w 1112973"/>
                <a:gd name="connsiteY46" fmla="*/ 142315 h 512763"/>
                <a:gd name="connsiteX47" fmla="*/ 1049252 w 1112973"/>
                <a:gd name="connsiteY47" fmla="*/ 197382 h 512763"/>
                <a:gd name="connsiteX48" fmla="*/ 821807 w 1112973"/>
                <a:gd name="connsiteY48" fmla="*/ 348278 h 512763"/>
                <a:gd name="connsiteX49" fmla="*/ 808932 w 1112973"/>
                <a:gd name="connsiteY49" fmla="*/ 352569 h 512763"/>
                <a:gd name="connsiteX50" fmla="*/ 602229 w 1112973"/>
                <a:gd name="connsiteY50" fmla="*/ 384036 h 512763"/>
                <a:gd name="connsiteX51" fmla="*/ 552878 w 1112973"/>
                <a:gd name="connsiteY51" fmla="*/ 381891 h 512763"/>
                <a:gd name="connsiteX52" fmla="*/ 432003 w 1112973"/>
                <a:gd name="connsiteY52" fmla="*/ 373309 h 512763"/>
                <a:gd name="connsiteX53" fmla="*/ 417698 w 1112973"/>
                <a:gd name="connsiteY53" fmla="*/ 372594 h 512763"/>
                <a:gd name="connsiteX54" fmla="*/ 344029 w 1112973"/>
                <a:gd name="connsiteY54" fmla="*/ 386897 h 512763"/>
                <a:gd name="connsiteX55" fmla="*/ 21457 w 1112973"/>
                <a:gd name="connsiteY55" fmla="*/ 511333 h 512763"/>
                <a:gd name="connsiteX56" fmla="*/ 15735 w 1112973"/>
                <a:gd name="connsiteY56" fmla="*/ 512763 h 512763"/>
                <a:gd name="connsiteX57" fmla="*/ 0 w 1112973"/>
                <a:gd name="connsiteY57" fmla="*/ 496315 h 512763"/>
                <a:gd name="connsiteX58" fmla="*/ 0 w 1112973"/>
                <a:gd name="connsiteY58" fmla="*/ 206679 h 512763"/>
                <a:gd name="connsiteX59" fmla="*/ 7868 w 1112973"/>
                <a:gd name="connsiteY59" fmla="*/ 193091 h 512763"/>
                <a:gd name="connsiteX60" fmla="*/ 307552 w 1112973"/>
                <a:gd name="connsiteY60" fmla="*/ 22170 h 512763"/>
                <a:gd name="connsiteX61" fmla="*/ 393380 w 1112973"/>
                <a:gd name="connsiteY61" fmla="*/ 0 h 5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12973" h="512763">
                  <a:moveTo>
                    <a:pt x="393605" y="31750"/>
                  </a:moveTo>
                  <a:cubicBezTo>
                    <a:pt x="368576" y="31750"/>
                    <a:pt x="344977" y="37463"/>
                    <a:pt x="323523" y="49603"/>
                  </a:cubicBezTo>
                  <a:cubicBezTo>
                    <a:pt x="323523" y="49603"/>
                    <a:pt x="323523" y="49603"/>
                    <a:pt x="31750" y="215278"/>
                  </a:cubicBezTo>
                  <a:cubicBezTo>
                    <a:pt x="31750" y="215278"/>
                    <a:pt x="31750" y="215278"/>
                    <a:pt x="31750" y="473075"/>
                  </a:cubicBezTo>
                  <a:cubicBezTo>
                    <a:pt x="31750" y="473075"/>
                    <a:pt x="31750" y="473075"/>
                    <a:pt x="332820" y="357388"/>
                  </a:cubicBezTo>
                  <a:cubicBezTo>
                    <a:pt x="359994" y="346676"/>
                    <a:pt x="388600" y="340963"/>
                    <a:pt x="417920" y="340963"/>
                  </a:cubicBezTo>
                  <a:cubicBezTo>
                    <a:pt x="423641" y="340963"/>
                    <a:pt x="429362" y="341677"/>
                    <a:pt x="435083" y="341677"/>
                  </a:cubicBezTo>
                  <a:cubicBezTo>
                    <a:pt x="435083" y="341677"/>
                    <a:pt x="435083" y="341677"/>
                    <a:pt x="555225" y="350247"/>
                  </a:cubicBezTo>
                  <a:cubicBezTo>
                    <a:pt x="570957" y="351675"/>
                    <a:pt x="586690" y="352389"/>
                    <a:pt x="602423" y="352389"/>
                  </a:cubicBezTo>
                  <a:cubicBezTo>
                    <a:pt x="669645" y="352389"/>
                    <a:pt x="736152" y="342392"/>
                    <a:pt x="799799" y="322396"/>
                  </a:cubicBezTo>
                  <a:cubicBezTo>
                    <a:pt x="799799" y="322396"/>
                    <a:pt x="799799" y="322396"/>
                    <a:pt x="812671" y="318112"/>
                  </a:cubicBezTo>
                  <a:cubicBezTo>
                    <a:pt x="895626" y="292403"/>
                    <a:pt x="969284" y="243843"/>
                    <a:pt x="1025779" y="177430"/>
                  </a:cubicBezTo>
                  <a:cubicBezTo>
                    <a:pt x="1025779" y="177430"/>
                    <a:pt x="1025779" y="177430"/>
                    <a:pt x="1072263" y="122443"/>
                  </a:cubicBezTo>
                  <a:cubicBezTo>
                    <a:pt x="1085850" y="106018"/>
                    <a:pt x="1084420" y="82453"/>
                    <a:pt x="1068687" y="68170"/>
                  </a:cubicBezTo>
                  <a:cubicBezTo>
                    <a:pt x="1061536" y="61743"/>
                    <a:pt x="1052239" y="58172"/>
                    <a:pt x="1042942" y="58172"/>
                  </a:cubicBezTo>
                  <a:cubicBezTo>
                    <a:pt x="1031500" y="58172"/>
                    <a:pt x="1021489" y="63171"/>
                    <a:pt x="1013622" y="71741"/>
                  </a:cubicBezTo>
                  <a:cubicBezTo>
                    <a:pt x="1013622" y="71741"/>
                    <a:pt x="1013622" y="71741"/>
                    <a:pt x="964993" y="126014"/>
                  </a:cubicBezTo>
                  <a:cubicBezTo>
                    <a:pt x="923516" y="173146"/>
                    <a:pt x="869166" y="206709"/>
                    <a:pt x="808380" y="223848"/>
                  </a:cubicBezTo>
                  <a:cubicBezTo>
                    <a:pt x="808380" y="223848"/>
                    <a:pt x="808380" y="223848"/>
                    <a:pt x="801944" y="225990"/>
                  </a:cubicBezTo>
                  <a:cubicBezTo>
                    <a:pt x="774769" y="233131"/>
                    <a:pt x="747594" y="236702"/>
                    <a:pt x="718989" y="236702"/>
                  </a:cubicBezTo>
                  <a:cubicBezTo>
                    <a:pt x="679657" y="236702"/>
                    <a:pt x="641040" y="229561"/>
                    <a:pt x="604568" y="214564"/>
                  </a:cubicBezTo>
                  <a:cubicBezTo>
                    <a:pt x="604568" y="214564"/>
                    <a:pt x="604568" y="214564"/>
                    <a:pt x="579539" y="204567"/>
                  </a:cubicBezTo>
                  <a:cubicBezTo>
                    <a:pt x="561661" y="197426"/>
                    <a:pt x="550934" y="179573"/>
                    <a:pt x="553794" y="160291"/>
                  </a:cubicBezTo>
                  <a:cubicBezTo>
                    <a:pt x="556655" y="141724"/>
                    <a:pt x="571673" y="127442"/>
                    <a:pt x="590981" y="125300"/>
                  </a:cubicBezTo>
                  <a:cubicBezTo>
                    <a:pt x="590981" y="125300"/>
                    <a:pt x="590981" y="125300"/>
                    <a:pt x="711838" y="113874"/>
                  </a:cubicBezTo>
                  <a:cubicBezTo>
                    <a:pt x="729001" y="111731"/>
                    <a:pt x="741873" y="97449"/>
                    <a:pt x="741873" y="80310"/>
                  </a:cubicBezTo>
                  <a:cubicBezTo>
                    <a:pt x="741873" y="63171"/>
                    <a:pt x="728286" y="48175"/>
                    <a:pt x="710408" y="47461"/>
                  </a:cubicBezTo>
                  <a:cubicBezTo>
                    <a:pt x="710408" y="47461"/>
                    <a:pt x="710408" y="47461"/>
                    <a:pt x="400757" y="31750"/>
                  </a:cubicBezTo>
                  <a:cubicBezTo>
                    <a:pt x="397896" y="31750"/>
                    <a:pt x="395751" y="31750"/>
                    <a:pt x="393605" y="31750"/>
                  </a:cubicBezTo>
                  <a:close/>
                  <a:moveTo>
                    <a:pt x="393380" y="0"/>
                  </a:moveTo>
                  <a:cubicBezTo>
                    <a:pt x="396241" y="0"/>
                    <a:pt x="399102" y="0"/>
                    <a:pt x="401963" y="0"/>
                  </a:cubicBezTo>
                  <a:cubicBezTo>
                    <a:pt x="401963" y="0"/>
                    <a:pt x="401963" y="0"/>
                    <a:pt x="683051" y="14303"/>
                  </a:cubicBezTo>
                  <a:cubicBezTo>
                    <a:pt x="683051" y="14303"/>
                    <a:pt x="683051" y="14303"/>
                    <a:pt x="711660" y="15733"/>
                  </a:cubicBezTo>
                  <a:cubicBezTo>
                    <a:pt x="721673" y="16449"/>
                    <a:pt x="730972" y="19309"/>
                    <a:pt x="738839" y="23600"/>
                  </a:cubicBezTo>
                  <a:cubicBezTo>
                    <a:pt x="758866" y="34327"/>
                    <a:pt x="773170" y="55782"/>
                    <a:pt x="773170" y="80097"/>
                  </a:cubicBezTo>
                  <a:cubicBezTo>
                    <a:pt x="773170" y="113709"/>
                    <a:pt x="748137" y="141600"/>
                    <a:pt x="714521" y="144461"/>
                  </a:cubicBezTo>
                  <a:cubicBezTo>
                    <a:pt x="714521" y="144461"/>
                    <a:pt x="714521" y="144461"/>
                    <a:pt x="593646" y="156618"/>
                  </a:cubicBezTo>
                  <a:cubicBezTo>
                    <a:pt x="583633" y="157333"/>
                    <a:pt x="581487" y="171636"/>
                    <a:pt x="590785" y="175212"/>
                  </a:cubicBezTo>
                  <a:cubicBezTo>
                    <a:pt x="590785" y="175212"/>
                    <a:pt x="590785" y="175212"/>
                    <a:pt x="616534" y="185939"/>
                  </a:cubicBezTo>
                  <a:cubicBezTo>
                    <a:pt x="649435" y="198812"/>
                    <a:pt x="684481" y="205248"/>
                    <a:pt x="718813" y="205248"/>
                  </a:cubicBezTo>
                  <a:cubicBezTo>
                    <a:pt x="743846" y="205248"/>
                    <a:pt x="768879" y="202388"/>
                    <a:pt x="793197" y="195236"/>
                  </a:cubicBezTo>
                  <a:cubicBezTo>
                    <a:pt x="793197" y="195236"/>
                    <a:pt x="793197" y="195236"/>
                    <a:pt x="799634" y="193806"/>
                  </a:cubicBezTo>
                  <a:cubicBezTo>
                    <a:pt x="854707" y="178073"/>
                    <a:pt x="904059" y="147321"/>
                    <a:pt x="941251" y="105127"/>
                  </a:cubicBezTo>
                  <a:cubicBezTo>
                    <a:pt x="941251" y="105127"/>
                    <a:pt x="941251" y="105127"/>
                    <a:pt x="989887" y="50061"/>
                  </a:cubicBezTo>
                  <a:cubicBezTo>
                    <a:pt x="1004192" y="35043"/>
                    <a:pt x="1023503" y="26461"/>
                    <a:pt x="1042814" y="26461"/>
                  </a:cubicBezTo>
                  <a:cubicBezTo>
                    <a:pt x="1059265" y="26461"/>
                    <a:pt x="1076431" y="32897"/>
                    <a:pt x="1090020" y="45055"/>
                  </a:cubicBezTo>
                  <a:cubicBezTo>
                    <a:pt x="1117914" y="70085"/>
                    <a:pt x="1120775" y="113709"/>
                    <a:pt x="1096457" y="142315"/>
                  </a:cubicBezTo>
                  <a:cubicBezTo>
                    <a:pt x="1096457" y="142315"/>
                    <a:pt x="1096457" y="142315"/>
                    <a:pt x="1049252" y="197382"/>
                  </a:cubicBezTo>
                  <a:cubicBezTo>
                    <a:pt x="989172" y="268182"/>
                    <a:pt x="910496" y="321103"/>
                    <a:pt x="821807" y="348278"/>
                  </a:cubicBezTo>
                  <a:cubicBezTo>
                    <a:pt x="821807" y="348278"/>
                    <a:pt x="821807" y="348278"/>
                    <a:pt x="808932" y="352569"/>
                  </a:cubicBezTo>
                  <a:cubicBezTo>
                    <a:pt x="741700" y="373309"/>
                    <a:pt x="672322" y="384036"/>
                    <a:pt x="602229" y="384036"/>
                  </a:cubicBezTo>
                  <a:cubicBezTo>
                    <a:pt x="585779" y="384036"/>
                    <a:pt x="569328" y="383321"/>
                    <a:pt x="552878" y="381891"/>
                  </a:cubicBezTo>
                  <a:cubicBezTo>
                    <a:pt x="552878" y="381891"/>
                    <a:pt x="552878" y="381891"/>
                    <a:pt x="432003" y="373309"/>
                  </a:cubicBezTo>
                  <a:cubicBezTo>
                    <a:pt x="427711" y="373309"/>
                    <a:pt x="422705" y="372594"/>
                    <a:pt x="417698" y="372594"/>
                  </a:cubicBezTo>
                  <a:cubicBezTo>
                    <a:pt x="392665" y="372594"/>
                    <a:pt x="367632" y="377600"/>
                    <a:pt x="344029" y="386897"/>
                  </a:cubicBezTo>
                  <a:cubicBezTo>
                    <a:pt x="344029" y="386897"/>
                    <a:pt x="344029" y="386897"/>
                    <a:pt x="21457" y="511333"/>
                  </a:cubicBezTo>
                  <a:cubicBezTo>
                    <a:pt x="20027" y="512048"/>
                    <a:pt x="17881" y="512763"/>
                    <a:pt x="15735" y="512763"/>
                  </a:cubicBezTo>
                  <a:cubicBezTo>
                    <a:pt x="7153" y="512763"/>
                    <a:pt x="0" y="505612"/>
                    <a:pt x="0" y="496315"/>
                  </a:cubicBezTo>
                  <a:cubicBezTo>
                    <a:pt x="0" y="496315"/>
                    <a:pt x="0" y="496315"/>
                    <a:pt x="0" y="206679"/>
                  </a:cubicBezTo>
                  <a:cubicBezTo>
                    <a:pt x="0" y="200957"/>
                    <a:pt x="2861" y="195236"/>
                    <a:pt x="7868" y="193091"/>
                  </a:cubicBezTo>
                  <a:cubicBezTo>
                    <a:pt x="7868" y="193091"/>
                    <a:pt x="7868" y="193091"/>
                    <a:pt x="307552" y="22170"/>
                  </a:cubicBezTo>
                  <a:cubicBezTo>
                    <a:pt x="334016" y="7152"/>
                    <a:pt x="363340" y="0"/>
                    <a:pt x="393380" y="0"/>
                  </a:cubicBezTo>
                  <a:close/>
                </a:path>
              </a:pathLst>
            </a:custGeom>
            <a:solidFill>
              <a:srgbClr val="E3E3E3"/>
            </a:solidFill>
            <a:ln>
              <a:solidFill>
                <a:schemeClr val="bg1"/>
              </a:solid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grpSp>
      <p:sp>
        <p:nvSpPr>
          <p:cNvPr id="65" name="NavigationTriangle"/>
          <p:cNvSpPr/>
          <p:nvPr/>
        </p:nvSpPr>
        <p:spPr>
          <a:xfrm rot="16200000">
            <a:off x="8830167" y="-21448"/>
            <a:ext cx="1054387" cy="1097280"/>
          </a:xfrm>
          <a:prstGeom prst="triangle">
            <a:avLst>
              <a:gd name="adj" fmla="val 100000"/>
            </a:avLst>
          </a:prstGeom>
          <a:solidFill>
            <a:srgbClr val="0088C2">
              <a:lumMod val="100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000"/>
              </a:spcAft>
            </a:pPr>
            <a:endParaRPr lang="en-US" sz="1200" dirty="0">
              <a:solidFill>
                <a:schemeClr val="bg1"/>
              </a:solidFill>
            </a:endParaRPr>
          </a:p>
        </p:txBody>
      </p:sp>
      <p:sp>
        <p:nvSpPr>
          <p:cNvPr id="66" name="NavigationText"/>
          <p:cNvSpPr/>
          <p:nvPr/>
        </p:nvSpPr>
        <p:spPr>
          <a:xfrm>
            <a:off x="6149343" y="256091"/>
            <a:ext cx="2935720" cy="258077"/>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9144"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defRPr b="0" i="0"/>
            </a:pPr>
            <a:r>
              <a:rPr lang="en-US" sz="1000" dirty="0">
                <a:solidFill>
                  <a:srgbClr val="878787"/>
                </a:solidFill>
              </a:rPr>
              <a:t>Entrepreneurial approach</a:t>
            </a:r>
          </a:p>
        </p:txBody>
      </p:sp>
      <p:sp>
        <p:nvSpPr>
          <p:cNvPr id="67" name="NavigationIcon"/>
          <p:cNvSpPr>
            <a:spLocks noChangeAspect="1"/>
          </p:cNvSpPr>
          <p:nvPr/>
        </p:nvSpPr>
        <p:spPr bwMode="auto">
          <a:xfrm>
            <a:off x="9404823" y="132875"/>
            <a:ext cx="365207" cy="365760"/>
          </a:xfrm>
          <a:custGeom>
            <a:avLst/>
            <a:gdLst>
              <a:gd name="connsiteX0" fmla="*/ 409739 w 1123838"/>
              <a:gd name="connsiteY0" fmla="*/ 615791 h 1125538"/>
              <a:gd name="connsiteX1" fmla="*/ 326138 w 1123838"/>
              <a:gd name="connsiteY1" fmla="*/ 635801 h 1125538"/>
              <a:gd name="connsiteX2" fmla="*/ 31750 w 1123838"/>
              <a:gd name="connsiteY2" fmla="*/ 803020 h 1125538"/>
              <a:gd name="connsiteX3" fmla="*/ 31750 w 1123838"/>
              <a:gd name="connsiteY3" fmla="*/ 1087437 h 1125538"/>
              <a:gd name="connsiteX4" fmla="*/ 368296 w 1123838"/>
              <a:gd name="connsiteY4" fmla="*/ 957377 h 1125538"/>
              <a:gd name="connsiteX5" fmla="*/ 419028 w 1123838"/>
              <a:gd name="connsiteY5" fmla="*/ 949516 h 1125538"/>
              <a:gd name="connsiteX6" fmla="*/ 568366 w 1123838"/>
              <a:gd name="connsiteY6" fmla="*/ 960236 h 1125538"/>
              <a:gd name="connsiteX7" fmla="*/ 797017 w 1123838"/>
              <a:gd name="connsiteY7" fmla="*/ 933795 h 1125538"/>
              <a:gd name="connsiteX8" fmla="*/ 1047818 w 1123838"/>
              <a:gd name="connsiteY8" fmla="*/ 767290 h 1125538"/>
              <a:gd name="connsiteX9" fmla="*/ 1079972 w 1123838"/>
              <a:gd name="connsiteY9" fmla="*/ 730130 h 1125538"/>
              <a:gd name="connsiteX10" fmla="*/ 1074971 w 1123838"/>
              <a:gd name="connsiteY10" fmla="*/ 655810 h 1125538"/>
              <a:gd name="connsiteX11" fmla="*/ 1036386 w 1123838"/>
              <a:gd name="connsiteY11" fmla="*/ 642232 h 1125538"/>
              <a:gd name="connsiteX12" fmla="*/ 999230 w 1123838"/>
              <a:gd name="connsiteY12" fmla="*/ 660097 h 1125538"/>
              <a:gd name="connsiteX13" fmla="*/ 951356 w 1123838"/>
              <a:gd name="connsiteY13" fmla="*/ 713694 h 1125538"/>
              <a:gd name="connsiteX14" fmla="*/ 805591 w 1123838"/>
              <a:gd name="connsiteY14" fmla="*/ 805164 h 1125538"/>
              <a:gd name="connsiteX15" fmla="*/ 608380 w 1123838"/>
              <a:gd name="connsiteY15" fmla="*/ 794445 h 1125538"/>
              <a:gd name="connsiteX16" fmla="*/ 553360 w 1123838"/>
              <a:gd name="connsiteY16" fmla="*/ 772292 h 1125538"/>
              <a:gd name="connsiteX17" fmla="*/ 544071 w 1123838"/>
              <a:gd name="connsiteY17" fmla="*/ 755856 h 1125538"/>
              <a:gd name="connsiteX18" fmla="*/ 557648 w 1123838"/>
              <a:gd name="connsiteY18" fmla="*/ 742278 h 1125538"/>
              <a:gd name="connsiteX19" fmla="*/ 715560 w 1123838"/>
              <a:gd name="connsiteY19" fmla="*/ 726557 h 1125538"/>
              <a:gd name="connsiteX20" fmla="*/ 759146 w 1123838"/>
              <a:gd name="connsiteY20" fmla="*/ 679392 h 1125538"/>
              <a:gd name="connsiteX21" fmla="*/ 713416 w 1123838"/>
              <a:gd name="connsiteY21" fmla="*/ 631513 h 1125538"/>
              <a:gd name="connsiteX22" fmla="*/ 409739 w 1123838"/>
              <a:gd name="connsiteY22" fmla="*/ 615791 h 1125538"/>
              <a:gd name="connsiteX23" fmla="*/ 390213 w 1123838"/>
              <a:gd name="connsiteY23" fmla="*/ 584200 h 1125538"/>
              <a:gd name="connsiteX24" fmla="*/ 393786 w 1123838"/>
              <a:gd name="connsiteY24" fmla="*/ 584200 h 1125538"/>
              <a:gd name="connsiteX25" fmla="*/ 396645 w 1123838"/>
              <a:gd name="connsiteY25" fmla="*/ 584200 h 1125538"/>
              <a:gd name="connsiteX26" fmla="*/ 399504 w 1123838"/>
              <a:gd name="connsiteY26" fmla="*/ 584200 h 1125538"/>
              <a:gd name="connsiteX27" fmla="*/ 403077 w 1123838"/>
              <a:gd name="connsiteY27" fmla="*/ 584200 h 1125538"/>
              <a:gd name="connsiteX28" fmla="*/ 410939 w 1123838"/>
              <a:gd name="connsiteY28" fmla="*/ 584200 h 1125538"/>
              <a:gd name="connsiteX29" fmla="*/ 715390 w 1123838"/>
              <a:gd name="connsiteY29" fmla="*/ 599912 h 1125538"/>
              <a:gd name="connsiteX30" fmla="*/ 780426 w 1123838"/>
              <a:gd name="connsiteY30" fmla="*/ 640619 h 1125538"/>
              <a:gd name="connsiteX31" fmla="*/ 782570 w 1123838"/>
              <a:gd name="connsiteY31" fmla="*/ 644904 h 1125538"/>
              <a:gd name="connsiteX32" fmla="*/ 789002 w 1123838"/>
              <a:gd name="connsiteY32" fmla="*/ 663473 h 1125538"/>
              <a:gd name="connsiteX33" fmla="*/ 790431 w 1123838"/>
              <a:gd name="connsiteY33" fmla="*/ 679184 h 1125538"/>
              <a:gd name="connsiteX34" fmla="*/ 789716 w 1123838"/>
              <a:gd name="connsiteY34" fmla="*/ 684898 h 1125538"/>
              <a:gd name="connsiteX35" fmla="*/ 789716 w 1123838"/>
              <a:gd name="connsiteY35" fmla="*/ 685612 h 1125538"/>
              <a:gd name="connsiteX36" fmla="*/ 789002 w 1123838"/>
              <a:gd name="connsiteY36" fmla="*/ 691325 h 1125538"/>
              <a:gd name="connsiteX37" fmla="*/ 763988 w 1123838"/>
              <a:gd name="connsiteY37" fmla="*/ 738460 h 1125538"/>
              <a:gd name="connsiteX38" fmla="*/ 763273 w 1123838"/>
              <a:gd name="connsiteY38" fmla="*/ 738460 h 1125538"/>
              <a:gd name="connsiteX39" fmla="*/ 758985 w 1123838"/>
              <a:gd name="connsiteY39" fmla="*/ 742031 h 1125538"/>
              <a:gd name="connsiteX40" fmla="*/ 754697 w 1123838"/>
              <a:gd name="connsiteY40" fmla="*/ 744888 h 1125538"/>
              <a:gd name="connsiteX41" fmla="*/ 753983 w 1123838"/>
              <a:gd name="connsiteY41" fmla="*/ 745602 h 1125538"/>
              <a:gd name="connsiteX42" fmla="*/ 749695 w 1123838"/>
              <a:gd name="connsiteY42" fmla="*/ 748458 h 1125538"/>
              <a:gd name="connsiteX43" fmla="*/ 748265 w 1123838"/>
              <a:gd name="connsiteY43" fmla="*/ 749173 h 1125538"/>
              <a:gd name="connsiteX44" fmla="*/ 743263 w 1123838"/>
              <a:gd name="connsiteY44" fmla="*/ 751315 h 1125538"/>
              <a:gd name="connsiteX45" fmla="*/ 742548 w 1123838"/>
              <a:gd name="connsiteY45" fmla="*/ 752029 h 1125538"/>
              <a:gd name="connsiteX46" fmla="*/ 738260 w 1123838"/>
              <a:gd name="connsiteY46" fmla="*/ 753458 h 1125538"/>
              <a:gd name="connsiteX47" fmla="*/ 718964 w 1123838"/>
              <a:gd name="connsiteY47" fmla="*/ 757743 h 1125538"/>
              <a:gd name="connsiteX48" fmla="*/ 624626 w 1123838"/>
              <a:gd name="connsiteY48" fmla="*/ 767027 h 1125538"/>
              <a:gd name="connsiteX49" fmla="*/ 743263 w 1123838"/>
              <a:gd name="connsiteY49" fmla="*/ 784167 h 1125538"/>
              <a:gd name="connsiteX50" fmla="*/ 775423 w 1123838"/>
              <a:gd name="connsiteY50" fmla="*/ 779882 h 1125538"/>
              <a:gd name="connsiteX51" fmla="*/ 785428 w 1123838"/>
              <a:gd name="connsiteY51" fmla="*/ 777739 h 1125538"/>
              <a:gd name="connsiteX52" fmla="*/ 786858 w 1123838"/>
              <a:gd name="connsiteY52" fmla="*/ 777025 h 1125538"/>
              <a:gd name="connsiteX53" fmla="*/ 796863 w 1123838"/>
              <a:gd name="connsiteY53" fmla="*/ 774883 h 1125538"/>
              <a:gd name="connsiteX54" fmla="*/ 826880 w 1123838"/>
              <a:gd name="connsiteY54" fmla="*/ 764170 h 1125538"/>
              <a:gd name="connsiteX55" fmla="*/ 909782 w 1123838"/>
              <a:gd name="connsiteY55" fmla="*/ 711322 h 1125538"/>
              <a:gd name="connsiteX56" fmla="*/ 928363 w 1123838"/>
              <a:gd name="connsiteY56" fmla="*/ 692753 h 1125538"/>
              <a:gd name="connsiteX57" fmla="*/ 975532 w 1123838"/>
              <a:gd name="connsiteY57" fmla="*/ 639191 h 1125538"/>
              <a:gd name="connsiteX58" fmla="*/ 978391 w 1123838"/>
              <a:gd name="connsiteY58" fmla="*/ 635620 h 1125538"/>
              <a:gd name="connsiteX59" fmla="*/ 979105 w 1123838"/>
              <a:gd name="connsiteY59" fmla="*/ 635620 h 1125538"/>
              <a:gd name="connsiteX60" fmla="*/ 1034135 w 1123838"/>
              <a:gd name="connsiteY60" fmla="*/ 610624 h 1125538"/>
              <a:gd name="connsiteX61" fmla="*/ 1034850 w 1123838"/>
              <a:gd name="connsiteY61" fmla="*/ 610624 h 1125538"/>
              <a:gd name="connsiteX62" fmla="*/ 1039138 w 1123838"/>
              <a:gd name="connsiteY62" fmla="*/ 610624 h 1125538"/>
              <a:gd name="connsiteX63" fmla="*/ 1040567 w 1123838"/>
              <a:gd name="connsiteY63" fmla="*/ 610624 h 1125538"/>
              <a:gd name="connsiteX64" fmla="*/ 1079875 w 1123838"/>
              <a:gd name="connsiteY64" fmla="*/ 621337 h 1125538"/>
              <a:gd name="connsiteX65" fmla="*/ 1083448 w 1123838"/>
              <a:gd name="connsiteY65" fmla="*/ 623479 h 1125538"/>
              <a:gd name="connsiteX66" fmla="*/ 1086307 w 1123838"/>
              <a:gd name="connsiteY66" fmla="*/ 624908 h 1125538"/>
              <a:gd name="connsiteX67" fmla="*/ 1087021 w 1123838"/>
              <a:gd name="connsiteY67" fmla="*/ 625622 h 1125538"/>
              <a:gd name="connsiteX68" fmla="*/ 1089880 w 1123838"/>
              <a:gd name="connsiteY68" fmla="*/ 627764 h 1125538"/>
              <a:gd name="connsiteX69" fmla="*/ 1090595 w 1123838"/>
              <a:gd name="connsiteY69" fmla="*/ 628478 h 1125538"/>
              <a:gd name="connsiteX70" fmla="*/ 1092739 w 1123838"/>
              <a:gd name="connsiteY70" fmla="*/ 629907 h 1125538"/>
              <a:gd name="connsiteX71" fmla="*/ 1095597 w 1123838"/>
              <a:gd name="connsiteY71" fmla="*/ 632049 h 1125538"/>
              <a:gd name="connsiteX72" fmla="*/ 1095597 w 1123838"/>
              <a:gd name="connsiteY72" fmla="*/ 632763 h 1125538"/>
              <a:gd name="connsiteX73" fmla="*/ 1103459 w 1123838"/>
              <a:gd name="connsiteY73" fmla="*/ 749887 h 1125538"/>
              <a:gd name="connsiteX74" fmla="*/ 1072013 w 1123838"/>
              <a:gd name="connsiteY74" fmla="*/ 787738 h 1125538"/>
              <a:gd name="connsiteX75" fmla="*/ 966241 w 1123838"/>
              <a:gd name="connsiteY75" fmla="*/ 884150 h 1125538"/>
              <a:gd name="connsiteX76" fmla="*/ 956950 w 1123838"/>
              <a:gd name="connsiteY76" fmla="*/ 890577 h 1125538"/>
              <a:gd name="connsiteX77" fmla="*/ 948374 w 1123838"/>
              <a:gd name="connsiteY77" fmla="*/ 896291 h 1125538"/>
              <a:gd name="connsiteX78" fmla="*/ 806154 w 1123838"/>
              <a:gd name="connsiteY78" fmla="*/ 963422 h 1125538"/>
              <a:gd name="connsiteX79" fmla="*/ 792575 w 1123838"/>
              <a:gd name="connsiteY79" fmla="*/ 967707 h 1125538"/>
              <a:gd name="connsiteX80" fmla="*/ 788287 w 1123838"/>
              <a:gd name="connsiteY80" fmla="*/ 968422 h 1125538"/>
              <a:gd name="connsiteX81" fmla="*/ 779711 w 1123838"/>
              <a:gd name="connsiteY81" fmla="*/ 971278 h 1125538"/>
              <a:gd name="connsiteX82" fmla="*/ 773994 w 1123838"/>
              <a:gd name="connsiteY82" fmla="*/ 972707 h 1125538"/>
              <a:gd name="connsiteX83" fmla="*/ 766132 w 1123838"/>
              <a:gd name="connsiteY83" fmla="*/ 974135 h 1125538"/>
              <a:gd name="connsiteX84" fmla="*/ 759700 w 1123838"/>
              <a:gd name="connsiteY84" fmla="*/ 976277 h 1125538"/>
              <a:gd name="connsiteX85" fmla="*/ 753983 w 1123838"/>
              <a:gd name="connsiteY85" fmla="*/ 976992 h 1125538"/>
              <a:gd name="connsiteX86" fmla="*/ 724681 w 1123838"/>
              <a:gd name="connsiteY86" fmla="*/ 983419 h 1125538"/>
              <a:gd name="connsiteX87" fmla="*/ 721822 w 1123838"/>
              <a:gd name="connsiteY87" fmla="*/ 983419 h 1125538"/>
              <a:gd name="connsiteX88" fmla="*/ 711102 w 1123838"/>
              <a:gd name="connsiteY88" fmla="*/ 985562 h 1125538"/>
              <a:gd name="connsiteX89" fmla="*/ 709673 w 1123838"/>
              <a:gd name="connsiteY89" fmla="*/ 985562 h 1125538"/>
              <a:gd name="connsiteX90" fmla="*/ 650355 w 1123838"/>
              <a:gd name="connsiteY90" fmla="*/ 991989 h 1125538"/>
              <a:gd name="connsiteX91" fmla="*/ 648211 w 1123838"/>
              <a:gd name="connsiteY91" fmla="*/ 991989 h 1125538"/>
              <a:gd name="connsiteX92" fmla="*/ 637491 w 1123838"/>
              <a:gd name="connsiteY92" fmla="*/ 992703 h 1125538"/>
              <a:gd name="connsiteX93" fmla="*/ 635347 w 1123838"/>
              <a:gd name="connsiteY93" fmla="*/ 992703 h 1125538"/>
              <a:gd name="connsiteX94" fmla="*/ 621053 w 1123838"/>
              <a:gd name="connsiteY94" fmla="*/ 992703 h 1125538"/>
              <a:gd name="connsiteX95" fmla="*/ 620338 w 1123838"/>
              <a:gd name="connsiteY95" fmla="*/ 992703 h 1125538"/>
              <a:gd name="connsiteX96" fmla="*/ 612477 w 1123838"/>
              <a:gd name="connsiteY96" fmla="*/ 992703 h 1125538"/>
              <a:gd name="connsiteX97" fmla="*/ 606045 w 1123838"/>
              <a:gd name="connsiteY97" fmla="*/ 992703 h 1125538"/>
              <a:gd name="connsiteX98" fmla="*/ 598898 w 1123838"/>
              <a:gd name="connsiteY98" fmla="*/ 992703 h 1125538"/>
              <a:gd name="connsiteX99" fmla="*/ 592466 w 1123838"/>
              <a:gd name="connsiteY99" fmla="*/ 992703 h 1125538"/>
              <a:gd name="connsiteX100" fmla="*/ 584605 w 1123838"/>
              <a:gd name="connsiteY100" fmla="*/ 991989 h 1125538"/>
              <a:gd name="connsiteX101" fmla="*/ 578887 w 1123838"/>
              <a:gd name="connsiteY101" fmla="*/ 991989 h 1125538"/>
              <a:gd name="connsiteX102" fmla="*/ 566738 w 1123838"/>
              <a:gd name="connsiteY102" fmla="*/ 991275 h 1125538"/>
              <a:gd name="connsiteX103" fmla="*/ 566023 w 1123838"/>
              <a:gd name="connsiteY103" fmla="*/ 991275 h 1125538"/>
              <a:gd name="connsiteX104" fmla="*/ 485265 w 1123838"/>
              <a:gd name="connsiteY104" fmla="*/ 985562 h 1125538"/>
              <a:gd name="connsiteX105" fmla="*/ 416656 w 1123838"/>
              <a:gd name="connsiteY105" fmla="*/ 980562 h 1125538"/>
              <a:gd name="connsiteX106" fmla="*/ 410939 w 1123838"/>
              <a:gd name="connsiteY106" fmla="*/ 980562 h 1125538"/>
              <a:gd name="connsiteX107" fmla="*/ 407365 w 1123838"/>
              <a:gd name="connsiteY107" fmla="*/ 980562 h 1125538"/>
              <a:gd name="connsiteX108" fmla="*/ 393072 w 1123838"/>
              <a:gd name="connsiteY108" fmla="*/ 981991 h 1125538"/>
              <a:gd name="connsiteX109" fmla="*/ 388784 w 1123838"/>
              <a:gd name="connsiteY109" fmla="*/ 982705 h 1125538"/>
              <a:gd name="connsiteX110" fmla="*/ 388784 w 1123838"/>
              <a:gd name="connsiteY110" fmla="*/ 983419 h 1125538"/>
              <a:gd name="connsiteX111" fmla="*/ 384496 w 1123838"/>
              <a:gd name="connsiteY111" fmla="*/ 984133 h 1125538"/>
              <a:gd name="connsiteX112" fmla="*/ 383781 w 1123838"/>
              <a:gd name="connsiteY112" fmla="*/ 984847 h 1125538"/>
              <a:gd name="connsiteX113" fmla="*/ 379493 w 1123838"/>
              <a:gd name="connsiteY113" fmla="*/ 986276 h 1125538"/>
              <a:gd name="connsiteX114" fmla="*/ 21441 w 1123838"/>
              <a:gd name="connsiteY114" fmla="*/ 1124824 h 1125538"/>
              <a:gd name="connsiteX115" fmla="*/ 15723 w 1123838"/>
              <a:gd name="connsiteY115" fmla="*/ 1125538 h 1125538"/>
              <a:gd name="connsiteX116" fmla="*/ 7147 w 1123838"/>
              <a:gd name="connsiteY116" fmla="*/ 1122681 h 1125538"/>
              <a:gd name="connsiteX117" fmla="*/ 0 w 1123838"/>
              <a:gd name="connsiteY117" fmla="*/ 1109826 h 1125538"/>
              <a:gd name="connsiteX118" fmla="*/ 0 w 1123838"/>
              <a:gd name="connsiteY118" fmla="*/ 793451 h 1125538"/>
              <a:gd name="connsiteX119" fmla="*/ 7862 w 1123838"/>
              <a:gd name="connsiteY119" fmla="*/ 779882 h 1125538"/>
              <a:gd name="connsiteX120" fmla="*/ 310169 w 1123838"/>
              <a:gd name="connsiteY120" fmla="*/ 608482 h 1125538"/>
              <a:gd name="connsiteX121" fmla="*/ 315887 w 1123838"/>
              <a:gd name="connsiteY121" fmla="*/ 605625 h 1125538"/>
              <a:gd name="connsiteX122" fmla="*/ 318031 w 1123838"/>
              <a:gd name="connsiteY122" fmla="*/ 604197 h 1125538"/>
              <a:gd name="connsiteX123" fmla="*/ 320889 w 1123838"/>
              <a:gd name="connsiteY123" fmla="*/ 602768 h 1125538"/>
              <a:gd name="connsiteX124" fmla="*/ 324463 w 1123838"/>
              <a:gd name="connsiteY124" fmla="*/ 601340 h 1125538"/>
              <a:gd name="connsiteX125" fmla="*/ 326607 w 1123838"/>
              <a:gd name="connsiteY125" fmla="*/ 599912 h 1125538"/>
              <a:gd name="connsiteX126" fmla="*/ 330180 w 1123838"/>
              <a:gd name="connsiteY126" fmla="*/ 598483 h 1125538"/>
              <a:gd name="connsiteX127" fmla="*/ 332324 w 1123838"/>
              <a:gd name="connsiteY127" fmla="*/ 597769 h 1125538"/>
              <a:gd name="connsiteX128" fmla="*/ 336612 w 1123838"/>
              <a:gd name="connsiteY128" fmla="*/ 596341 h 1125538"/>
              <a:gd name="connsiteX129" fmla="*/ 338042 w 1123838"/>
              <a:gd name="connsiteY129" fmla="*/ 595627 h 1125538"/>
              <a:gd name="connsiteX130" fmla="*/ 342330 w 1123838"/>
              <a:gd name="connsiteY130" fmla="*/ 594198 h 1125538"/>
              <a:gd name="connsiteX131" fmla="*/ 343044 w 1123838"/>
              <a:gd name="connsiteY131" fmla="*/ 593484 h 1125538"/>
              <a:gd name="connsiteX132" fmla="*/ 348047 w 1123838"/>
              <a:gd name="connsiteY132" fmla="*/ 592056 h 1125538"/>
              <a:gd name="connsiteX133" fmla="*/ 348762 w 1123838"/>
              <a:gd name="connsiteY133" fmla="*/ 592056 h 1125538"/>
              <a:gd name="connsiteX134" fmla="*/ 382352 w 1123838"/>
              <a:gd name="connsiteY134" fmla="*/ 584914 h 1125538"/>
              <a:gd name="connsiteX135" fmla="*/ 383781 w 1123838"/>
              <a:gd name="connsiteY135" fmla="*/ 584914 h 1125538"/>
              <a:gd name="connsiteX136" fmla="*/ 387354 w 1123838"/>
              <a:gd name="connsiteY136" fmla="*/ 584914 h 1125538"/>
              <a:gd name="connsiteX137" fmla="*/ 390213 w 1123838"/>
              <a:gd name="connsiteY137" fmla="*/ 584200 h 1125538"/>
              <a:gd name="connsiteX138" fmla="*/ 1046954 w 1123838"/>
              <a:gd name="connsiteY138" fmla="*/ 0 h 1125538"/>
              <a:gd name="connsiteX139" fmla="*/ 1053386 w 1123838"/>
              <a:gd name="connsiteY139" fmla="*/ 5711 h 1125538"/>
              <a:gd name="connsiteX140" fmla="*/ 796124 w 1123838"/>
              <a:gd name="connsiteY140" fmla="*/ 347661 h 1125538"/>
              <a:gd name="connsiteX141" fmla="*/ 789693 w 1123838"/>
              <a:gd name="connsiteY141" fmla="*/ 340522 h 1125538"/>
              <a:gd name="connsiteX142" fmla="*/ 884022 w 1123838"/>
              <a:gd name="connsiteY142" fmla="*/ 138493 h 1125538"/>
              <a:gd name="connsiteX143" fmla="*/ 876876 w 1123838"/>
              <a:gd name="connsiteY143" fmla="*/ 128499 h 1125538"/>
              <a:gd name="connsiteX144" fmla="*/ 829711 w 1123838"/>
              <a:gd name="connsiteY144" fmla="*/ 162051 h 1125538"/>
              <a:gd name="connsiteX145" fmla="*/ 757535 w 1123838"/>
              <a:gd name="connsiteY145" fmla="*/ 279128 h 1125538"/>
              <a:gd name="connsiteX146" fmla="*/ 741099 w 1123838"/>
              <a:gd name="connsiteY146" fmla="*/ 374074 h 1125538"/>
              <a:gd name="connsiteX147" fmla="*/ 740384 w 1123838"/>
              <a:gd name="connsiteY147" fmla="*/ 486154 h 1125538"/>
              <a:gd name="connsiteX148" fmla="*/ 746101 w 1123838"/>
              <a:gd name="connsiteY148" fmla="*/ 574675 h 1125538"/>
              <a:gd name="connsiteX149" fmla="*/ 716802 w 1123838"/>
              <a:gd name="connsiteY149" fmla="*/ 568964 h 1125538"/>
              <a:gd name="connsiteX150" fmla="*/ 673925 w 1123838"/>
              <a:gd name="connsiteY150" fmla="*/ 566822 h 1125538"/>
              <a:gd name="connsiteX151" fmla="*/ 673925 w 1123838"/>
              <a:gd name="connsiteY151" fmla="*/ 546834 h 1125538"/>
              <a:gd name="connsiteX152" fmla="*/ 554584 w 1123838"/>
              <a:gd name="connsiteY152" fmla="*/ 294120 h 1125538"/>
              <a:gd name="connsiteX153" fmla="*/ 547438 w 1123838"/>
              <a:gd name="connsiteY153" fmla="*/ 304114 h 1125538"/>
              <a:gd name="connsiteX154" fmla="*/ 625331 w 1123838"/>
              <a:gd name="connsiteY154" fmla="*/ 457598 h 1125538"/>
              <a:gd name="connsiteX155" fmla="*/ 619614 w 1123838"/>
              <a:gd name="connsiteY155" fmla="*/ 463310 h 1125538"/>
              <a:gd name="connsiteX156" fmla="*/ 344487 w 1123838"/>
              <a:gd name="connsiteY156" fmla="*/ 188465 h 1125538"/>
              <a:gd name="connsiteX157" fmla="*/ 350919 w 1123838"/>
              <a:gd name="connsiteY157" fmla="*/ 182040 h 1125538"/>
              <a:gd name="connsiteX158" fmla="*/ 679642 w 1123838"/>
              <a:gd name="connsiteY158" fmla="*/ 309111 h 1125538"/>
              <a:gd name="connsiteX159" fmla="*/ 691790 w 1123838"/>
              <a:gd name="connsiteY159" fmla="*/ 306256 h 1125538"/>
              <a:gd name="connsiteX160" fmla="*/ 1046954 w 1123838"/>
              <a:gd name="connsiteY160" fmla="*/ 0 h 11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123838" h="1125538">
                <a:moveTo>
                  <a:pt x="409739" y="615791"/>
                </a:moveTo>
                <a:cubicBezTo>
                  <a:pt x="380443" y="614362"/>
                  <a:pt x="351147" y="621508"/>
                  <a:pt x="326138" y="635801"/>
                </a:cubicBezTo>
                <a:cubicBezTo>
                  <a:pt x="326138" y="635801"/>
                  <a:pt x="326138" y="635801"/>
                  <a:pt x="31750" y="803020"/>
                </a:cubicBezTo>
                <a:cubicBezTo>
                  <a:pt x="31750" y="803020"/>
                  <a:pt x="31750" y="803020"/>
                  <a:pt x="31750" y="1087437"/>
                </a:cubicBezTo>
                <a:cubicBezTo>
                  <a:pt x="31750" y="1087437"/>
                  <a:pt x="31750" y="1087437"/>
                  <a:pt x="368296" y="957377"/>
                </a:cubicBezTo>
                <a:cubicBezTo>
                  <a:pt x="384730" y="950946"/>
                  <a:pt x="401879" y="948087"/>
                  <a:pt x="419028" y="949516"/>
                </a:cubicBezTo>
                <a:cubicBezTo>
                  <a:pt x="419028" y="949516"/>
                  <a:pt x="419028" y="949516"/>
                  <a:pt x="568366" y="960236"/>
                </a:cubicBezTo>
                <a:cubicBezTo>
                  <a:pt x="645535" y="965953"/>
                  <a:pt x="722705" y="956663"/>
                  <a:pt x="797017" y="933795"/>
                </a:cubicBezTo>
                <a:cubicBezTo>
                  <a:pt x="894908" y="903067"/>
                  <a:pt x="981367" y="845897"/>
                  <a:pt x="1047818" y="767290"/>
                </a:cubicBezTo>
                <a:cubicBezTo>
                  <a:pt x="1047818" y="767290"/>
                  <a:pt x="1047818" y="767290"/>
                  <a:pt x="1079972" y="730130"/>
                </a:cubicBezTo>
                <a:cubicBezTo>
                  <a:pt x="1098550" y="707977"/>
                  <a:pt x="1096407" y="675104"/>
                  <a:pt x="1074971" y="655810"/>
                </a:cubicBezTo>
                <a:cubicBezTo>
                  <a:pt x="1064253" y="646520"/>
                  <a:pt x="1050676" y="641517"/>
                  <a:pt x="1036386" y="642232"/>
                </a:cubicBezTo>
                <a:cubicBezTo>
                  <a:pt x="1022095" y="642947"/>
                  <a:pt x="1008519" y="649378"/>
                  <a:pt x="999230" y="660097"/>
                </a:cubicBezTo>
                <a:cubicBezTo>
                  <a:pt x="999230" y="660097"/>
                  <a:pt x="999230" y="660097"/>
                  <a:pt x="951356" y="713694"/>
                </a:cubicBezTo>
                <a:cubicBezTo>
                  <a:pt x="912771" y="758000"/>
                  <a:pt x="862039" y="789443"/>
                  <a:pt x="805591" y="805164"/>
                </a:cubicBezTo>
                <a:cubicBezTo>
                  <a:pt x="740568" y="823744"/>
                  <a:pt x="670544" y="819457"/>
                  <a:pt x="608380" y="794445"/>
                </a:cubicBezTo>
                <a:cubicBezTo>
                  <a:pt x="608380" y="794445"/>
                  <a:pt x="608380" y="794445"/>
                  <a:pt x="553360" y="772292"/>
                </a:cubicBezTo>
                <a:cubicBezTo>
                  <a:pt x="546930" y="769434"/>
                  <a:pt x="542642" y="763002"/>
                  <a:pt x="544071" y="755856"/>
                </a:cubicBezTo>
                <a:cubicBezTo>
                  <a:pt x="544786" y="748710"/>
                  <a:pt x="550502" y="742993"/>
                  <a:pt x="557648" y="742278"/>
                </a:cubicBezTo>
                <a:cubicBezTo>
                  <a:pt x="557648" y="742278"/>
                  <a:pt x="557648" y="742278"/>
                  <a:pt x="715560" y="726557"/>
                </a:cubicBezTo>
                <a:cubicBezTo>
                  <a:pt x="740568" y="724413"/>
                  <a:pt x="759146" y="703689"/>
                  <a:pt x="759146" y="679392"/>
                </a:cubicBezTo>
                <a:cubicBezTo>
                  <a:pt x="759146" y="653666"/>
                  <a:pt x="739139" y="632942"/>
                  <a:pt x="713416" y="631513"/>
                </a:cubicBezTo>
                <a:cubicBezTo>
                  <a:pt x="713416" y="631513"/>
                  <a:pt x="713416" y="631513"/>
                  <a:pt x="409739" y="615791"/>
                </a:cubicBezTo>
                <a:close/>
                <a:moveTo>
                  <a:pt x="390213" y="584200"/>
                </a:moveTo>
                <a:cubicBezTo>
                  <a:pt x="391642" y="584200"/>
                  <a:pt x="392357" y="584200"/>
                  <a:pt x="393786" y="584200"/>
                </a:cubicBezTo>
                <a:cubicBezTo>
                  <a:pt x="394501" y="584200"/>
                  <a:pt x="395930" y="584200"/>
                  <a:pt x="396645" y="584200"/>
                </a:cubicBezTo>
                <a:cubicBezTo>
                  <a:pt x="398074" y="584200"/>
                  <a:pt x="398789" y="584200"/>
                  <a:pt x="399504" y="584200"/>
                </a:cubicBezTo>
                <a:cubicBezTo>
                  <a:pt x="400933" y="584200"/>
                  <a:pt x="401648" y="584200"/>
                  <a:pt x="403077" y="584200"/>
                </a:cubicBezTo>
                <a:cubicBezTo>
                  <a:pt x="405221" y="584200"/>
                  <a:pt x="408080" y="584200"/>
                  <a:pt x="410939" y="584200"/>
                </a:cubicBezTo>
                <a:cubicBezTo>
                  <a:pt x="410939" y="584200"/>
                  <a:pt x="410939" y="584200"/>
                  <a:pt x="715390" y="599912"/>
                </a:cubicBezTo>
                <a:cubicBezTo>
                  <a:pt x="743263" y="601340"/>
                  <a:pt x="766847" y="617766"/>
                  <a:pt x="780426" y="640619"/>
                </a:cubicBezTo>
                <a:cubicBezTo>
                  <a:pt x="781140" y="642048"/>
                  <a:pt x="781855" y="643476"/>
                  <a:pt x="782570" y="644904"/>
                </a:cubicBezTo>
                <a:cubicBezTo>
                  <a:pt x="785428" y="650618"/>
                  <a:pt x="787572" y="657045"/>
                  <a:pt x="789002" y="663473"/>
                </a:cubicBezTo>
                <a:cubicBezTo>
                  <a:pt x="789716" y="668472"/>
                  <a:pt x="790431" y="673471"/>
                  <a:pt x="790431" y="679184"/>
                </a:cubicBezTo>
                <a:cubicBezTo>
                  <a:pt x="790431" y="681327"/>
                  <a:pt x="790431" y="682755"/>
                  <a:pt x="789716" y="684898"/>
                </a:cubicBezTo>
                <a:cubicBezTo>
                  <a:pt x="789716" y="684898"/>
                  <a:pt x="789716" y="685612"/>
                  <a:pt x="789716" y="685612"/>
                </a:cubicBezTo>
                <a:cubicBezTo>
                  <a:pt x="789716" y="687754"/>
                  <a:pt x="789716" y="689183"/>
                  <a:pt x="789002" y="691325"/>
                </a:cubicBezTo>
                <a:cubicBezTo>
                  <a:pt x="786143" y="709893"/>
                  <a:pt x="776852" y="726319"/>
                  <a:pt x="763988" y="738460"/>
                </a:cubicBezTo>
                <a:cubicBezTo>
                  <a:pt x="763988" y="738460"/>
                  <a:pt x="763273" y="738460"/>
                  <a:pt x="763273" y="738460"/>
                </a:cubicBezTo>
                <a:cubicBezTo>
                  <a:pt x="761844" y="739888"/>
                  <a:pt x="760415" y="740603"/>
                  <a:pt x="758985" y="742031"/>
                </a:cubicBezTo>
                <a:cubicBezTo>
                  <a:pt x="757556" y="743459"/>
                  <a:pt x="756127" y="744173"/>
                  <a:pt x="754697" y="744888"/>
                </a:cubicBezTo>
                <a:cubicBezTo>
                  <a:pt x="753983" y="745602"/>
                  <a:pt x="753983" y="745602"/>
                  <a:pt x="753983" y="745602"/>
                </a:cubicBezTo>
                <a:cubicBezTo>
                  <a:pt x="752553" y="746316"/>
                  <a:pt x="751124" y="747744"/>
                  <a:pt x="749695" y="748458"/>
                </a:cubicBezTo>
                <a:cubicBezTo>
                  <a:pt x="748980" y="748458"/>
                  <a:pt x="748265" y="748458"/>
                  <a:pt x="748265" y="749173"/>
                </a:cubicBezTo>
                <a:cubicBezTo>
                  <a:pt x="746836" y="749887"/>
                  <a:pt x="745407" y="750601"/>
                  <a:pt x="743263" y="751315"/>
                </a:cubicBezTo>
                <a:cubicBezTo>
                  <a:pt x="743263" y="751315"/>
                  <a:pt x="742548" y="751315"/>
                  <a:pt x="742548" y="752029"/>
                </a:cubicBezTo>
                <a:cubicBezTo>
                  <a:pt x="741118" y="752029"/>
                  <a:pt x="739689" y="752743"/>
                  <a:pt x="738260" y="753458"/>
                </a:cubicBezTo>
                <a:cubicBezTo>
                  <a:pt x="731828" y="755600"/>
                  <a:pt x="725396" y="757028"/>
                  <a:pt x="718964" y="757743"/>
                </a:cubicBezTo>
                <a:cubicBezTo>
                  <a:pt x="718964" y="757743"/>
                  <a:pt x="718964" y="757743"/>
                  <a:pt x="624626" y="767027"/>
                </a:cubicBezTo>
                <a:cubicBezTo>
                  <a:pt x="662504" y="781310"/>
                  <a:pt x="703241" y="787023"/>
                  <a:pt x="743263" y="784167"/>
                </a:cubicBezTo>
                <a:cubicBezTo>
                  <a:pt x="753983" y="783453"/>
                  <a:pt x="764703" y="782024"/>
                  <a:pt x="775423" y="779882"/>
                </a:cubicBezTo>
                <a:cubicBezTo>
                  <a:pt x="778996" y="779168"/>
                  <a:pt x="781855" y="778453"/>
                  <a:pt x="785428" y="777739"/>
                </a:cubicBezTo>
                <a:cubicBezTo>
                  <a:pt x="786143" y="777739"/>
                  <a:pt x="786143" y="777739"/>
                  <a:pt x="786858" y="777025"/>
                </a:cubicBezTo>
                <a:cubicBezTo>
                  <a:pt x="790431" y="776311"/>
                  <a:pt x="793290" y="775597"/>
                  <a:pt x="796863" y="774883"/>
                </a:cubicBezTo>
                <a:cubicBezTo>
                  <a:pt x="806869" y="772026"/>
                  <a:pt x="816874" y="768455"/>
                  <a:pt x="826880" y="764170"/>
                </a:cubicBezTo>
                <a:cubicBezTo>
                  <a:pt x="857611" y="752029"/>
                  <a:pt x="885483" y="734175"/>
                  <a:pt x="909782" y="711322"/>
                </a:cubicBezTo>
                <a:cubicBezTo>
                  <a:pt x="916214" y="705608"/>
                  <a:pt x="921931" y="699181"/>
                  <a:pt x="928363" y="692753"/>
                </a:cubicBezTo>
                <a:cubicBezTo>
                  <a:pt x="928363" y="692753"/>
                  <a:pt x="928363" y="692753"/>
                  <a:pt x="975532" y="639191"/>
                </a:cubicBezTo>
                <a:cubicBezTo>
                  <a:pt x="976961" y="637763"/>
                  <a:pt x="977676" y="637048"/>
                  <a:pt x="978391" y="635620"/>
                </a:cubicBezTo>
                <a:cubicBezTo>
                  <a:pt x="979105" y="635620"/>
                  <a:pt x="979105" y="635620"/>
                  <a:pt x="979105" y="635620"/>
                </a:cubicBezTo>
                <a:cubicBezTo>
                  <a:pt x="994114" y="620623"/>
                  <a:pt x="1013410" y="612053"/>
                  <a:pt x="1034135" y="610624"/>
                </a:cubicBezTo>
                <a:cubicBezTo>
                  <a:pt x="1034850" y="610624"/>
                  <a:pt x="1034850" y="610624"/>
                  <a:pt x="1034850" y="610624"/>
                </a:cubicBezTo>
                <a:cubicBezTo>
                  <a:pt x="1036279" y="610624"/>
                  <a:pt x="1037709" y="610624"/>
                  <a:pt x="1039138" y="610624"/>
                </a:cubicBezTo>
                <a:cubicBezTo>
                  <a:pt x="1039138" y="610624"/>
                  <a:pt x="1039853" y="610624"/>
                  <a:pt x="1040567" y="610624"/>
                </a:cubicBezTo>
                <a:cubicBezTo>
                  <a:pt x="1054146" y="610624"/>
                  <a:pt x="1067725" y="614909"/>
                  <a:pt x="1079875" y="621337"/>
                </a:cubicBezTo>
                <a:cubicBezTo>
                  <a:pt x="1081304" y="622051"/>
                  <a:pt x="1082019" y="622765"/>
                  <a:pt x="1083448" y="623479"/>
                </a:cubicBezTo>
                <a:cubicBezTo>
                  <a:pt x="1084877" y="624193"/>
                  <a:pt x="1085592" y="624908"/>
                  <a:pt x="1086307" y="624908"/>
                </a:cubicBezTo>
                <a:cubicBezTo>
                  <a:pt x="1087021" y="625622"/>
                  <a:pt x="1087021" y="625622"/>
                  <a:pt x="1087021" y="625622"/>
                </a:cubicBezTo>
                <a:cubicBezTo>
                  <a:pt x="1087736" y="626336"/>
                  <a:pt x="1089165" y="627050"/>
                  <a:pt x="1089880" y="627764"/>
                </a:cubicBezTo>
                <a:cubicBezTo>
                  <a:pt x="1089880" y="627764"/>
                  <a:pt x="1090595" y="628478"/>
                  <a:pt x="1090595" y="628478"/>
                </a:cubicBezTo>
                <a:cubicBezTo>
                  <a:pt x="1091309" y="629193"/>
                  <a:pt x="1092024" y="629193"/>
                  <a:pt x="1092739" y="629907"/>
                </a:cubicBezTo>
                <a:cubicBezTo>
                  <a:pt x="1093453" y="630621"/>
                  <a:pt x="1094168" y="631335"/>
                  <a:pt x="1095597" y="632049"/>
                </a:cubicBezTo>
                <a:cubicBezTo>
                  <a:pt x="1095597" y="632049"/>
                  <a:pt x="1095597" y="632763"/>
                  <a:pt x="1095597" y="632763"/>
                </a:cubicBezTo>
                <a:cubicBezTo>
                  <a:pt x="1129902" y="663473"/>
                  <a:pt x="1133475" y="714893"/>
                  <a:pt x="1103459" y="749887"/>
                </a:cubicBezTo>
                <a:cubicBezTo>
                  <a:pt x="1103459" y="749887"/>
                  <a:pt x="1103459" y="749887"/>
                  <a:pt x="1072013" y="787738"/>
                </a:cubicBezTo>
                <a:cubicBezTo>
                  <a:pt x="1040567" y="824160"/>
                  <a:pt x="1004834" y="857012"/>
                  <a:pt x="966241" y="884150"/>
                </a:cubicBezTo>
                <a:cubicBezTo>
                  <a:pt x="963383" y="886292"/>
                  <a:pt x="959809" y="888435"/>
                  <a:pt x="956950" y="890577"/>
                </a:cubicBezTo>
                <a:cubicBezTo>
                  <a:pt x="954092" y="892720"/>
                  <a:pt x="951233" y="894862"/>
                  <a:pt x="948374" y="896291"/>
                </a:cubicBezTo>
                <a:cubicBezTo>
                  <a:pt x="904779" y="924857"/>
                  <a:pt x="856896" y="947711"/>
                  <a:pt x="806154" y="963422"/>
                </a:cubicBezTo>
                <a:cubicBezTo>
                  <a:pt x="801866" y="964851"/>
                  <a:pt x="797578" y="966279"/>
                  <a:pt x="792575" y="967707"/>
                </a:cubicBezTo>
                <a:cubicBezTo>
                  <a:pt x="791146" y="967707"/>
                  <a:pt x="789716" y="968422"/>
                  <a:pt x="788287" y="968422"/>
                </a:cubicBezTo>
                <a:cubicBezTo>
                  <a:pt x="785428" y="969136"/>
                  <a:pt x="782570" y="970564"/>
                  <a:pt x="779711" y="971278"/>
                </a:cubicBezTo>
                <a:cubicBezTo>
                  <a:pt x="777567" y="971278"/>
                  <a:pt x="775423" y="971992"/>
                  <a:pt x="773994" y="972707"/>
                </a:cubicBezTo>
                <a:cubicBezTo>
                  <a:pt x="771135" y="973421"/>
                  <a:pt x="768991" y="973421"/>
                  <a:pt x="766132" y="974135"/>
                </a:cubicBezTo>
                <a:cubicBezTo>
                  <a:pt x="763988" y="974849"/>
                  <a:pt x="761844" y="975563"/>
                  <a:pt x="759700" y="976277"/>
                </a:cubicBezTo>
                <a:cubicBezTo>
                  <a:pt x="757556" y="976277"/>
                  <a:pt x="756127" y="976992"/>
                  <a:pt x="753983" y="976992"/>
                </a:cubicBezTo>
                <a:cubicBezTo>
                  <a:pt x="743977" y="979134"/>
                  <a:pt x="733972" y="981277"/>
                  <a:pt x="724681" y="983419"/>
                </a:cubicBezTo>
                <a:cubicBezTo>
                  <a:pt x="723252" y="983419"/>
                  <a:pt x="722537" y="983419"/>
                  <a:pt x="721822" y="983419"/>
                </a:cubicBezTo>
                <a:cubicBezTo>
                  <a:pt x="718249" y="984133"/>
                  <a:pt x="714676" y="984847"/>
                  <a:pt x="711102" y="985562"/>
                </a:cubicBezTo>
                <a:cubicBezTo>
                  <a:pt x="710387" y="985562"/>
                  <a:pt x="710387" y="985562"/>
                  <a:pt x="709673" y="985562"/>
                </a:cubicBezTo>
                <a:cubicBezTo>
                  <a:pt x="689662" y="988418"/>
                  <a:pt x="670366" y="990561"/>
                  <a:pt x="650355" y="991989"/>
                </a:cubicBezTo>
                <a:cubicBezTo>
                  <a:pt x="649640" y="991989"/>
                  <a:pt x="648925" y="991989"/>
                  <a:pt x="648211" y="991989"/>
                </a:cubicBezTo>
                <a:cubicBezTo>
                  <a:pt x="644637" y="991989"/>
                  <a:pt x="641064" y="991989"/>
                  <a:pt x="637491" y="992703"/>
                </a:cubicBezTo>
                <a:cubicBezTo>
                  <a:pt x="636776" y="992703"/>
                  <a:pt x="636061" y="992703"/>
                  <a:pt x="635347" y="992703"/>
                </a:cubicBezTo>
                <a:cubicBezTo>
                  <a:pt x="630344" y="992703"/>
                  <a:pt x="626056" y="992703"/>
                  <a:pt x="621053" y="992703"/>
                </a:cubicBezTo>
                <a:cubicBezTo>
                  <a:pt x="621053" y="992703"/>
                  <a:pt x="620338" y="992703"/>
                  <a:pt x="620338" y="992703"/>
                </a:cubicBezTo>
                <a:cubicBezTo>
                  <a:pt x="617480" y="992703"/>
                  <a:pt x="614621" y="992703"/>
                  <a:pt x="612477" y="992703"/>
                </a:cubicBezTo>
                <a:cubicBezTo>
                  <a:pt x="610333" y="992703"/>
                  <a:pt x="608189" y="992703"/>
                  <a:pt x="606045" y="992703"/>
                </a:cubicBezTo>
                <a:cubicBezTo>
                  <a:pt x="603901" y="992703"/>
                  <a:pt x="601042" y="992703"/>
                  <a:pt x="598898" y="992703"/>
                </a:cubicBezTo>
                <a:cubicBezTo>
                  <a:pt x="596754" y="992703"/>
                  <a:pt x="594610" y="992703"/>
                  <a:pt x="592466" y="992703"/>
                </a:cubicBezTo>
                <a:cubicBezTo>
                  <a:pt x="589607" y="992703"/>
                  <a:pt x="587463" y="992703"/>
                  <a:pt x="584605" y="991989"/>
                </a:cubicBezTo>
                <a:cubicBezTo>
                  <a:pt x="582461" y="991989"/>
                  <a:pt x="581031" y="991989"/>
                  <a:pt x="578887" y="991989"/>
                </a:cubicBezTo>
                <a:cubicBezTo>
                  <a:pt x="575314" y="991989"/>
                  <a:pt x="571026" y="991275"/>
                  <a:pt x="566738" y="991275"/>
                </a:cubicBezTo>
                <a:cubicBezTo>
                  <a:pt x="566738" y="991275"/>
                  <a:pt x="566023" y="991275"/>
                  <a:pt x="566023" y="991275"/>
                </a:cubicBezTo>
                <a:cubicBezTo>
                  <a:pt x="566023" y="991275"/>
                  <a:pt x="566023" y="991275"/>
                  <a:pt x="485265" y="985562"/>
                </a:cubicBezTo>
                <a:cubicBezTo>
                  <a:pt x="485265" y="985562"/>
                  <a:pt x="485265" y="985562"/>
                  <a:pt x="416656" y="980562"/>
                </a:cubicBezTo>
                <a:cubicBezTo>
                  <a:pt x="415227" y="980562"/>
                  <a:pt x="413083" y="980562"/>
                  <a:pt x="410939" y="980562"/>
                </a:cubicBezTo>
                <a:cubicBezTo>
                  <a:pt x="410224" y="980562"/>
                  <a:pt x="408794" y="980562"/>
                  <a:pt x="407365" y="980562"/>
                </a:cubicBezTo>
                <a:cubicBezTo>
                  <a:pt x="402362" y="980562"/>
                  <a:pt x="398074" y="981277"/>
                  <a:pt x="393072" y="981991"/>
                </a:cubicBezTo>
                <a:cubicBezTo>
                  <a:pt x="391642" y="982705"/>
                  <a:pt x="390213" y="982705"/>
                  <a:pt x="388784" y="982705"/>
                </a:cubicBezTo>
                <a:cubicBezTo>
                  <a:pt x="388784" y="983419"/>
                  <a:pt x="388784" y="983419"/>
                  <a:pt x="388784" y="983419"/>
                </a:cubicBezTo>
                <a:cubicBezTo>
                  <a:pt x="387354" y="983419"/>
                  <a:pt x="385925" y="984133"/>
                  <a:pt x="384496" y="984133"/>
                </a:cubicBezTo>
                <a:cubicBezTo>
                  <a:pt x="384496" y="984133"/>
                  <a:pt x="384496" y="984133"/>
                  <a:pt x="383781" y="984847"/>
                </a:cubicBezTo>
                <a:cubicBezTo>
                  <a:pt x="382352" y="984847"/>
                  <a:pt x="380922" y="985562"/>
                  <a:pt x="379493" y="986276"/>
                </a:cubicBezTo>
                <a:cubicBezTo>
                  <a:pt x="379493" y="986276"/>
                  <a:pt x="379493" y="986276"/>
                  <a:pt x="21441" y="1124824"/>
                </a:cubicBezTo>
                <a:cubicBezTo>
                  <a:pt x="20011" y="1125538"/>
                  <a:pt x="17867" y="1125538"/>
                  <a:pt x="15723" y="1125538"/>
                </a:cubicBezTo>
                <a:cubicBezTo>
                  <a:pt x="12864" y="1125538"/>
                  <a:pt x="10006" y="1124824"/>
                  <a:pt x="7147" y="1122681"/>
                </a:cubicBezTo>
                <a:cubicBezTo>
                  <a:pt x="2859" y="1119825"/>
                  <a:pt x="0" y="1114826"/>
                  <a:pt x="0" y="1109826"/>
                </a:cubicBezTo>
                <a:cubicBezTo>
                  <a:pt x="0" y="1109826"/>
                  <a:pt x="0" y="1109826"/>
                  <a:pt x="0" y="793451"/>
                </a:cubicBezTo>
                <a:cubicBezTo>
                  <a:pt x="0" y="787738"/>
                  <a:pt x="3574" y="782738"/>
                  <a:pt x="7862" y="779882"/>
                </a:cubicBezTo>
                <a:cubicBezTo>
                  <a:pt x="7862" y="779882"/>
                  <a:pt x="7862" y="779882"/>
                  <a:pt x="310169" y="608482"/>
                </a:cubicBezTo>
                <a:cubicBezTo>
                  <a:pt x="311599" y="607053"/>
                  <a:pt x="313743" y="606339"/>
                  <a:pt x="315887" y="605625"/>
                </a:cubicBezTo>
                <a:cubicBezTo>
                  <a:pt x="316601" y="604911"/>
                  <a:pt x="317316" y="604911"/>
                  <a:pt x="318031" y="604197"/>
                </a:cubicBezTo>
                <a:cubicBezTo>
                  <a:pt x="318745" y="603483"/>
                  <a:pt x="320175" y="602768"/>
                  <a:pt x="320889" y="602768"/>
                </a:cubicBezTo>
                <a:cubicBezTo>
                  <a:pt x="322319" y="602054"/>
                  <a:pt x="323033" y="601340"/>
                  <a:pt x="324463" y="601340"/>
                </a:cubicBezTo>
                <a:cubicBezTo>
                  <a:pt x="325177" y="600626"/>
                  <a:pt x="325892" y="600626"/>
                  <a:pt x="326607" y="599912"/>
                </a:cubicBezTo>
                <a:cubicBezTo>
                  <a:pt x="328036" y="599198"/>
                  <a:pt x="329466" y="599198"/>
                  <a:pt x="330180" y="598483"/>
                </a:cubicBezTo>
                <a:cubicBezTo>
                  <a:pt x="330895" y="598483"/>
                  <a:pt x="331610" y="597769"/>
                  <a:pt x="332324" y="597769"/>
                </a:cubicBezTo>
                <a:cubicBezTo>
                  <a:pt x="333754" y="597055"/>
                  <a:pt x="335183" y="596341"/>
                  <a:pt x="336612" y="596341"/>
                </a:cubicBezTo>
                <a:cubicBezTo>
                  <a:pt x="336612" y="595627"/>
                  <a:pt x="337327" y="595627"/>
                  <a:pt x="338042" y="595627"/>
                </a:cubicBezTo>
                <a:cubicBezTo>
                  <a:pt x="339471" y="594913"/>
                  <a:pt x="340900" y="594198"/>
                  <a:pt x="342330" y="594198"/>
                </a:cubicBezTo>
                <a:cubicBezTo>
                  <a:pt x="343044" y="593484"/>
                  <a:pt x="343044" y="593484"/>
                  <a:pt x="343044" y="593484"/>
                </a:cubicBezTo>
                <a:cubicBezTo>
                  <a:pt x="345188" y="592770"/>
                  <a:pt x="346618" y="592770"/>
                  <a:pt x="348047" y="592056"/>
                </a:cubicBezTo>
                <a:cubicBezTo>
                  <a:pt x="348762" y="592056"/>
                  <a:pt x="348762" y="592056"/>
                  <a:pt x="348762" y="592056"/>
                </a:cubicBezTo>
                <a:cubicBezTo>
                  <a:pt x="360197" y="588485"/>
                  <a:pt x="370917" y="586343"/>
                  <a:pt x="382352" y="584914"/>
                </a:cubicBezTo>
                <a:cubicBezTo>
                  <a:pt x="383066" y="584914"/>
                  <a:pt x="383781" y="584914"/>
                  <a:pt x="383781" y="584914"/>
                </a:cubicBezTo>
                <a:cubicBezTo>
                  <a:pt x="385210" y="584914"/>
                  <a:pt x="386640" y="584914"/>
                  <a:pt x="387354" y="584914"/>
                </a:cubicBezTo>
                <a:cubicBezTo>
                  <a:pt x="388784" y="584914"/>
                  <a:pt x="389498" y="584914"/>
                  <a:pt x="390213" y="584200"/>
                </a:cubicBezTo>
                <a:close/>
                <a:moveTo>
                  <a:pt x="1046954" y="0"/>
                </a:moveTo>
                <a:cubicBezTo>
                  <a:pt x="1050527" y="0"/>
                  <a:pt x="1053386" y="2142"/>
                  <a:pt x="1053386" y="5711"/>
                </a:cubicBezTo>
                <a:cubicBezTo>
                  <a:pt x="1054100" y="52114"/>
                  <a:pt x="1047669" y="342663"/>
                  <a:pt x="796124" y="347661"/>
                </a:cubicBezTo>
                <a:cubicBezTo>
                  <a:pt x="792551" y="347661"/>
                  <a:pt x="789693" y="344091"/>
                  <a:pt x="789693" y="340522"/>
                </a:cubicBezTo>
                <a:cubicBezTo>
                  <a:pt x="791836" y="316964"/>
                  <a:pt x="803985" y="229870"/>
                  <a:pt x="884022" y="138493"/>
                </a:cubicBezTo>
                <a:cubicBezTo>
                  <a:pt x="888309" y="132782"/>
                  <a:pt x="882593" y="124929"/>
                  <a:pt x="876876" y="128499"/>
                </a:cubicBezTo>
                <a:cubicBezTo>
                  <a:pt x="859725" y="137779"/>
                  <a:pt x="844003" y="149201"/>
                  <a:pt x="829711" y="162051"/>
                </a:cubicBezTo>
                <a:cubicBezTo>
                  <a:pt x="796124" y="194176"/>
                  <a:pt x="771113" y="234867"/>
                  <a:pt x="757535" y="279128"/>
                </a:cubicBezTo>
                <a:cubicBezTo>
                  <a:pt x="747530" y="309825"/>
                  <a:pt x="742528" y="341950"/>
                  <a:pt x="741099" y="374074"/>
                </a:cubicBezTo>
                <a:cubicBezTo>
                  <a:pt x="738955" y="411196"/>
                  <a:pt x="738240" y="448318"/>
                  <a:pt x="740384" y="486154"/>
                </a:cubicBezTo>
                <a:cubicBezTo>
                  <a:pt x="742528" y="506856"/>
                  <a:pt x="748245" y="544692"/>
                  <a:pt x="746101" y="574675"/>
                </a:cubicBezTo>
                <a:cubicBezTo>
                  <a:pt x="736811" y="571820"/>
                  <a:pt x="726806" y="569678"/>
                  <a:pt x="716802" y="568964"/>
                </a:cubicBezTo>
                <a:cubicBezTo>
                  <a:pt x="716802" y="568964"/>
                  <a:pt x="716802" y="568964"/>
                  <a:pt x="673925" y="566822"/>
                </a:cubicBezTo>
                <a:cubicBezTo>
                  <a:pt x="673210" y="558256"/>
                  <a:pt x="673210" y="551117"/>
                  <a:pt x="673925" y="546834"/>
                </a:cubicBezTo>
                <a:cubicBezTo>
                  <a:pt x="678213" y="449746"/>
                  <a:pt x="649628" y="339094"/>
                  <a:pt x="554584" y="294120"/>
                </a:cubicBezTo>
                <a:cubicBezTo>
                  <a:pt x="547438" y="291264"/>
                  <a:pt x="541721" y="299831"/>
                  <a:pt x="547438" y="304114"/>
                </a:cubicBezTo>
                <a:cubicBezTo>
                  <a:pt x="624616" y="373360"/>
                  <a:pt x="626760" y="438324"/>
                  <a:pt x="625331" y="457598"/>
                </a:cubicBezTo>
                <a:cubicBezTo>
                  <a:pt x="625331" y="460454"/>
                  <a:pt x="622473" y="463310"/>
                  <a:pt x="619614" y="463310"/>
                </a:cubicBezTo>
                <a:cubicBezTo>
                  <a:pt x="369499" y="460454"/>
                  <a:pt x="346631" y="229156"/>
                  <a:pt x="344487" y="188465"/>
                </a:cubicBezTo>
                <a:cubicBezTo>
                  <a:pt x="344487" y="184896"/>
                  <a:pt x="347346" y="182040"/>
                  <a:pt x="350919" y="182040"/>
                </a:cubicBezTo>
                <a:cubicBezTo>
                  <a:pt x="553870" y="172760"/>
                  <a:pt x="642482" y="233440"/>
                  <a:pt x="679642" y="309111"/>
                </a:cubicBezTo>
                <a:cubicBezTo>
                  <a:pt x="683215" y="314822"/>
                  <a:pt x="691790" y="312680"/>
                  <a:pt x="691790" y="306256"/>
                </a:cubicBezTo>
                <a:cubicBezTo>
                  <a:pt x="698222" y="184896"/>
                  <a:pt x="743957" y="2142"/>
                  <a:pt x="1046954" y="0"/>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7"/>
          <p:cNvCxnSpPr/>
          <p:nvPr/>
        </p:nvCxnSpPr>
        <p:spPr>
          <a:xfrm flipH="1">
            <a:off x="4846050" y="1937706"/>
            <a:ext cx="0" cy="3588096"/>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715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 name="Object 12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11" name="think-cell Folie" r:id="rId10" imgW="0" imgH="0" progId="TCLayout.ActiveDocument.1">
                  <p:embed/>
                </p:oleObj>
              </mc:Choice>
              <mc:Fallback>
                <p:oleObj name="think-cell Folie" r:id="rId10" imgW="0" imgH="0" progId="TCLayout.ActiveDocument.1">
                  <p:embed/>
                  <p:pic>
                    <p:nvPicPr>
                      <p:cNvPr id="121" name="Object 120"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cxnSp>
        <p:nvCxnSpPr>
          <p:cNvPr id="15" name="Gerader Verbinder 14"/>
          <p:cNvCxnSpPr/>
          <p:nvPr/>
        </p:nvCxnSpPr>
        <p:spPr>
          <a:xfrm flipH="1">
            <a:off x="3676841" y="2566219"/>
            <a:ext cx="10258" cy="1403755"/>
          </a:xfrm>
          <a:prstGeom prst="line">
            <a:avLst/>
          </a:prstGeom>
          <a:ln w="28575" cap="rnd">
            <a:solidFill>
              <a:srgbClr val="FFD500"/>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0000" y="622800"/>
            <a:ext cx="8655847" cy="329513"/>
          </a:xfrm>
        </p:spPr>
        <p:txBody>
          <a:bodyPr/>
          <a:lstStyle/>
          <a:p>
            <a:pPr>
              <a:defRPr b="0" i="0"/>
            </a:pPr>
            <a:r>
              <a:rPr lang="en-US" dirty="0"/>
              <a:t>The </a:t>
            </a:r>
            <a:r>
              <a:rPr lang="en-US" dirty="0" err="1"/>
              <a:t>gAG</a:t>
            </a:r>
            <a:r>
              <a:rPr lang="en-US" dirty="0"/>
              <a:t> </a:t>
            </a:r>
            <a:r>
              <a:rPr lang="en-US" dirty="0" err="1"/>
              <a:t>XXXXXXXXXX</a:t>
            </a:r>
            <a:r>
              <a:rPr lang="en-US" dirty="0"/>
              <a:t>: A strong network for youth</a:t>
            </a:r>
          </a:p>
        </p:txBody>
      </p:sp>
      <p:sp>
        <p:nvSpPr>
          <p:cNvPr id="164" name="Rectangle 163"/>
          <p:cNvSpPr/>
          <p:nvPr/>
        </p:nvSpPr>
        <p:spPr>
          <a:xfrm>
            <a:off x="1644700" y="2851908"/>
            <a:ext cx="6639769" cy="870622"/>
          </a:xfrm>
          <a:prstGeom prst="rect">
            <a:avLst/>
          </a:prstGeom>
          <a:solidFill>
            <a:srgbClr val="FFFFFF"/>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Henderson BCG Sans" panose="020B0502030402020204" pitchFamily="34" charset="0"/>
            </a:endParaRPr>
          </a:p>
        </p:txBody>
      </p:sp>
      <p:grpSp>
        <p:nvGrpSpPr>
          <p:cNvPr id="84" name="Gruppieren 83"/>
          <p:cNvGrpSpPr/>
          <p:nvPr/>
        </p:nvGrpSpPr>
        <p:grpSpPr>
          <a:xfrm>
            <a:off x="2066102" y="2667764"/>
            <a:ext cx="1976782" cy="428476"/>
            <a:chOff x="5338917" y="1267585"/>
            <a:chExt cx="1543918" cy="425432"/>
          </a:xfrm>
        </p:grpSpPr>
        <p:sp>
          <p:nvSpPr>
            <p:cNvPr id="165" name="Rectangle 164"/>
            <p:cNvSpPr/>
            <p:nvPr/>
          </p:nvSpPr>
          <p:spPr>
            <a:xfrm>
              <a:off x="5338918" y="1295581"/>
              <a:ext cx="1543917" cy="382277"/>
            </a:xfrm>
            <a:prstGeom prst="rect">
              <a:avLst/>
            </a:prstGeom>
            <a:solidFill>
              <a:srgbClr val="FFFFFF"/>
            </a:solidFill>
            <a:ln w="9525"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88C2"/>
                  </a:solidFill>
                  <a:effectLst/>
                  <a:uLnTx/>
                  <a:uFillTx/>
                  <a:ea typeface="+mn-ea"/>
                  <a:cs typeface="Henderson BCG Sans" panose="020B0502030402020204" pitchFamily="34" charset="0"/>
                </a:rPr>
                <a:t>Stockholders</a:t>
              </a:r>
            </a:p>
          </p:txBody>
        </p:sp>
        <p:sp>
          <p:nvSpPr>
            <p:cNvPr id="167" name="AutoShape 15"/>
            <p:cNvSpPr>
              <a:spLocks noChangeAspect="1" noChangeArrowheads="1" noTextEdit="1"/>
            </p:cNvSpPr>
            <p:nvPr/>
          </p:nvSpPr>
          <p:spPr bwMode="auto">
            <a:xfrm>
              <a:off x="5338917" y="1267585"/>
              <a:ext cx="425016" cy="42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Henderson BCG Sans" panose="020B0502030402020204" pitchFamily="34" charset="0"/>
              </a:endParaRPr>
            </a:p>
          </p:txBody>
        </p:sp>
      </p:grpSp>
      <p:sp>
        <p:nvSpPr>
          <p:cNvPr id="173" name="Textfeld 1"/>
          <p:cNvSpPr txBox="1"/>
          <p:nvPr>
            <p:custDataLst>
              <p:tags r:id="rId4"/>
            </p:custDataLst>
          </p:nvPr>
        </p:nvSpPr>
        <p:spPr>
          <a:xfrm rot="600000">
            <a:off x="7690311" y="2798774"/>
            <a:ext cx="1159457" cy="256288"/>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einfügen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grpSp>
        <p:nvGrpSpPr>
          <p:cNvPr id="142" name="bcgIcons_LargeGroupMeeting">
            <a:extLst>
              <a:ext uri="{FF2B5EF4-FFF2-40B4-BE49-F238E27FC236}">
                <a16:creationId xmlns:a16="http://schemas.microsoft.com/office/drawing/2014/main" id="{A2FD7D8A-1B63-45BD-BCF6-3D772C394A2B}"/>
              </a:ext>
            </a:extLst>
          </p:cNvPr>
          <p:cNvGrpSpPr>
            <a:grpSpLocks noChangeAspect="1"/>
          </p:cNvGrpSpPr>
          <p:nvPr/>
        </p:nvGrpSpPr>
        <p:grpSpPr>
          <a:xfrm>
            <a:off x="2078609" y="2474618"/>
            <a:ext cx="767124" cy="767834"/>
            <a:chOff x="1682" y="0"/>
            <a:chExt cx="4316" cy="4320"/>
          </a:xfrm>
        </p:grpSpPr>
        <p:sp>
          <p:nvSpPr>
            <p:cNvPr id="143" name="AutoShape 33">
              <a:extLst>
                <a:ext uri="{FF2B5EF4-FFF2-40B4-BE49-F238E27FC236}">
                  <a16:creationId xmlns:a16="http://schemas.microsoft.com/office/drawing/2014/main" id="{4AD8728A-3137-4D5E-94A2-7EE2495C153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44" name="Freeform 35">
              <a:extLst>
                <a:ext uri="{FF2B5EF4-FFF2-40B4-BE49-F238E27FC236}">
                  <a16:creationId xmlns:a16="http://schemas.microsoft.com/office/drawing/2014/main" id="{9E8BEE28-E024-4AD9-AECF-5DD9B0801C09}"/>
                </a:ext>
              </a:extLst>
            </p:cNvPr>
            <p:cNvSpPr>
              <a:spLocks noEditPoints="1"/>
            </p:cNvSpPr>
            <p:nvPr/>
          </p:nvSpPr>
          <p:spPr bwMode="auto">
            <a:xfrm>
              <a:off x="1929" y="2160"/>
              <a:ext cx="3833" cy="735"/>
            </a:xfrm>
            <a:custGeom>
              <a:avLst/>
              <a:gdLst>
                <a:gd name="T0" fmla="*/ 353 w 2046"/>
                <a:gd name="T1" fmla="*/ 382 h 392"/>
                <a:gd name="T2" fmla="*/ 561 w 2046"/>
                <a:gd name="T3" fmla="*/ 165 h 392"/>
                <a:gd name="T4" fmla="*/ 663 w 2046"/>
                <a:gd name="T5" fmla="*/ 197 h 392"/>
                <a:gd name="T6" fmla="*/ 762 w 2046"/>
                <a:gd name="T7" fmla="*/ 165 h 392"/>
                <a:gd name="T8" fmla="*/ 895 w 2046"/>
                <a:gd name="T9" fmla="*/ 188 h 392"/>
                <a:gd name="T10" fmla="*/ 963 w 2046"/>
                <a:gd name="T11" fmla="*/ 392 h 392"/>
                <a:gd name="T12" fmla="*/ 1679 w 2046"/>
                <a:gd name="T13" fmla="*/ 392 h 392"/>
                <a:gd name="T14" fmla="*/ 1612 w 2046"/>
                <a:gd name="T15" fmla="*/ 188 h 392"/>
                <a:gd name="T16" fmla="*/ 1479 w 2046"/>
                <a:gd name="T17" fmla="*/ 165 h 392"/>
                <a:gd name="T18" fmla="*/ 1380 w 2046"/>
                <a:gd name="T19" fmla="*/ 197 h 392"/>
                <a:gd name="T20" fmla="*/ 1278 w 2046"/>
                <a:gd name="T21" fmla="*/ 165 h 392"/>
                <a:gd name="T22" fmla="*/ 1070 w 2046"/>
                <a:gd name="T23" fmla="*/ 382 h 392"/>
                <a:gd name="T24" fmla="*/ 1679 w 2046"/>
                <a:gd name="T25" fmla="*/ 392 h 392"/>
                <a:gd name="T26" fmla="*/ 1262 w 2046"/>
                <a:gd name="T27" fmla="*/ 122 h 392"/>
                <a:gd name="T28" fmla="*/ 1238 w 2046"/>
                <a:gd name="T29" fmla="*/ 84 h 392"/>
                <a:gd name="T30" fmla="*/ 1187 w 2046"/>
                <a:gd name="T31" fmla="*/ 5 h 392"/>
                <a:gd name="T32" fmla="*/ 1120 w 2046"/>
                <a:gd name="T33" fmla="*/ 3 h 392"/>
                <a:gd name="T34" fmla="*/ 1126 w 2046"/>
                <a:gd name="T35" fmla="*/ 148 h 392"/>
                <a:gd name="T36" fmla="*/ 546 w 2046"/>
                <a:gd name="T37" fmla="*/ 122 h 392"/>
                <a:gd name="T38" fmla="*/ 522 w 2046"/>
                <a:gd name="T39" fmla="*/ 84 h 392"/>
                <a:gd name="T40" fmla="*/ 471 w 2046"/>
                <a:gd name="T41" fmla="*/ 5 h 392"/>
                <a:gd name="T42" fmla="*/ 304 w 2046"/>
                <a:gd name="T43" fmla="*/ 48 h 392"/>
                <a:gd name="T44" fmla="*/ 70 w 2046"/>
                <a:gd name="T45" fmla="*/ 23 h 392"/>
                <a:gd name="T46" fmla="*/ 363 w 2046"/>
                <a:gd name="T47" fmla="*/ 201 h 392"/>
                <a:gd name="T48" fmla="*/ 804 w 2046"/>
                <a:gd name="T49" fmla="*/ 78 h 392"/>
                <a:gd name="T50" fmla="*/ 793 w 2046"/>
                <a:gd name="T51" fmla="*/ 103 h 392"/>
                <a:gd name="T52" fmla="*/ 778 w 2046"/>
                <a:gd name="T53" fmla="*/ 122 h 392"/>
                <a:gd name="T54" fmla="*/ 945 w 2046"/>
                <a:gd name="T55" fmla="*/ 175 h 392"/>
                <a:gd name="T56" fmla="*/ 917 w 2046"/>
                <a:gd name="T57" fmla="*/ 0 h 392"/>
                <a:gd name="T58" fmla="*/ 804 w 2046"/>
                <a:gd name="T59" fmla="*/ 78 h 392"/>
                <a:gd name="T60" fmla="*/ 1970 w 2046"/>
                <a:gd name="T61" fmla="*/ 23 h 392"/>
                <a:gd name="T62" fmla="*/ 1836 w 2046"/>
                <a:gd name="T63" fmla="*/ 3 h 392"/>
                <a:gd name="T64" fmla="*/ 1728 w 2046"/>
                <a:gd name="T65" fmla="*/ 105 h 392"/>
                <a:gd name="T66" fmla="*/ 1633 w 2046"/>
                <a:gd name="T67" fmla="*/ 0 h 392"/>
                <a:gd name="T68" fmla="*/ 1520 w 2046"/>
                <a:gd name="T69" fmla="*/ 78 h 392"/>
                <a:gd name="T70" fmla="*/ 1509 w 2046"/>
                <a:gd name="T71" fmla="*/ 103 h 392"/>
                <a:gd name="T72" fmla="*/ 1494 w 2046"/>
                <a:gd name="T73" fmla="*/ 122 h 392"/>
                <a:gd name="T74" fmla="*/ 1686 w 2046"/>
                <a:gd name="T75" fmla="*/ 222 h 392"/>
                <a:gd name="T76" fmla="*/ 1784 w 2046"/>
                <a:gd name="T77" fmla="*/ 222 h 392"/>
                <a:gd name="T78" fmla="*/ 2045 w 2046"/>
                <a:gd name="T79" fmla="*/ 21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6" h="392">
                  <a:moveTo>
                    <a:pt x="361" y="392"/>
                  </a:moveTo>
                  <a:cubicBezTo>
                    <a:pt x="355" y="392"/>
                    <a:pt x="352" y="387"/>
                    <a:pt x="353" y="382"/>
                  </a:cubicBezTo>
                  <a:cubicBezTo>
                    <a:pt x="363" y="357"/>
                    <a:pt x="390" y="205"/>
                    <a:pt x="428" y="188"/>
                  </a:cubicBezTo>
                  <a:cubicBezTo>
                    <a:pt x="475" y="166"/>
                    <a:pt x="561" y="165"/>
                    <a:pt x="561" y="165"/>
                  </a:cubicBezTo>
                  <a:cubicBezTo>
                    <a:pt x="561" y="165"/>
                    <a:pt x="561" y="165"/>
                    <a:pt x="561" y="165"/>
                  </a:cubicBezTo>
                  <a:cubicBezTo>
                    <a:pt x="561" y="165"/>
                    <a:pt x="596" y="197"/>
                    <a:pt x="663" y="197"/>
                  </a:cubicBezTo>
                  <a:cubicBezTo>
                    <a:pt x="660" y="197"/>
                    <a:pt x="660" y="197"/>
                    <a:pt x="660" y="197"/>
                  </a:cubicBezTo>
                  <a:cubicBezTo>
                    <a:pt x="728" y="197"/>
                    <a:pt x="762" y="165"/>
                    <a:pt x="762" y="165"/>
                  </a:cubicBezTo>
                  <a:cubicBezTo>
                    <a:pt x="762" y="165"/>
                    <a:pt x="762" y="165"/>
                    <a:pt x="762" y="165"/>
                  </a:cubicBezTo>
                  <a:cubicBezTo>
                    <a:pt x="762" y="165"/>
                    <a:pt x="849" y="166"/>
                    <a:pt x="895" y="188"/>
                  </a:cubicBezTo>
                  <a:cubicBezTo>
                    <a:pt x="933" y="205"/>
                    <a:pt x="961" y="357"/>
                    <a:pt x="970" y="382"/>
                  </a:cubicBezTo>
                  <a:cubicBezTo>
                    <a:pt x="972" y="387"/>
                    <a:pt x="968" y="392"/>
                    <a:pt x="963" y="392"/>
                  </a:cubicBezTo>
                  <a:lnTo>
                    <a:pt x="361" y="392"/>
                  </a:lnTo>
                  <a:close/>
                  <a:moveTo>
                    <a:pt x="1679" y="392"/>
                  </a:moveTo>
                  <a:cubicBezTo>
                    <a:pt x="1685" y="392"/>
                    <a:pt x="1688" y="387"/>
                    <a:pt x="1687" y="382"/>
                  </a:cubicBezTo>
                  <a:cubicBezTo>
                    <a:pt x="1677" y="357"/>
                    <a:pt x="1650" y="205"/>
                    <a:pt x="1612" y="188"/>
                  </a:cubicBezTo>
                  <a:cubicBezTo>
                    <a:pt x="1565" y="166"/>
                    <a:pt x="1479" y="165"/>
                    <a:pt x="1479" y="165"/>
                  </a:cubicBezTo>
                  <a:cubicBezTo>
                    <a:pt x="1479" y="165"/>
                    <a:pt x="1479" y="165"/>
                    <a:pt x="1479" y="165"/>
                  </a:cubicBezTo>
                  <a:cubicBezTo>
                    <a:pt x="1479" y="165"/>
                    <a:pt x="1444" y="197"/>
                    <a:pt x="1377" y="197"/>
                  </a:cubicBezTo>
                  <a:cubicBezTo>
                    <a:pt x="1380" y="197"/>
                    <a:pt x="1380" y="197"/>
                    <a:pt x="1380" y="197"/>
                  </a:cubicBezTo>
                  <a:cubicBezTo>
                    <a:pt x="1312" y="197"/>
                    <a:pt x="1278" y="165"/>
                    <a:pt x="1278" y="165"/>
                  </a:cubicBezTo>
                  <a:cubicBezTo>
                    <a:pt x="1278" y="165"/>
                    <a:pt x="1278" y="165"/>
                    <a:pt x="1278" y="165"/>
                  </a:cubicBezTo>
                  <a:cubicBezTo>
                    <a:pt x="1278" y="165"/>
                    <a:pt x="1191" y="166"/>
                    <a:pt x="1145" y="188"/>
                  </a:cubicBezTo>
                  <a:cubicBezTo>
                    <a:pt x="1107" y="205"/>
                    <a:pt x="1079" y="357"/>
                    <a:pt x="1070" y="382"/>
                  </a:cubicBezTo>
                  <a:cubicBezTo>
                    <a:pt x="1068" y="387"/>
                    <a:pt x="1072" y="392"/>
                    <a:pt x="1077" y="392"/>
                  </a:cubicBezTo>
                  <a:lnTo>
                    <a:pt x="1679" y="392"/>
                  </a:lnTo>
                  <a:close/>
                  <a:moveTo>
                    <a:pt x="1126" y="148"/>
                  </a:moveTo>
                  <a:cubicBezTo>
                    <a:pt x="1169" y="128"/>
                    <a:pt x="1233" y="123"/>
                    <a:pt x="1262" y="122"/>
                  </a:cubicBezTo>
                  <a:cubicBezTo>
                    <a:pt x="1257" y="117"/>
                    <a:pt x="1253" y="112"/>
                    <a:pt x="1250" y="108"/>
                  </a:cubicBezTo>
                  <a:cubicBezTo>
                    <a:pt x="1244" y="99"/>
                    <a:pt x="1241" y="94"/>
                    <a:pt x="1238" y="84"/>
                  </a:cubicBezTo>
                  <a:cubicBezTo>
                    <a:pt x="1237" y="82"/>
                    <a:pt x="1237" y="80"/>
                    <a:pt x="1235" y="76"/>
                  </a:cubicBezTo>
                  <a:cubicBezTo>
                    <a:pt x="1219" y="59"/>
                    <a:pt x="1199" y="30"/>
                    <a:pt x="1187" y="5"/>
                  </a:cubicBezTo>
                  <a:cubicBezTo>
                    <a:pt x="1158" y="1"/>
                    <a:pt x="1132" y="0"/>
                    <a:pt x="1123" y="0"/>
                  </a:cubicBezTo>
                  <a:cubicBezTo>
                    <a:pt x="1122" y="0"/>
                    <a:pt x="1120" y="1"/>
                    <a:pt x="1120" y="3"/>
                  </a:cubicBezTo>
                  <a:cubicBezTo>
                    <a:pt x="1095" y="175"/>
                    <a:pt x="1095" y="175"/>
                    <a:pt x="1095" y="175"/>
                  </a:cubicBezTo>
                  <a:cubicBezTo>
                    <a:pt x="1104" y="162"/>
                    <a:pt x="1114" y="153"/>
                    <a:pt x="1126" y="148"/>
                  </a:cubicBezTo>
                  <a:close/>
                  <a:moveTo>
                    <a:pt x="410" y="148"/>
                  </a:moveTo>
                  <a:cubicBezTo>
                    <a:pt x="453" y="128"/>
                    <a:pt x="517" y="123"/>
                    <a:pt x="546" y="122"/>
                  </a:cubicBezTo>
                  <a:cubicBezTo>
                    <a:pt x="541" y="117"/>
                    <a:pt x="537" y="112"/>
                    <a:pt x="534" y="108"/>
                  </a:cubicBezTo>
                  <a:cubicBezTo>
                    <a:pt x="527" y="99"/>
                    <a:pt x="525" y="94"/>
                    <a:pt x="522" y="84"/>
                  </a:cubicBezTo>
                  <a:cubicBezTo>
                    <a:pt x="521" y="82"/>
                    <a:pt x="520" y="80"/>
                    <a:pt x="519" y="76"/>
                  </a:cubicBezTo>
                  <a:cubicBezTo>
                    <a:pt x="503" y="59"/>
                    <a:pt x="482" y="30"/>
                    <a:pt x="471" y="5"/>
                  </a:cubicBezTo>
                  <a:cubicBezTo>
                    <a:pt x="436" y="0"/>
                    <a:pt x="404" y="0"/>
                    <a:pt x="404" y="0"/>
                  </a:cubicBezTo>
                  <a:cubicBezTo>
                    <a:pt x="404" y="0"/>
                    <a:pt x="370" y="47"/>
                    <a:pt x="304" y="48"/>
                  </a:cubicBezTo>
                  <a:cubicBezTo>
                    <a:pt x="237" y="47"/>
                    <a:pt x="203" y="0"/>
                    <a:pt x="203" y="0"/>
                  </a:cubicBezTo>
                  <a:cubicBezTo>
                    <a:pt x="203" y="0"/>
                    <a:pt x="117" y="1"/>
                    <a:pt x="70" y="23"/>
                  </a:cubicBezTo>
                  <a:cubicBezTo>
                    <a:pt x="37" y="38"/>
                    <a:pt x="12" y="154"/>
                    <a:pt x="0" y="201"/>
                  </a:cubicBezTo>
                  <a:cubicBezTo>
                    <a:pt x="363" y="201"/>
                    <a:pt x="363" y="201"/>
                    <a:pt x="363" y="201"/>
                  </a:cubicBezTo>
                  <a:cubicBezTo>
                    <a:pt x="376" y="174"/>
                    <a:pt x="391" y="157"/>
                    <a:pt x="410" y="148"/>
                  </a:cubicBezTo>
                  <a:close/>
                  <a:moveTo>
                    <a:pt x="804" y="78"/>
                  </a:moveTo>
                  <a:cubicBezTo>
                    <a:pt x="803" y="81"/>
                    <a:pt x="802" y="83"/>
                    <a:pt x="802" y="84"/>
                  </a:cubicBezTo>
                  <a:cubicBezTo>
                    <a:pt x="799" y="92"/>
                    <a:pt x="798" y="95"/>
                    <a:pt x="793" y="103"/>
                  </a:cubicBezTo>
                  <a:cubicBezTo>
                    <a:pt x="792" y="105"/>
                    <a:pt x="792" y="105"/>
                    <a:pt x="792" y="105"/>
                  </a:cubicBezTo>
                  <a:cubicBezTo>
                    <a:pt x="789" y="110"/>
                    <a:pt x="784" y="116"/>
                    <a:pt x="778" y="122"/>
                  </a:cubicBezTo>
                  <a:cubicBezTo>
                    <a:pt x="807" y="123"/>
                    <a:pt x="871" y="128"/>
                    <a:pt x="914" y="148"/>
                  </a:cubicBezTo>
                  <a:cubicBezTo>
                    <a:pt x="926" y="153"/>
                    <a:pt x="936" y="162"/>
                    <a:pt x="945" y="175"/>
                  </a:cubicBezTo>
                  <a:cubicBezTo>
                    <a:pt x="920" y="3"/>
                    <a:pt x="920" y="3"/>
                    <a:pt x="920" y="3"/>
                  </a:cubicBezTo>
                  <a:cubicBezTo>
                    <a:pt x="920" y="1"/>
                    <a:pt x="918" y="0"/>
                    <a:pt x="917" y="0"/>
                  </a:cubicBezTo>
                  <a:cubicBezTo>
                    <a:pt x="908" y="0"/>
                    <a:pt x="882" y="1"/>
                    <a:pt x="853" y="5"/>
                  </a:cubicBezTo>
                  <a:cubicBezTo>
                    <a:pt x="842" y="28"/>
                    <a:pt x="823" y="59"/>
                    <a:pt x="804" y="78"/>
                  </a:cubicBezTo>
                  <a:close/>
                  <a:moveTo>
                    <a:pt x="2045" y="212"/>
                  </a:moveTo>
                  <a:cubicBezTo>
                    <a:pt x="2035" y="186"/>
                    <a:pt x="2008" y="40"/>
                    <a:pt x="1970" y="23"/>
                  </a:cubicBezTo>
                  <a:cubicBezTo>
                    <a:pt x="1928" y="3"/>
                    <a:pt x="1855" y="0"/>
                    <a:pt x="1839" y="0"/>
                  </a:cubicBezTo>
                  <a:cubicBezTo>
                    <a:pt x="1838" y="0"/>
                    <a:pt x="1836" y="1"/>
                    <a:pt x="1836" y="3"/>
                  </a:cubicBezTo>
                  <a:cubicBezTo>
                    <a:pt x="1744" y="105"/>
                    <a:pt x="1744" y="105"/>
                    <a:pt x="1744" y="105"/>
                  </a:cubicBezTo>
                  <a:cubicBezTo>
                    <a:pt x="1740" y="111"/>
                    <a:pt x="1732" y="111"/>
                    <a:pt x="1728" y="105"/>
                  </a:cubicBezTo>
                  <a:cubicBezTo>
                    <a:pt x="1636" y="3"/>
                    <a:pt x="1636" y="3"/>
                    <a:pt x="1636" y="3"/>
                  </a:cubicBezTo>
                  <a:cubicBezTo>
                    <a:pt x="1636" y="1"/>
                    <a:pt x="1635" y="0"/>
                    <a:pt x="1633" y="0"/>
                  </a:cubicBezTo>
                  <a:cubicBezTo>
                    <a:pt x="1625" y="0"/>
                    <a:pt x="1598" y="1"/>
                    <a:pt x="1569" y="5"/>
                  </a:cubicBezTo>
                  <a:cubicBezTo>
                    <a:pt x="1559" y="28"/>
                    <a:pt x="1539" y="59"/>
                    <a:pt x="1520" y="78"/>
                  </a:cubicBezTo>
                  <a:cubicBezTo>
                    <a:pt x="1519" y="81"/>
                    <a:pt x="1519" y="83"/>
                    <a:pt x="1518" y="84"/>
                  </a:cubicBezTo>
                  <a:cubicBezTo>
                    <a:pt x="1515" y="92"/>
                    <a:pt x="1514" y="95"/>
                    <a:pt x="1509" y="103"/>
                  </a:cubicBezTo>
                  <a:cubicBezTo>
                    <a:pt x="1508" y="105"/>
                    <a:pt x="1508" y="105"/>
                    <a:pt x="1508" y="105"/>
                  </a:cubicBezTo>
                  <a:cubicBezTo>
                    <a:pt x="1505" y="110"/>
                    <a:pt x="1500" y="116"/>
                    <a:pt x="1494" y="122"/>
                  </a:cubicBezTo>
                  <a:cubicBezTo>
                    <a:pt x="1524" y="123"/>
                    <a:pt x="1588" y="128"/>
                    <a:pt x="1630" y="148"/>
                  </a:cubicBezTo>
                  <a:cubicBezTo>
                    <a:pt x="1653" y="159"/>
                    <a:pt x="1670" y="183"/>
                    <a:pt x="1686" y="222"/>
                  </a:cubicBezTo>
                  <a:cubicBezTo>
                    <a:pt x="1688" y="222"/>
                    <a:pt x="1688" y="222"/>
                    <a:pt x="1688" y="222"/>
                  </a:cubicBezTo>
                  <a:cubicBezTo>
                    <a:pt x="1784" y="222"/>
                    <a:pt x="1784" y="222"/>
                    <a:pt x="1784" y="222"/>
                  </a:cubicBezTo>
                  <a:cubicBezTo>
                    <a:pt x="2038" y="222"/>
                    <a:pt x="2038" y="222"/>
                    <a:pt x="2038" y="222"/>
                  </a:cubicBezTo>
                  <a:cubicBezTo>
                    <a:pt x="2043" y="222"/>
                    <a:pt x="2046" y="217"/>
                    <a:pt x="2045" y="212"/>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45" name="Freeform 36">
              <a:extLst>
                <a:ext uri="{FF2B5EF4-FFF2-40B4-BE49-F238E27FC236}">
                  <a16:creationId xmlns:a16="http://schemas.microsoft.com/office/drawing/2014/main" id="{E74F14F1-CFDF-47CE-B213-4A6E4774DFF0}"/>
                </a:ext>
              </a:extLst>
            </p:cNvPr>
            <p:cNvSpPr>
              <a:spLocks noEditPoints="1"/>
            </p:cNvSpPr>
            <p:nvPr/>
          </p:nvSpPr>
          <p:spPr bwMode="auto">
            <a:xfrm>
              <a:off x="1836" y="1279"/>
              <a:ext cx="4025" cy="1427"/>
            </a:xfrm>
            <a:custGeom>
              <a:avLst/>
              <a:gdLst>
                <a:gd name="T0" fmla="*/ 1233 w 2149"/>
                <a:gd name="T1" fmla="*/ 232 h 761"/>
                <a:gd name="T2" fmla="*/ 1201 w 2149"/>
                <a:gd name="T3" fmla="*/ 259 h 761"/>
                <a:gd name="T4" fmla="*/ 977 w 2149"/>
                <a:gd name="T5" fmla="*/ 139 h 761"/>
                <a:gd name="T6" fmla="*/ 925 w 2149"/>
                <a:gd name="T7" fmla="*/ 255 h 761"/>
                <a:gd name="T8" fmla="*/ 908 w 2149"/>
                <a:gd name="T9" fmla="*/ 234 h 761"/>
                <a:gd name="T10" fmla="*/ 1070 w 2149"/>
                <a:gd name="T11" fmla="*/ 0 h 761"/>
                <a:gd name="T12" fmla="*/ 1233 w 2149"/>
                <a:gd name="T13" fmla="*/ 232 h 761"/>
                <a:gd name="T14" fmla="*/ 354 w 2149"/>
                <a:gd name="T15" fmla="*/ 0 h 761"/>
                <a:gd name="T16" fmla="*/ 192 w 2149"/>
                <a:gd name="T17" fmla="*/ 234 h 761"/>
                <a:gd name="T18" fmla="*/ 208 w 2149"/>
                <a:gd name="T19" fmla="*/ 255 h 761"/>
                <a:gd name="T20" fmla="*/ 261 w 2149"/>
                <a:gd name="T21" fmla="*/ 139 h 761"/>
                <a:gd name="T22" fmla="*/ 485 w 2149"/>
                <a:gd name="T23" fmla="*/ 259 h 761"/>
                <a:gd name="T24" fmla="*/ 516 w 2149"/>
                <a:gd name="T25" fmla="*/ 232 h 761"/>
                <a:gd name="T26" fmla="*/ 523 w 2149"/>
                <a:gd name="T27" fmla="*/ 173 h 761"/>
                <a:gd name="T28" fmla="*/ 712 w 2149"/>
                <a:gd name="T29" fmla="*/ 218 h 761"/>
                <a:gd name="T30" fmla="*/ 554 w 2149"/>
                <a:gd name="T31" fmla="*/ 440 h 761"/>
                <a:gd name="T32" fmla="*/ 607 w 2149"/>
                <a:gd name="T33" fmla="*/ 522 h 761"/>
                <a:gd name="T34" fmla="*/ 712 w 2149"/>
                <a:gd name="T35" fmla="*/ 597 h 761"/>
                <a:gd name="T36" fmla="*/ 817 w 2149"/>
                <a:gd name="T37" fmla="*/ 522 h 761"/>
                <a:gd name="T38" fmla="*/ 868 w 2149"/>
                <a:gd name="T39" fmla="*/ 445 h 761"/>
                <a:gd name="T40" fmla="*/ 1056 w 2149"/>
                <a:gd name="T41" fmla="*/ 535 h 761"/>
                <a:gd name="T42" fmla="*/ 1033 w 2149"/>
                <a:gd name="T43" fmla="*/ 671 h 761"/>
                <a:gd name="T44" fmla="*/ 1084 w 2149"/>
                <a:gd name="T45" fmla="*/ 538 h 761"/>
                <a:gd name="T46" fmla="*/ 1106 w 2149"/>
                <a:gd name="T47" fmla="*/ 500 h 761"/>
                <a:gd name="T48" fmla="*/ 1071 w 2149"/>
                <a:gd name="T49" fmla="*/ 491 h 761"/>
                <a:gd name="T50" fmla="*/ 1034 w 2149"/>
                <a:gd name="T51" fmla="*/ 500 h 761"/>
                <a:gd name="T52" fmla="*/ 1597 w 2149"/>
                <a:gd name="T53" fmla="*/ 391 h 761"/>
                <a:gd name="T54" fmla="*/ 1259 w 2149"/>
                <a:gd name="T55" fmla="*/ 391 h 761"/>
                <a:gd name="T56" fmla="*/ 1271 w 2149"/>
                <a:gd name="T57" fmla="*/ 442 h 761"/>
                <a:gd name="T58" fmla="*/ 1336 w 2149"/>
                <a:gd name="T59" fmla="*/ 553 h 761"/>
                <a:gd name="T60" fmla="*/ 1520 w 2149"/>
                <a:gd name="T61" fmla="*/ 553 h 761"/>
                <a:gd name="T62" fmla="*/ 1584 w 2149"/>
                <a:gd name="T63" fmla="*/ 446 h 761"/>
                <a:gd name="T64" fmla="*/ 1597 w 2149"/>
                <a:gd name="T65" fmla="*/ 391 h 761"/>
                <a:gd name="T66" fmla="*/ 1786 w 2149"/>
                <a:gd name="T67" fmla="*/ 0 h 761"/>
                <a:gd name="T68" fmla="*/ 1624 w 2149"/>
                <a:gd name="T69" fmla="*/ 246 h 761"/>
                <a:gd name="T70" fmla="*/ 1691 w 2149"/>
                <a:gd name="T71" fmla="*/ 140 h 761"/>
                <a:gd name="T72" fmla="*/ 1919 w 2149"/>
                <a:gd name="T73" fmla="*/ 260 h 761"/>
                <a:gd name="T74" fmla="*/ 1931 w 2149"/>
                <a:gd name="T75" fmla="*/ 261 h 761"/>
                <a:gd name="T76" fmla="*/ 1952 w 2149"/>
                <a:gd name="T77" fmla="*/ 233 h 761"/>
                <a:gd name="T78" fmla="*/ 1958 w 2149"/>
                <a:gd name="T79" fmla="*/ 175 h 761"/>
                <a:gd name="T80" fmla="*/ 22 w 2149"/>
                <a:gd name="T81" fmla="*/ 717 h 761"/>
                <a:gd name="T82" fmla="*/ 22 w 2149"/>
                <a:gd name="T83" fmla="*/ 761 h 761"/>
                <a:gd name="T84" fmla="*/ 395 w 2149"/>
                <a:gd name="T85" fmla="*/ 717 h 761"/>
                <a:gd name="T86" fmla="*/ 1745 w 2149"/>
                <a:gd name="T87" fmla="*/ 717 h 761"/>
                <a:gd name="T88" fmla="*/ 2127 w 2149"/>
                <a:gd name="T89" fmla="*/ 761 h 761"/>
                <a:gd name="T90" fmla="*/ 2127 w 2149"/>
                <a:gd name="T91" fmla="*/ 717 h 761"/>
                <a:gd name="T92" fmla="*/ 1029 w 2149"/>
                <a:gd name="T93" fmla="*/ 717 h 761"/>
                <a:gd name="T94" fmla="*/ 1098 w 2149"/>
                <a:gd name="T95" fmla="*/ 761 h 761"/>
                <a:gd name="T96" fmla="*/ 1644 w 2149"/>
                <a:gd name="T97" fmla="*/ 449 h 761"/>
                <a:gd name="T98" fmla="*/ 1686 w 2149"/>
                <a:gd name="T99" fmla="*/ 445 h 761"/>
                <a:gd name="T100" fmla="*/ 1636 w 2149"/>
                <a:gd name="T101" fmla="*/ 304 h 761"/>
                <a:gd name="T102" fmla="*/ 1641 w 2149"/>
                <a:gd name="T103" fmla="*/ 391 h 761"/>
                <a:gd name="T104" fmla="*/ 1644 w 2149"/>
                <a:gd name="T105" fmla="*/ 449 h 761"/>
                <a:gd name="T106" fmla="*/ 1929 w 2149"/>
                <a:gd name="T107" fmla="*/ 449 h 761"/>
                <a:gd name="T108" fmla="*/ 1936 w 2149"/>
                <a:gd name="T109" fmla="*/ 304 h 761"/>
                <a:gd name="T110" fmla="*/ 1887 w 2149"/>
                <a:gd name="T111" fmla="*/ 44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9" h="761">
                  <a:moveTo>
                    <a:pt x="1233" y="232"/>
                  </a:moveTo>
                  <a:cubicBezTo>
                    <a:pt x="1233" y="232"/>
                    <a:pt x="1233" y="232"/>
                    <a:pt x="1233" y="232"/>
                  </a:cubicBezTo>
                  <a:cubicBezTo>
                    <a:pt x="1232" y="232"/>
                    <a:pt x="1229" y="241"/>
                    <a:pt x="1214" y="259"/>
                  </a:cubicBezTo>
                  <a:cubicBezTo>
                    <a:pt x="1214" y="259"/>
                    <a:pt x="1214" y="259"/>
                    <a:pt x="1201" y="259"/>
                  </a:cubicBezTo>
                  <a:cubicBezTo>
                    <a:pt x="1201" y="259"/>
                    <a:pt x="1201" y="252"/>
                    <a:pt x="1200" y="131"/>
                  </a:cubicBezTo>
                  <a:cubicBezTo>
                    <a:pt x="1180" y="228"/>
                    <a:pt x="977" y="139"/>
                    <a:pt x="977" y="139"/>
                  </a:cubicBezTo>
                  <a:cubicBezTo>
                    <a:pt x="927" y="155"/>
                    <a:pt x="936" y="256"/>
                    <a:pt x="936" y="256"/>
                  </a:cubicBezTo>
                  <a:cubicBezTo>
                    <a:pt x="936" y="256"/>
                    <a:pt x="936" y="256"/>
                    <a:pt x="925" y="255"/>
                  </a:cubicBezTo>
                  <a:cubicBezTo>
                    <a:pt x="925" y="255"/>
                    <a:pt x="925" y="249"/>
                    <a:pt x="908" y="234"/>
                  </a:cubicBezTo>
                  <a:cubicBezTo>
                    <a:pt x="908" y="234"/>
                    <a:pt x="908" y="234"/>
                    <a:pt x="908" y="234"/>
                  </a:cubicBezTo>
                  <a:cubicBezTo>
                    <a:pt x="901" y="215"/>
                    <a:pt x="901" y="195"/>
                    <a:pt x="901" y="173"/>
                  </a:cubicBezTo>
                  <a:cubicBezTo>
                    <a:pt x="901" y="78"/>
                    <a:pt x="974" y="0"/>
                    <a:pt x="1070" y="0"/>
                  </a:cubicBezTo>
                  <a:cubicBezTo>
                    <a:pt x="1166" y="0"/>
                    <a:pt x="1239" y="78"/>
                    <a:pt x="1239" y="173"/>
                  </a:cubicBezTo>
                  <a:cubicBezTo>
                    <a:pt x="1239" y="194"/>
                    <a:pt x="1239" y="214"/>
                    <a:pt x="1233" y="232"/>
                  </a:cubicBezTo>
                  <a:close/>
                  <a:moveTo>
                    <a:pt x="523" y="173"/>
                  </a:moveTo>
                  <a:cubicBezTo>
                    <a:pt x="523" y="78"/>
                    <a:pt x="449" y="0"/>
                    <a:pt x="354" y="0"/>
                  </a:cubicBezTo>
                  <a:cubicBezTo>
                    <a:pt x="258" y="0"/>
                    <a:pt x="185" y="78"/>
                    <a:pt x="185" y="173"/>
                  </a:cubicBezTo>
                  <a:cubicBezTo>
                    <a:pt x="185" y="195"/>
                    <a:pt x="185" y="215"/>
                    <a:pt x="192" y="234"/>
                  </a:cubicBezTo>
                  <a:cubicBezTo>
                    <a:pt x="192" y="234"/>
                    <a:pt x="192" y="234"/>
                    <a:pt x="192" y="234"/>
                  </a:cubicBezTo>
                  <a:cubicBezTo>
                    <a:pt x="208" y="249"/>
                    <a:pt x="208" y="255"/>
                    <a:pt x="208" y="255"/>
                  </a:cubicBezTo>
                  <a:cubicBezTo>
                    <a:pt x="220" y="256"/>
                    <a:pt x="220" y="256"/>
                    <a:pt x="220" y="256"/>
                  </a:cubicBezTo>
                  <a:cubicBezTo>
                    <a:pt x="220" y="256"/>
                    <a:pt x="211" y="155"/>
                    <a:pt x="261" y="139"/>
                  </a:cubicBezTo>
                  <a:cubicBezTo>
                    <a:pt x="261" y="139"/>
                    <a:pt x="464" y="228"/>
                    <a:pt x="483" y="131"/>
                  </a:cubicBezTo>
                  <a:cubicBezTo>
                    <a:pt x="485" y="252"/>
                    <a:pt x="485" y="259"/>
                    <a:pt x="485" y="259"/>
                  </a:cubicBezTo>
                  <a:cubicBezTo>
                    <a:pt x="497" y="259"/>
                    <a:pt x="497" y="259"/>
                    <a:pt x="497" y="259"/>
                  </a:cubicBezTo>
                  <a:cubicBezTo>
                    <a:pt x="513" y="241"/>
                    <a:pt x="516" y="232"/>
                    <a:pt x="516" y="232"/>
                  </a:cubicBezTo>
                  <a:cubicBezTo>
                    <a:pt x="516" y="232"/>
                    <a:pt x="516" y="232"/>
                    <a:pt x="517" y="232"/>
                  </a:cubicBezTo>
                  <a:cubicBezTo>
                    <a:pt x="523" y="214"/>
                    <a:pt x="523" y="194"/>
                    <a:pt x="523" y="173"/>
                  </a:cubicBezTo>
                  <a:close/>
                  <a:moveTo>
                    <a:pt x="881" y="391"/>
                  </a:moveTo>
                  <a:cubicBezTo>
                    <a:pt x="881" y="296"/>
                    <a:pt x="807" y="218"/>
                    <a:pt x="712" y="218"/>
                  </a:cubicBezTo>
                  <a:cubicBezTo>
                    <a:pt x="616" y="218"/>
                    <a:pt x="543" y="296"/>
                    <a:pt x="543" y="391"/>
                  </a:cubicBezTo>
                  <a:cubicBezTo>
                    <a:pt x="543" y="408"/>
                    <a:pt x="551" y="425"/>
                    <a:pt x="554" y="440"/>
                  </a:cubicBezTo>
                  <a:cubicBezTo>
                    <a:pt x="555" y="441"/>
                    <a:pt x="554" y="441"/>
                    <a:pt x="555" y="442"/>
                  </a:cubicBezTo>
                  <a:cubicBezTo>
                    <a:pt x="557" y="459"/>
                    <a:pt x="594" y="513"/>
                    <a:pt x="607" y="522"/>
                  </a:cubicBezTo>
                  <a:cubicBezTo>
                    <a:pt x="617" y="548"/>
                    <a:pt x="612" y="541"/>
                    <a:pt x="620" y="553"/>
                  </a:cubicBezTo>
                  <a:cubicBezTo>
                    <a:pt x="630" y="568"/>
                    <a:pt x="680" y="597"/>
                    <a:pt x="712" y="597"/>
                  </a:cubicBezTo>
                  <a:cubicBezTo>
                    <a:pt x="744" y="597"/>
                    <a:pt x="795" y="569"/>
                    <a:pt x="804" y="553"/>
                  </a:cubicBezTo>
                  <a:cubicBezTo>
                    <a:pt x="812" y="538"/>
                    <a:pt x="806" y="548"/>
                    <a:pt x="817" y="522"/>
                  </a:cubicBezTo>
                  <a:cubicBezTo>
                    <a:pt x="836" y="509"/>
                    <a:pt x="867" y="454"/>
                    <a:pt x="868" y="446"/>
                  </a:cubicBezTo>
                  <a:cubicBezTo>
                    <a:pt x="868" y="445"/>
                    <a:pt x="868" y="445"/>
                    <a:pt x="868" y="445"/>
                  </a:cubicBezTo>
                  <a:cubicBezTo>
                    <a:pt x="873" y="428"/>
                    <a:pt x="881" y="410"/>
                    <a:pt x="881" y="391"/>
                  </a:cubicBezTo>
                  <a:close/>
                  <a:moveTo>
                    <a:pt x="1056" y="535"/>
                  </a:moveTo>
                  <a:cubicBezTo>
                    <a:pt x="1056" y="536"/>
                    <a:pt x="1056" y="537"/>
                    <a:pt x="1056" y="538"/>
                  </a:cubicBezTo>
                  <a:cubicBezTo>
                    <a:pt x="1033" y="671"/>
                    <a:pt x="1033" y="671"/>
                    <a:pt x="1033" y="671"/>
                  </a:cubicBezTo>
                  <a:cubicBezTo>
                    <a:pt x="1105" y="671"/>
                    <a:pt x="1105" y="671"/>
                    <a:pt x="1105" y="671"/>
                  </a:cubicBezTo>
                  <a:cubicBezTo>
                    <a:pt x="1084" y="538"/>
                    <a:pt x="1084" y="538"/>
                    <a:pt x="1084" y="538"/>
                  </a:cubicBezTo>
                  <a:cubicBezTo>
                    <a:pt x="1084" y="537"/>
                    <a:pt x="1084" y="536"/>
                    <a:pt x="1084" y="535"/>
                  </a:cubicBezTo>
                  <a:cubicBezTo>
                    <a:pt x="1106" y="500"/>
                    <a:pt x="1106" y="500"/>
                    <a:pt x="1106" y="500"/>
                  </a:cubicBezTo>
                  <a:cubicBezTo>
                    <a:pt x="1107" y="498"/>
                    <a:pt x="1106" y="496"/>
                    <a:pt x="1104" y="496"/>
                  </a:cubicBezTo>
                  <a:cubicBezTo>
                    <a:pt x="1097" y="494"/>
                    <a:pt x="1083" y="491"/>
                    <a:pt x="1071" y="491"/>
                  </a:cubicBezTo>
                  <a:cubicBezTo>
                    <a:pt x="1059" y="491"/>
                    <a:pt x="1044" y="494"/>
                    <a:pt x="1036" y="496"/>
                  </a:cubicBezTo>
                  <a:cubicBezTo>
                    <a:pt x="1034" y="496"/>
                    <a:pt x="1033" y="499"/>
                    <a:pt x="1034" y="500"/>
                  </a:cubicBezTo>
                  <a:lnTo>
                    <a:pt x="1056" y="535"/>
                  </a:lnTo>
                  <a:close/>
                  <a:moveTo>
                    <a:pt x="1597" y="391"/>
                  </a:moveTo>
                  <a:cubicBezTo>
                    <a:pt x="1597" y="296"/>
                    <a:pt x="1524" y="218"/>
                    <a:pt x="1428" y="218"/>
                  </a:cubicBezTo>
                  <a:cubicBezTo>
                    <a:pt x="1333" y="218"/>
                    <a:pt x="1259" y="296"/>
                    <a:pt x="1259" y="391"/>
                  </a:cubicBezTo>
                  <a:cubicBezTo>
                    <a:pt x="1259" y="408"/>
                    <a:pt x="1267" y="425"/>
                    <a:pt x="1271" y="440"/>
                  </a:cubicBezTo>
                  <a:cubicBezTo>
                    <a:pt x="1271" y="441"/>
                    <a:pt x="1271" y="441"/>
                    <a:pt x="1271" y="442"/>
                  </a:cubicBezTo>
                  <a:cubicBezTo>
                    <a:pt x="1274" y="459"/>
                    <a:pt x="1310" y="513"/>
                    <a:pt x="1323" y="522"/>
                  </a:cubicBezTo>
                  <a:cubicBezTo>
                    <a:pt x="1333" y="548"/>
                    <a:pt x="1328" y="541"/>
                    <a:pt x="1336" y="553"/>
                  </a:cubicBezTo>
                  <a:cubicBezTo>
                    <a:pt x="1346" y="568"/>
                    <a:pt x="1396" y="597"/>
                    <a:pt x="1428" y="597"/>
                  </a:cubicBezTo>
                  <a:cubicBezTo>
                    <a:pt x="1460" y="597"/>
                    <a:pt x="1511" y="569"/>
                    <a:pt x="1520" y="553"/>
                  </a:cubicBezTo>
                  <a:cubicBezTo>
                    <a:pt x="1529" y="538"/>
                    <a:pt x="1523" y="548"/>
                    <a:pt x="1533" y="522"/>
                  </a:cubicBezTo>
                  <a:cubicBezTo>
                    <a:pt x="1552" y="509"/>
                    <a:pt x="1583" y="454"/>
                    <a:pt x="1584" y="446"/>
                  </a:cubicBezTo>
                  <a:cubicBezTo>
                    <a:pt x="1584" y="445"/>
                    <a:pt x="1584" y="445"/>
                    <a:pt x="1584" y="445"/>
                  </a:cubicBezTo>
                  <a:cubicBezTo>
                    <a:pt x="1589" y="428"/>
                    <a:pt x="1597" y="410"/>
                    <a:pt x="1597" y="391"/>
                  </a:cubicBezTo>
                  <a:close/>
                  <a:moveTo>
                    <a:pt x="1958" y="175"/>
                  </a:moveTo>
                  <a:cubicBezTo>
                    <a:pt x="1958" y="78"/>
                    <a:pt x="1883" y="0"/>
                    <a:pt x="1786" y="0"/>
                  </a:cubicBezTo>
                  <a:cubicBezTo>
                    <a:pt x="1689" y="0"/>
                    <a:pt x="1614" y="78"/>
                    <a:pt x="1614" y="175"/>
                  </a:cubicBezTo>
                  <a:cubicBezTo>
                    <a:pt x="1614" y="196"/>
                    <a:pt x="1617" y="227"/>
                    <a:pt x="1624" y="246"/>
                  </a:cubicBezTo>
                  <a:cubicBezTo>
                    <a:pt x="1624" y="246"/>
                    <a:pt x="1624" y="246"/>
                    <a:pt x="1624" y="246"/>
                  </a:cubicBezTo>
                  <a:cubicBezTo>
                    <a:pt x="1641" y="261"/>
                    <a:pt x="1641" y="157"/>
                    <a:pt x="1691" y="140"/>
                  </a:cubicBezTo>
                  <a:cubicBezTo>
                    <a:pt x="1692" y="140"/>
                    <a:pt x="1692" y="140"/>
                    <a:pt x="1693" y="141"/>
                  </a:cubicBezTo>
                  <a:cubicBezTo>
                    <a:pt x="1919" y="260"/>
                    <a:pt x="1919" y="260"/>
                    <a:pt x="1919" y="260"/>
                  </a:cubicBezTo>
                  <a:cubicBezTo>
                    <a:pt x="1920" y="261"/>
                    <a:pt x="1920" y="261"/>
                    <a:pt x="1920" y="261"/>
                  </a:cubicBezTo>
                  <a:cubicBezTo>
                    <a:pt x="1931" y="261"/>
                    <a:pt x="1931" y="261"/>
                    <a:pt x="1931" y="261"/>
                  </a:cubicBezTo>
                  <a:cubicBezTo>
                    <a:pt x="1932" y="261"/>
                    <a:pt x="1933" y="260"/>
                    <a:pt x="1933" y="260"/>
                  </a:cubicBezTo>
                  <a:cubicBezTo>
                    <a:pt x="1949" y="242"/>
                    <a:pt x="1951" y="234"/>
                    <a:pt x="1952" y="233"/>
                  </a:cubicBezTo>
                  <a:cubicBezTo>
                    <a:pt x="1952" y="233"/>
                    <a:pt x="1952" y="234"/>
                    <a:pt x="1952" y="234"/>
                  </a:cubicBezTo>
                  <a:cubicBezTo>
                    <a:pt x="1959" y="215"/>
                    <a:pt x="1958" y="195"/>
                    <a:pt x="1958" y="175"/>
                  </a:cubicBezTo>
                  <a:close/>
                  <a:moveTo>
                    <a:pt x="395" y="717"/>
                  </a:moveTo>
                  <a:cubicBezTo>
                    <a:pt x="22" y="717"/>
                    <a:pt x="22" y="717"/>
                    <a:pt x="22" y="717"/>
                  </a:cubicBezTo>
                  <a:cubicBezTo>
                    <a:pt x="9" y="717"/>
                    <a:pt x="0" y="727"/>
                    <a:pt x="0" y="739"/>
                  </a:cubicBezTo>
                  <a:cubicBezTo>
                    <a:pt x="0" y="752"/>
                    <a:pt x="9" y="761"/>
                    <a:pt x="22" y="761"/>
                  </a:cubicBezTo>
                  <a:cubicBezTo>
                    <a:pt x="382" y="761"/>
                    <a:pt x="382" y="761"/>
                    <a:pt x="382" y="761"/>
                  </a:cubicBezTo>
                  <a:cubicBezTo>
                    <a:pt x="386" y="745"/>
                    <a:pt x="391" y="731"/>
                    <a:pt x="395" y="717"/>
                  </a:cubicBezTo>
                  <a:close/>
                  <a:moveTo>
                    <a:pt x="2127" y="717"/>
                  </a:moveTo>
                  <a:cubicBezTo>
                    <a:pt x="1745" y="717"/>
                    <a:pt x="1745" y="717"/>
                    <a:pt x="1745" y="717"/>
                  </a:cubicBezTo>
                  <a:cubicBezTo>
                    <a:pt x="1749" y="731"/>
                    <a:pt x="1754" y="745"/>
                    <a:pt x="1758" y="761"/>
                  </a:cubicBezTo>
                  <a:cubicBezTo>
                    <a:pt x="2127" y="761"/>
                    <a:pt x="2127" y="761"/>
                    <a:pt x="2127" y="761"/>
                  </a:cubicBezTo>
                  <a:cubicBezTo>
                    <a:pt x="2139" y="761"/>
                    <a:pt x="2149" y="752"/>
                    <a:pt x="2149" y="739"/>
                  </a:cubicBezTo>
                  <a:cubicBezTo>
                    <a:pt x="2149" y="727"/>
                    <a:pt x="2139" y="717"/>
                    <a:pt x="2127" y="717"/>
                  </a:cubicBezTo>
                  <a:close/>
                  <a:moveTo>
                    <a:pt x="1111" y="717"/>
                  </a:moveTo>
                  <a:cubicBezTo>
                    <a:pt x="1029" y="717"/>
                    <a:pt x="1029" y="717"/>
                    <a:pt x="1029" y="717"/>
                  </a:cubicBezTo>
                  <a:cubicBezTo>
                    <a:pt x="1033" y="731"/>
                    <a:pt x="1037" y="745"/>
                    <a:pt x="1042" y="761"/>
                  </a:cubicBezTo>
                  <a:cubicBezTo>
                    <a:pt x="1098" y="761"/>
                    <a:pt x="1098" y="761"/>
                    <a:pt x="1098" y="761"/>
                  </a:cubicBezTo>
                  <a:cubicBezTo>
                    <a:pt x="1103" y="745"/>
                    <a:pt x="1107" y="731"/>
                    <a:pt x="1111" y="717"/>
                  </a:cubicBezTo>
                  <a:close/>
                  <a:moveTo>
                    <a:pt x="1644" y="449"/>
                  </a:moveTo>
                  <a:cubicBezTo>
                    <a:pt x="1662" y="447"/>
                    <a:pt x="1676" y="447"/>
                    <a:pt x="1682" y="447"/>
                  </a:cubicBezTo>
                  <a:cubicBezTo>
                    <a:pt x="1684" y="446"/>
                    <a:pt x="1686" y="445"/>
                    <a:pt x="1686" y="445"/>
                  </a:cubicBezTo>
                  <a:cubicBezTo>
                    <a:pt x="1686" y="412"/>
                    <a:pt x="1686" y="412"/>
                    <a:pt x="1686" y="412"/>
                  </a:cubicBezTo>
                  <a:cubicBezTo>
                    <a:pt x="1686" y="412"/>
                    <a:pt x="1643" y="333"/>
                    <a:pt x="1636" y="304"/>
                  </a:cubicBezTo>
                  <a:cubicBezTo>
                    <a:pt x="1633" y="304"/>
                    <a:pt x="1633" y="314"/>
                    <a:pt x="1632" y="328"/>
                  </a:cubicBezTo>
                  <a:cubicBezTo>
                    <a:pt x="1638" y="348"/>
                    <a:pt x="1641" y="369"/>
                    <a:pt x="1641" y="391"/>
                  </a:cubicBezTo>
                  <a:cubicBezTo>
                    <a:pt x="1641" y="412"/>
                    <a:pt x="1635" y="430"/>
                    <a:pt x="1630" y="445"/>
                  </a:cubicBezTo>
                  <a:cubicBezTo>
                    <a:pt x="1635" y="447"/>
                    <a:pt x="1640" y="448"/>
                    <a:pt x="1644" y="449"/>
                  </a:cubicBezTo>
                  <a:close/>
                  <a:moveTo>
                    <a:pt x="1891" y="447"/>
                  </a:moveTo>
                  <a:cubicBezTo>
                    <a:pt x="1898" y="447"/>
                    <a:pt x="1912" y="447"/>
                    <a:pt x="1929" y="449"/>
                  </a:cubicBezTo>
                  <a:cubicBezTo>
                    <a:pt x="1944" y="446"/>
                    <a:pt x="1963" y="438"/>
                    <a:pt x="1982" y="418"/>
                  </a:cubicBezTo>
                  <a:cubicBezTo>
                    <a:pt x="1928" y="413"/>
                    <a:pt x="1946" y="304"/>
                    <a:pt x="1936" y="304"/>
                  </a:cubicBezTo>
                  <a:cubicBezTo>
                    <a:pt x="1929" y="335"/>
                    <a:pt x="1887" y="412"/>
                    <a:pt x="1887" y="412"/>
                  </a:cubicBezTo>
                  <a:cubicBezTo>
                    <a:pt x="1887" y="445"/>
                    <a:pt x="1887" y="445"/>
                    <a:pt x="1887" y="445"/>
                  </a:cubicBezTo>
                  <a:cubicBezTo>
                    <a:pt x="1887" y="445"/>
                    <a:pt x="1889" y="446"/>
                    <a:pt x="1891" y="447"/>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147" name="Rectangle 177"/>
          <p:cNvSpPr/>
          <p:nvPr/>
        </p:nvSpPr>
        <p:spPr>
          <a:xfrm>
            <a:off x="5828168" y="315989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148" name="Rectangle 177"/>
          <p:cNvSpPr/>
          <p:nvPr/>
        </p:nvSpPr>
        <p:spPr>
          <a:xfrm>
            <a:off x="2067989" y="3156808"/>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150" name="Rectangle 163"/>
          <p:cNvSpPr/>
          <p:nvPr/>
        </p:nvSpPr>
        <p:spPr>
          <a:xfrm>
            <a:off x="627063" y="4222584"/>
            <a:ext cx="8650136" cy="2037774"/>
          </a:xfrm>
          <a:prstGeom prst="rect">
            <a:avLst/>
          </a:prstGeom>
          <a:solidFill>
            <a:srgbClr val="FFFFFF"/>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Henderson BCG Sans" panose="020B0502030402020204" pitchFamily="34" charset="0"/>
            </a:endParaRPr>
          </a:p>
        </p:txBody>
      </p:sp>
      <p:grpSp>
        <p:nvGrpSpPr>
          <p:cNvPr id="151" name="Gruppieren 150"/>
          <p:cNvGrpSpPr/>
          <p:nvPr/>
        </p:nvGrpSpPr>
        <p:grpSpPr>
          <a:xfrm>
            <a:off x="1107451" y="4058010"/>
            <a:ext cx="4216723" cy="425432"/>
            <a:chOff x="5338917" y="1267585"/>
            <a:chExt cx="2488876" cy="425432"/>
          </a:xfrm>
        </p:grpSpPr>
        <p:sp>
          <p:nvSpPr>
            <p:cNvPr id="152" name="Rectangle 164"/>
            <p:cNvSpPr/>
            <p:nvPr/>
          </p:nvSpPr>
          <p:spPr>
            <a:xfrm>
              <a:off x="5432774" y="1295581"/>
              <a:ext cx="2395019" cy="382277"/>
            </a:xfrm>
            <a:prstGeom prst="rect">
              <a:avLst/>
            </a:prstGeom>
            <a:solidFill>
              <a:srgbClr val="FFFFFF"/>
            </a:solidFill>
            <a:ln w="9525"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88C2"/>
                  </a:solidFill>
                  <a:effectLst/>
                  <a:uLnTx/>
                  <a:uFillTx/>
                  <a:ea typeface="+mn-ea"/>
                  <a:cs typeface="Henderson BCG Sans" panose="020B0502030402020204" pitchFamily="34" charset="0"/>
                </a:rPr>
                <a:t>Pro bono supervisory board of </a:t>
              </a:r>
              <a:r>
                <a:rPr kumimoji="0" lang="en-US" sz="1400" b="0" i="0" u="none" strike="noStrike" kern="1200" cap="none" spc="0" normalizeH="0" baseline="0" noProof="0" dirty="0" err="1">
                  <a:ln>
                    <a:noFill/>
                  </a:ln>
                  <a:solidFill>
                    <a:srgbClr val="0088C2"/>
                  </a:solidFill>
                  <a:effectLst/>
                  <a:uLnTx/>
                  <a:uFillTx/>
                  <a:ea typeface="+mn-ea"/>
                  <a:cs typeface="Henderson BCG Sans" panose="020B0502030402020204" pitchFamily="34" charset="0"/>
                </a:rPr>
                <a:t>gAG</a:t>
              </a:r>
              <a:r>
                <a:rPr kumimoji="0" lang="en-US" sz="1400" b="0" i="0" u="none" strike="noStrike" kern="1200" cap="none" spc="0" normalizeH="0" baseline="0" noProof="0" dirty="0">
                  <a:ln>
                    <a:noFill/>
                  </a:ln>
                  <a:solidFill>
                    <a:srgbClr val="0088C2"/>
                  </a:solidFill>
                  <a:effectLst/>
                  <a:uLnTx/>
                  <a:uFillTx/>
                  <a:ea typeface="+mn-ea"/>
                  <a:cs typeface="Henderson BCG Sans" panose="020B0502030402020204" pitchFamily="34" charset="0"/>
                </a:rPr>
                <a:t> XYZ</a:t>
              </a:r>
            </a:p>
          </p:txBody>
        </p:sp>
        <p:sp>
          <p:nvSpPr>
            <p:cNvPr id="153" name="AutoShape 15"/>
            <p:cNvSpPr>
              <a:spLocks noChangeAspect="1" noChangeArrowheads="1" noTextEdit="1"/>
            </p:cNvSpPr>
            <p:nvPr/>
          </p:nvSpPr>
          <p:spPr bwMode="auto">
            <a:xfrm>
              <a:off x="5338917" y="1267585"/>
              <a:ext cx="425016" cy="42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Henderson BCG Sans" panose="020B0502030402020204" pitchFamily="34" charset="0"/>
              </a:endParaRPr>
            </a:p>
          </p:txBody>
        </p:sp>
      </p:grpSp>
      <p:grpSp>
        <p:nvGrpSpPr>
          <p:cNvPr id="154" name="bcgIcons_Efficiency">
            <a:extLst>
              <a:ext uri="{FF2B5EF4-FFF2-40B4-BE49-F238E27FC236}">
                <a16:creationId xmlns:a16="http://schemas.microsoft.com/office/drawing/2014/main" id="{EA66A0EC-26C0-447A-95EE-2E6B08B1AE0D}"/>
              </a:ext>
            </a:extLst>
          </p:cNvPr>
          <p:cNvGrpSpPr>
            <a:grpSpLocks noChangeAspect="1"/>
          </p:cNvGrpSpPr>
          <p:nvPr/>
        </p:nvGrpSpPr>
        <p:grpSpPr>
          <a:xfrm>
            <a:off x="1262492" y="3841874"/>
            <a:ext cx="697384" cy="698031"/>
            <a:chOff x="1682" y="0"/>
            <a:chExt cx="4316" cy="4320"/>
          </a:xfrm>
        </p:grpSpPr>
        <p:sp>
          <p:nvSpPr>
            <p:cNvPr id="155" name="AutoShape 28">
              <a:extLst>
                <a:ext uri="{FF2B5EF4-FFF2-40B4-BE49-F238E27FC236}">
                  <a16:creationId xmlns:a16="http://schemas.microsoft.com/office/drawing/2014/main" id="{43AB32F6-33EB-4284-AB9A-1D421869BA8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56" name="Freeform 30">
              <a:extLst>
                <a:ext uri="{FF2B5EF4-FFF2-40B4-BE49-F238E27FC236}">
                  <a16:creationId xmlns:a16="http://schemas.microsoft.com/office/drawing/2014/main" id="{66D2CC3E-97A4-4899-A4ED-0D86BA74CBC8}"/>
                </a:ext>
              </a:extLst>
            </p:cNvPr>
            <p:cNvSpPr/>
            <p:nvPr/>
          </p:nvSpPr>
          <p:spPr bwMode="auto">
            <a:xfrm>
              <a:off x="2401" y="2201"/>
              <a:ext cx="2881" cy="1564"/>
            </a:xfrm>
            <a:custGeom>
              <a:avLst/>
              <a:gdLst>
                <a:gd name="T0" fmla="*/ 1538 w 1538"/>
                <a:gd name="T1" fmla="*/ 129 h 834"/>
                <a:gd name="T2" fmla="*/ 1538 w 1538"/>
                <a:gd name="T3" fmla="*/ 0 h 834"/>
                <a:gd name="T4" fmla="*/ 1404 w 1538"/>
                <a:gd name="T5" fmla="*/ 0 h 834"/>
                <a:gd name="T6" fmla="*/ 1212 w 1538"/>
                <a:gd name="T7" fmla="*/ 0 h 834"/>
                <a:gd name="T8" fmla="*/ 1204 w 1538"/>
                <a:gd name="T9" fmla="*/ 0 h 834"/>
                <a:gd name="T10" fmla="*/ 769 w 1538"/>
                <a:gd name="T11" fmla="*/ 435 h 834"/>
                <a:gd name="T12" fmla="*/ 334 w 1538"/>
                <a:gd name="T13" fmla="*/ 0 h 834"/>
                <a:gd name="T14" fmla="*/ 326 w 1538"/>
                <a:gd name="T15" fmla="*/ 0 h 834"/>
                <a:gd name="T16" fmla="*/ 134 w 1538"/>
                <a:gd name="T17" fmla="*/ 0 h 834"/>
                <a:gd name="T18" fmla="*/ 0 w 1538"/>
                <a:gd name="T19" fmla="*/ 0 h 834"/>
                <a:gd name="T20" fmla="*/ 0 w 1538"/>
                <a:gd name="T21" fmla="*/ 129 h 834"/>
                <a:gd name="T22" fmla="*/ 147 w 1538"/>
                <a:gd name="T23" fmla="*/ 129 h 834"/>
                <a:gd name="T24" fmla="*/ 215 w 1538"/>
                <a:gd name="T25" fmla="*/ 310 h 834"/>
                <a:gd name="T26" fmla="*/ 69 w 1538"/>
                <a:gd name="T27" fmla="*/ 394 h 834"/>
                <a:gd name="T28" fmla="*/ 133 w 1538"/>
                <a:gd name="T29" fmla="*/ 506 h 834"/>
                <a:gd name="T30" fmla="*/ 289 w 1538"/>
                <a:gd name="T31" fmla="*/ 416 h 834"/>
                <a:gd name="T32" fmla="*/ 423 w 1538"/>
                <a:gd name="T33" fmla="*/ 532 h 834"/>
                <a:gd name="T34" fmla="*/ 325 w 1538"/>
                <a:gd name="T35" fmla="*/ 700 h 834"/>
                <a:gd name="T36" fmla="*/ 437 w 1538"/>
                <a:gd name="T37" fmla="*/ 765 h 834"/>
                <a:gd name="T38" fmla="*/ 538 w 1538"/>
                <a:gd name="T39" fmla="*/ 591 h 834"/>
                <a:gd name="T40" fmla="*/ 704 w 1538"/>
                <a:gd name="T41" fmla="*/ 632 h 834"/>
                <a:gd name="T42" fmla="*/ 704 w 1538"/>
                <a:gd name="T43" fmla="*/ 834 h 834"/>
                <a:gd name="T44" fmla="*/ 834 w 1538"/>
                <a:gd name="T45" fmla="*/ 834 h 834"/>
                <a:gd name="T46" fmla="*/ 834 w 1538"/>
                <a:gd name="T47" fmla="*/ 632 h 834"/>
                <a:gd name="T48" fmla="*/ 996 w 1538"/>
                <a:gd name="T49" fmla="*/ 593 h 834"/>
                <a:gd name="T50" fmla="*/ 1095 w 1538"/>
                <a:gd name="T51" fmla="*/ 765 h 834"/>
                <a:gd name="T52" fmla="*/ 1207 w 1538"/>
                <a:gd name="T53" fmla="*/ 700 h 834"/>
                <a:gd name="T54" fmla="*/ 1111 w 1538"/>
                <a:gd name="T55" fmla="*/ 535 h 834"/>
                <a:gd name="T56" fmla="*/ 1248 w 1538"/>
                <a:gd name="T57" fmla="*/ 417 h 834"/>
                <a:gd name="T58" fmla="*/ 1401 w 1538"/>
                <a:gd name="T59" fmla="*/ 506 h 834"/>
                <a:gd name="T60" fmla="*/ 1466 w 1538"/>
                <a:gd name="T61" fmla="*/ 394 h 834"/>
                <a:gd name="T62" fmla="*/ 1323 w 1538"/>
                <a:gd name="T63" fmla="*/ 311 h 834"/>
                <a:gd name="T64" fmla="*/ 1391 w 1538"/>
                <a:gd name="T65" fmla="*/ 129 h 834"/>
                <a:gd name="T66" fmla="*/ 1538 w 1538"/>
                <a:gd name="T67" fmla="*/ 12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8" h="834">
                  <a:moveTo>
                    <a:pt x="1538" y="129"/>
                  </a:moveTo>
                  <a:cubicBezTo>
                    <a:pt x="1538" y="0"/>
                    <a:pt x="1538" y="0"/>
                    <a:pt x="1538" y="0"/>
                  </a:cubicBezTo>
                  <a:cubicBezTo>
                    <a:pt x="1404" y="0"/>
                    <a:pt x="1404" y="0"/>
                    <a:pt x="1404" y="0"/>
                  </a:cubicBezTo>
                  <a:cubicBezTo>
                    <a:pt x="1212" y="0"/>
                    <a:pt x="1212" y="0"/>
                    <a:pt x="1212" y="0"/>
                  </a:cubicBezTo>
                  <a:cubicBezTo>
                    <a:pt x="1204" y="0"/>
                    <a:pt x="1204" y="0"/>
                    <a:pt x="1204" y="0"/>
                  </a:cubicBezTo>
                  <a:cubicBezTo>
                    <a:pt x="1204" y="240"/>
                    <a:pt x="1009" y="435"/>
                    <a:pt x="769" y="435"/>
                  </a:cubicBezTo>
                  <a:cubicBezTo>
                    <a:pt x="529" y="435"/>
                    <a:pt x="334" y="240"/>
                    <a:pt x="334" y="0"/>
                  </a:cubicBezTo>
                  <a:cubicBezTo>
                    <a:pt x="326" y="0"/>
                    <a:pt x="326" y="0"/>
                    <a:pt x="326" y="0"/>
                  </a:cubicBezTo>
                  <a:cubicBezTo>
                    <a:pt x="134" y="0"/>
                    <a:pt x="134" y="0"/>
                    <a:pt x="134" y="0"/>
                  </a:cubicBezTo>
                  <a:cubicBezTo>
                    <a:pt x="0" y="0"/>
                    <a:pt x="0" y="0"/>
                    <a:pt x="0" y="0"/>
                  </a:cubicBezTo>
                  <a:cubicBezTo>
                    <a:pt x="0" y="129"/>
                    <a:pt x="0" y="129"/>
                    <a:pt x="0" y="129"/>
                  </a:cubicBezTo>
                  <a:cubicBezTo>
                    <a:pt x="147" y="129"/>
                    <a:pt x="147" y="129"/>
                    <a:pt x="147" y="129"/>
                  </a:cubicBezTo>
                  <a:cubicBezTo>
                    <a:pt x="161" y="193"/>
                    <a:pt x="184" y="254"/>
                    <a:pt x="215" y="310"/>
                  </a:cubicBezTo>
                  <a:cubicBezTo>
                    <a:pt x="69" y="394"/>
                    <a:pt x="69" y="394"/>
                    <a:pt x="69" y="394"/>
                  </a:cubicBezTo>
                  <a:cubicBezTo>
                    <a:pt x="133" y="506"/>
                    <a:pt x="133" y="506"/>
                    <a:pt x="133" y="506"/>
                  </a:cubicBezTo>
                  <a:cubicBezTo>
                    <a:pt x="289" y="416"/>
                    <a:pt x="289" y="416"/>
                    <a:pt x="289" y="416"/>
                  </a:cubicBezTo>
                  <a:cubicBezTo>
                    <a:pt x="328" y="460"/>
                    <a:pt x="373" y="500"/>
                    <a:pt x="423" y="532"/>
                  </a:cubicBezTo>
                  <a:cubicBezTo>
                    <a:pt x="325" y="700"/>
                    <a:pt x="325" y="700"/>
                    <a:pt x="325" y="700"/>
                  </a:cubicBezTo>
                  <a:cubicBezTo>
                    <a:pt x="437" y="765"/>
                    <a:pt x="437" y="765"/>
                    <a:pt x="437" y="765"/>
                  </a:cubicBezTo>
                  <a:cubicBezTo>
                    <a:pt x="538" y="591"/>
                    <a:pt x="538" y="591"/>
                    <a:pt x="538" y="591"/>
                  </a:cubicBezTo>
                  <a:cubicBezTo>
                    <a:pt x="590" y="612"/>
                    <a:pt x="646" y="626"/>
                    <a:pt x="704" y="632"/>
                  </a:cubicBezTo>
                  <a:cubicBezTo>
                    <a:pt x="704" y="834"/>
                    <a:pt x="704" y="834"/>
                    <a:pt x="704" y="834"/>
                  </a:cubicBezTo>
                  <a:cubicBezTo>
                    <a:pt x="834" y="834"/>
                    <a:pt x="834" y="834"/>
                    <a:pt x="834" y="834"/>
                  </a:cubicBezTo>
                  <a:cubicBezTo>
                    <a:pt x="834" y="632"/>
                    <a:pt x="834" y="632"/>
                    <a:pt x="834" y="632"/>
                  </a:cubicBezTo>
                  <a:cubicBezTo>
                    <a:pt x="890" y="626"/>
                    <a:pt x="944" y="613"/>
                    <a:pt x="996" y="593"/>
                  </a:cubicBezTo>
                  <a:cubicBezTo>
                    <a:pt x="1095" y="765"/>
                    <a:pt x="1095" y="765"/>
                    <a:pt x="1095" y="765"/>
                  </a:cubicBezTo>
                  <a:cubicBezTo>
                    <a:pt x="1207" y="700"/>
                    <a:pt x="1207" y="700"/>
                    <a:pt x="1207" y="700"/>
                  </a:cubicBezTo>
                  <a:cubicBezTo>
                    <a:pt x="1111" y="535"/>
                    <a:pt x="1111" y="535"/>
                    <a:pt x="1111" y="535"/>
                  </a:cubicBezTo>
                  <a:cubicBezTo>
                    <a:pt x="1162" y="502"/>
                    <a:pt x="1208" y="462"/>
                    <a:pt x="1248" y="417"/>
                  </a:cubicBezTo>
                  <a:cubicBezTo>
                    <a:pt x="1401" y="506"/>
                    <a:pt x="1401" y="506"/>
                    <a:pt x="1401" y="506"/>
                  </a:cubicBezTo>
                  <a:cubicBezTo>
                    <a:pt x="1466" y="394"/>
                    <a:pt x="1466" y="394"/>
                    <a:pt x="1466" y="394"/>
                  </a:cubicBezTo>
                  <a:cubicBezTo>
                    <a:pt x="1323" y="311"/>
                    <a:pt x="1323" y="311"/>
                    <a:pt x="1323" y="311"/>
                  </a:cubicBezTo>
                  <a:cubicBezTo>
                    <a:pt x="1354" y="255"/>
                    <a:pt x="1377" y="194"/>
                    <a:pt x="1391" y="129"/>
                  </a:cubicBezTo>
                  <a:lnTo>
                    <a:pt x="1538" y="129"/>
                  </a:ln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57" name="Freeform 31">
              <a:extLst>
                <a:ext uri="{FF2B5EF4-FFF2-40B4-BE49-F238E27FC236}">
                  <a16:creationId xmlns:a16="http://schemas.microsoft.com/office/drawing/2014/main" id="{ACC9770F-E984-43D8-99E6-799D7AD0214A}"/>
                </a:ext>
              </a:extLst>
            </p:cNvPr>
            <p:cNvSpPr>
              <a:spLocks noEditPoints="1"/>
            </p:cNvSpPr>
            <p:nvPr/>
          </p:nvSpPr>
          <p:spPr bwMode="auto">
            <a:xfrm>
              <a:off x="2473" y="748"/>
              <a:ext cx="2738" cy="1540"/>
            </a:xfrm>
            <a:custGeom>
              <a:avLst/>
              <a:gdLst>
                <a:gd name="T0" fmla="*/ 1180 w 1462"/>
                <a:gd name="T1" fmla="*/ 155 h 821"/>
                <a:gd name="T2" fmla="*/ 252 w 1462"/>
                <a:gd name="T3" fmla="*/ 731 h 821"/>
                <a:gd name="T4" fmla="*/ 339 w 1462"/>
                <a:gd name="T5" fmla="*/ 406 h 821"/>
                <a:gd name="T6" fmla="*/ 514 w 1462"/>
                <a:gd name="T7" fmla="*/ 310 h 821"/>
                <a:gd name="T8" fmla="*/ 1186 w 1462"/>
                <a:gd name="T9" fmla="*/ 423 h 821"/>
                <a:gd name="T10" fmla="*/ 1048 w 1462"/>
                <a:gd name="T11" fmla="*/ 112 h 821"/>
                <a:gd name="T12" fmla="*/ 1041 w 1462"/>
                <a:gd name="T13" fmla="*/ 125 h 821"/>
                <a:gd name="T14" fmla="*/ 1035 w 1462"/>
                <a:gd name="T15" fmla="*/ 134 h 821"/>
                <a:gd name="T16" fmla="*/ 1020 w 1462"/>
                <a:gd name="T17" fmla="*/ 158 h 821"/>
                <a:gd name="T18" fmla="*/ 1005 w 1462"/>
                <a:gd name="T19" fmla="*/ 183 h 821"/>
                <a:gd name="T20" fmla="*/ 990 w 1462"/>
                <a:gd name="T21" fmla="*/ 208 h 821"/>
                <a:gd name="T22" fmla="*/ 980 w 1462"/>
                <a:gd name="T23" fmla="*/ 226 h 821"/>
                <a:gd name="T24" fmla="*/ 965 w 1462"/>
                <a:gd name="T25" fmla="*/ 250 h 821"/>
                <a:gd name="T26" fmla="*/ 949 w 1462"/>
                <a:gd name="T27" fmla="*/ 275 h 821"/>
                <a:gd name="T28" fmla="*/ 934 w 1462"/>
                <a:gd name="T29" fmla="*/ 300 h 821"/>
                <a:gd name="T30" fmla="*/ 924 w 1462"/>
                <a:gd name="T31" fmla="*/ 317 h 821"/>
                <a:gd name="T32" fmla="*/ 908 w 1462"/>
                <a:gd name="T33" fmla="*/ 342 h 821"/>
                <a:gd name="T34" fmla="*/ 893 w 1462"/>
                <a:gd name="T35" fmla="*/ 366 h 821"/>
                <a:gd name="T36" fmla="*/ 878 w 1462"/>
                <a:gd name="T37" fmla="*/ 391 h 821"/>
                <a:gd name="T38" fmla="*/ 863 w 1462"/>
                <a:gd name="T39" fmla="*/ 416 h 821"/>
                <a:gd name="T40" fmla="*/ 852 w 1462"/>
                <a:gd name="T41" fmla="*/ 433 h 821"/>
                <a:gd name="T42" fmla="*/ 837 w 1462"/>
                <a:gd name="T43" fmla="*/ 457 h 821"/>
                <a:gd name="T44" fmla="*/ 821 w 1462"/>
                <a:gd name="T45" fmla="*/ 482 h 821"/>
                <a:gd name="T46" fmla="*/ 806 w 1462"/>
                <a:gd name="T47" fmla="*/ 507 h 821"/>
                <a:gd name="T48" fmla="*/ 791 w 1462"/>
                <a:gd name="T49" fmla="*/ 531 h 821"/>
                <a:gd name="T50" fmla="*/ 776 w 1462"/>
                <a:gd name="T51" fmla="*/ 554 h 821"/>
                <a:gd name="T52" fmla="*/ 761 w 1462"/>
                <a:gd name="T53" fmla="*/ 579 h 821"/>
                <a:gd name="T54" fmla="*/ 746 w 1462"/>
                <a:gd name="T55" fmla="*/ 603 h 821"/>
                <a:gd name="T56" fmla="*/ 730 w 1462"/>
                <a:gd name="T57" fmla="*/ 628 h 821"/>
                <a:gd name="T58" fmla="*/ 715 w 1462"/>
                <a:gd name="T59" fmla="*/ 653 h 821"/>
                <a:gd name="T60" fmla="*/ 699 w 1462"/>
                <a:gd name="T61" fmla="*/ 677 h 821"/>
                <a:gd name="T62" fmla="*/ 689 w 1462"/>
                <a:gd name="T63" fmla="*/ 693 h 821"/>
                <a:gd name="T64" fmla="*/ 663 w 1462"/>
                <a:gd name="T65" fmla="*/ 753 h 821"/>
                <a:gd name="T66" fmla="*/ 801 w 1462"/>
                <a:gd name="T67" fmla="*/ 764 h 821"/>
                <a:gd name="T68" fmla="*/ 814 w 1462"/>
                <a:gd name="T69" fmla="*/ 739 h 821"/>
                <a:gd name="T70" fmla="*/ 829 w 1462"/>
                <a:gd name="T71" fmla="*/ 712 h 821"/>
                <a:gd name="T72" fmla="*/ 842 w 1462"/>
                <a:gd name="T73" fmla="*/ 687 h 821"/>
                <a:gd name="T74" fmla="*/ 855 w 1462"/>
                <a:gd name="T75" fmla="*/ 662 h 821"/>
                <a:gd name="T76" fmla="*/ 868 w 1462"/>
                <a:gd name="T77" fmla="*/ 637 h 821"/>
                <a:gd name="T78" fmla="*/ 882 w 1462"/>
                <a:gd name="T79" fmla="*/ 612 h 821"/>
                <a:gd name="T80" fmla="*/ 895 w 1462"/>
                <a:gd name="T81" fmla="*/ 587 h 821"/>
                <a:gd name="T82" fmla="*/ 908 w 1462"/>
                <a:gd name="T83" fmla="*/ 562 h 821"/>
                <a:gd name="T84" fmla="*/ 923 w 1462"/>
                <a:gd name="T85" fmla="*/ 535 h 821"/>
                <a:gd name="T86" fmla="*/ 936 w 1462"/>
                <a:gd name="T87" fmla="*/ 510 h 821"/>
                <a:gd name="T88" fmla="*/ 949 w 1462"/>
                <a:gd name="T89" fmla="*/ 486 h 821"/>
                <a:gd name="T90" fmla="*/ 963 w 1462"/>
                <a:gd name="T91" fmla="*/ 461 h 821"/>
                <a:gd name="T92" fmla="*/ 976 w 1462"/>
                <a:gd name="T93" fmla="*/ 436 h 821"/>
                <a:gd name="T94" fmla="*/ 990 w 1462"/>
                <a:gd name="T95" fmla="*/ 409 h 821"/>
                <a:gd name="T96" fmla="*/ 1004 w 1462"/>
                <a:gd name="T97" fmla="*/ 384 h 821"/>
                <a:gd name="T98" fmla="*/ 1017 w 1462"/>
                <a:gd name="T99" fmla="*/ 360 h 821"/>
                <a:gd name="T100" fmla="*/ 1030 w 1462"/>
                <a:gd name="T101" fmla="*/ 335 h 821"/>
                <a:gd name="T102" fmla="*/ 1045 w 1462"/>
                <a:gd name="T103" fmla="*/ 308 h 821"/>
                <a:gd name="T104" fmla="*/ 1058 w 1462"/>
                <a:gd name="T105" fmla="*/ 284 h 821"/>
                <a:gd name="T106" fmla="*/ 1072 w 1462"/>
                <a:gd name="T107" fmla="*/ 259 h 821"/>
                <a:gd name="T108" fmla="*/ 1085 w 1462"/>
                <a:gd name="T109" fmla="*/ 234 h 821"/>
                <a:gd name="T110" fmla="*/ 1098 w 1462"/>
                <a:gd name="T111" fmla="*/ 211 h 821"/>
                <a:gd name="T112" fmla="*/ 1105 w 1462"/>
                <a:gd name="T113" fmla="*/ 199 h 821"/>
                <a:gd name="T114" fmla="*/ 1112 w 1462"/>
                <a:gd name="T115" fmla="*/ 186 h 821"/>
                <a:gd name="T116" fmla="*/ 1118 w 1462"/>
                <a:gd name="T117" fmla="*/ 174 h 821"/>
                <a:gd name="T118" fmla="*/ 1125 w 1462"/>
                <a:gd name="T119" fmla="*/ 161 h 821"/>
                <a:gd name="T120" fmla="*/ 1114 w 1462"/>
                <a:gd name="T121" fmla="*/ 8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821">
                  <a:moveTo>
                    <a:pt x="964" y="167"/>
                  </a:moveTo>
                  <a:cubicBezTo>
                    <a:pt x="893" y="137"/>
                    <a:pt x="814" y="120"/>
                    <a:pt x="731" y="120"/>
                  </a:cubicBezTo>
                  <a:cubicBezTo>
                    <a:pt x="394" y="120"/>
                    <a:pt x="120" y="394"/>
                    <a:pt x="120" y="731"/>
                  </a:cubicBezTo>
                  <a:cubicBezTo>
                    <a:pt x="0" y="731"/>
                    <a:pt x="0" y="731"/>
                    <a:pt x="0" y="731"/>
                  </a:cubicBezTo>
                  <a:cubicBezTo>
                    <a:pt x="0" y="328"/>
                    <a:pt x="328" y="0"/>
                    <a:pt x="731" y="0"/>
                  </a:cubicBezTo>
                  <a:cubicBezTo>
                    <a:pt x="837" y="0"/>
                    <a:pt x="938" y="23"/>
                    <a:pt x="1029" y="64"/>
                  </a:cubicBezTo>
                  <a:lnTo>
                    <a:pt x="964" y="167"/>
                  </a:lnTo>
                  <a:close/>
                  <a:moveTo>
                    <a:pt x="1180" y="155"/>
                  </a:moveTo>
                  <a:cubicBezTo>
                    <a:pt x="1121" y="261"/>
                    <a:pt x="1121" y="261"/>
                    <a:pt x="1121" y="261"/>
                  </a:cubicBezTo>
                  <a:cubicBezTo>
                    <a:pt x="1256" y="373"/>
                    <a:pt x="1342" y="542"/>
                    <a:pt x="1342" y="731"/>
                  </a:cubicBezTo>
                  <a:cubicBezTo>
                    <a:pt x="1462" y="731"/>
                    <a:pt x="1462" y="731"/>
                    <a:pt x="1462" y="731"/>
                  </a:cubicBezTo>
                  <a:cubicBezTo>
                    <a:pt x="1462" y="497"/>
                    <a:pt x="1351" y="289"/>
                    <a:pt x="1180" y="155"/>
                  </a:cubicBezTo>
                  <a:close/>
                  <a:moveTo>
                    <a:pt x="297" y="685"/>
                  </a:moveTo>
                  <a:cubicBezTo>
                    <a:pt x="297" y="660"/>
                    <a:pt x="277" y="640"/>
                    <a:pt x="252" y="640"/>
                  </a:cubicBezTo>
                  <a:cubicBezTo>
                    <a:pt x="226" y="640"/>
                    <a:pt x="206" y="660"/>
                    <a:pt x="206" y="685"/>
                  </a:cubicBezTo>
                  <a:cubicBezTo>
                    <a:pt x="206" y="711"/>
                    <a:pt x="226" y="731"/>
                    <a:pt x="252" y="731"/>
                  </a:cubicBezTo>
                  <a:cubicBezTo>
                    <a:pt x="277" y="731"/>
                    <a:pt x="297" y="711"/>
                    <a:pt x="297" y="685"/>
                  </a:cubicBezTo>
                  <a:close/>
                  <a:moveTo>
                    <a:pt x="1256" y="685"/>
                  </a:moveTo>
                  <a:cubicBezTo>
                    <a:pt x="1256" y="660"/>
                    <a:pt x="1236" y="640"/>
                    <a:pt x="1210" y="640"/>
                  </a:cubicBezTo>
                  <a:cubicBezTo>
                    <a:pt x="1185" y="640"/>
                    <a:pt x="1165" y="660"/>
                    <a:pt x="1165" y="685"/>
                  </a:cubicBezTo>
                  <a:cubicBezTo>
                    <a:pt x="1165" y="711"/>
                    <a:pt x="1185" y="731"/>
                    <a:pt x="1210" y="731"/>
                  </a:cubicBezTo>
                  <a:cubicBezTo>
                    <a:pt x="1236" y="731"/>
                    <a:pt x="1256" y="711"/>
                    <a:pt x="1256" y="685"/>
                  </a:cubicBezTo>
                  <a:close/>
                  <a:moveTo>
                    <a:pt x="355" y="469"/>
                  </a:moveTo>
                  <a:cubicBezTo>
                    <a:pt x="368" y="447"/>
                    <a:pt x="360" y="419"/>
                    <a:pt x="339" y="406"/>
                  </a:cubicBezTo>
                  <a:cubicBezTo>
                    <a:pt x="317" y="394"/>
                    <a:pt x="289" y="401"/>
                    <a:pt x="276" y="423"/>
                  </a:cubicBezTo>
                  <a:cubicBezTo>
                    <a:pt x="264" y="445"/>
                    <a:pt x="271" y="473"/>
                    <a:pt x="293" y="485"/>
                  </a:cubicBezTo>
                  <a:cubicBezTo>
                    <a:pt x="315" y="498"/>
                    <a:pt x="343" y="490"/>
                    <a:pt x="355" y="469"/>
                  </a:cubicBezTo>
                  <a:close/>
                  <a:moveTo>
                    <a:pt x="514" y="310"/>
                  </a:moveTo>
                  <a:cubicBezTo>
                    <a:pt x="536" y="297"/>
                    <a:pt x="543" y="269"/>
                    <a:pt x="531" y="248"/>
                  </a:cubicBezTo>
                  <a:cubicBezTo>
                    <a:pt x="518" y="226"/>
                    <a:pt x="490" y="218"/>
                    <a:pt x="469" y="231"/>
                  </a:cubicBezTo>
                  <a:cubicBezTo>
                    <a:pt x="447" y="243"/>
                    <a:pt x="439" y="271"/>
                    <a:pt x="452" y="293"/>
                  </a:cubicBezTo>
                  <a:cubicBezTo>
                    <a:pt x="464" y="315"/>
                    <a:pt x="492" y="322"/>
                    <a:pt x="514" y="310"/>
                  </a:cubicBezTo>
                  <a:close/>
                  <a:moveTo>
                    <a:pt x="731" y="252"/>
                  </a:moveTo>
                  <a:cubicBezTo>
                    <a:pt x="756" y="252"/>
                    <a:pt x="777" y="231"/>
                    <a:pt x="777" y="206"/>
                  </a:cubicBezTo>
                  <a:cubicBezTo>
                    <a:pt x="777" y="181"/>
                    <a:pt x="756" y="161"/>
                    <a:pt x="731" y="161"/>
                  </a:cubicBezTo>
                  <a:cubicBezTo>
                    <a:pt x="706" y="161"/>
                    <a:pt x="685" y="181"/>
                    <a:pt x="685" y="206"/>
                  </a:cubicBezTo>
                  <a:cubicBezTo>
                    <a:pt x="685" y="231"/>
                    <a:pt x="706" y="252"/>
                    <a:pt x="731" y="252"/>
                  </a:cubicBezTo>
                  <a:close/>
                  <a:moveTo>
                    <a:pt x="1107" y="469"/>
                  </a:moveTo>
                  <a:cubicBezTo>
                    <a:pt x="1119" y="490"/>
                    <a:pt x="1147" y="498"/>
                    <a:pt x="1169" y="485"/>
                  </a:cubicBezTo>
                  <a:cubicBezTo>
                    <a:pt x="1191" y="473"/>
                    <a:pt x="1198" y="445"/>
                    <a:pt x="1186" y="423"/>
                  </a:cubicBezTo>
                  <a:cubicBezTo>
                    <a:pt x="1173" y="401"/>
                    <a:pt x="1145" y="394"/>
                    <a:pt x="1123" y="406"/>
                  </a:cubicBezTo>
                  <a:cubicBezTo>
                    <a:pt x="1102" y="419"/>
                    <a:pt x="1094" y="447"/>
                    <a:pt x="1107" y="469"/>
                  </a:cubicBezTo>
                  <a:close/>
                  <a:moveTo>
                    <a:pt x="1114" y="89"/>
                  </a:moveTo>
                  <a:cubicBezTo>
                    <a:pt x="1093" y="76"/>
                    <a:pt x="1065" y="84"/>
                    <a:pt x="1052" y="106"/>
                  </a:cubicBezTo>
                  <a:cubicBezTo>
                    <a:pt x="1052" y="106"/>
                    <a:pt x="1052" y="106"/>
                    <a:pt x="1052" y="107"/>
                  </a:cubicBezTo>
                  <a:cubicBezTo>
                    <a:pt x="1051" y="107"/>
                    <a:pt x="1051" y="108"/>
                    <a:pt x="1050" y="109"/>
                  </a:cubicBezTo>
                  <a:cubicBezTo>
                    <a:pt x="1050" y="109"/>
                    <a:pt x="1050" y="110"/>
                    <a:pt x="1050" y="110"/>
                  </a:cubicBezTo>
                  <a:cubicBezTo>
                    <a:pt x="1049" y="111"/>
                    <a:pt x="1049" y="111"/>
                    <a:pt x="1048" y="112"/>
                  </a:cubicBezTo>
                  <a:cubicBezTo>
                    <a:pt x="1048" y="112"/>
                    <a:pt x="1048" y="113"/>
                    <a:pt x="1048" y="113"/>
                  </a:cubicBezTo>
                  <a:cubicBezTo>
                    <a:pt x="1047" y="114"/>
                    <a:pt x="1047" y="115"/>
                    <a:pt x="1046" y="115"/>
                  </a:cubicBezTo>
                  <a:cubicBezTo>
                    <a:pt x="1046" y="116"/>
                    <a:pt x="1046" y="116"/>
                    <a:pt x="1046" y="116"/>
                  </a:cubicBezTo>
                  <a:cubicBezTo>
                    <a:pt x="1046" y="117"/>
                    <a:pt x="1045" y="118"/>
                    <a:pt x="1044" y="119"/>
                  </a:cubicBezTo>
                  <a:cubicBezTo>
                    <a:pt x="1044" y="119"/>
                    <a:pt x="1044" y="119"/>
                    <a:pt x="1044" y="119"/>
                  </a:cubicBezTo>
                  <a:cubicBezTo>
                    <a:pt x="1044" y="120"/>
                    <a:pt x="1043" y="121"/>
                    <a:pt x="1043" y="122"/>
                  </a:cubicBezTo>
                  <a:cubicBezTo>
                    <a:pt x="1042" y="122"/>
                    <a:pt x="1042" y="122"/>
                    <a:pt x="1042" y="122"/>
                  </a:cubicBezTo>
                  <a:cubicBezTo>
                    <a:pt x="1042" y="123"/>
                    <a:pt x="1041" y="124"/>
                    <a:pt x="1041" y="125"/>
                  </a:cubicBezTo>
                  <a:cubicBezTo>
                    <a:pt x="1041" y="125"/>
                    <a:pt x="1040" y="125"/>
                    <a:pt x="1040" y="125"/>
                  </a:cubicBezTo>
                  <a:cubicBezTo>
                    <a:pt x="1040" y="126"/>
                    <a:pt x="1039" y="127"/>
                    <a:pt x="1039" y="128"/>
                  </a:cubicBezTo>
                  <a:cubicBezTo>
                    <a:pt x="1039" y="128"/>
                    <a:pt x="1039" y="128"/>
                    <a:pt x="1039" y="128"/>
                  </a:cubicBezTo>
                  <a:cubicBezTo>
                    <a:pt x="1038" y="129"/>
                    <a:pt x="1038" y="130"/>
                    <a:pt x="1037" y="131"/>
                  </a:cubicBezTo>
                  <a:cubicBezTo>
                    <a:pt x="1037" y="131"/>
                    <a:pt x="1037" y="131"/>
                    <a:pt x="1037" y="131"/>
                  </a:cubicBezTo>
                  <a:cubicBezTo>
                    <a:pt x="1037" y="131"/>
                    <a:pt x="1037" y="131"/>
                    <a:pt x="1037" y="131"/>
                  </a:cubicBezTo>
                  <a:cubicBezTo>
                    <a:pt x="1037" y="131"/>
                    <a:pt x="1037" y="131"/>
                    <a:pt x="1037" y="131"/>
                  </a:cubicBezTo>
                  <a:cubicBezTo>
                    <a:pt x="1036" y="132"/>
                    <a:pt x="1036" y="133"/>
                    <a:pt x="1035" y="134"/>
                  </a:cubicBezTo>
                  <a:cubicBezTo>
                    <a:pt x="1035" y="135"/>
                    <a:pt x="1034" y="136"/>
                    <a:pt x="1033" y="137"/>
                  </a:cubicBezTo>
                  <a:cubicBezTo>
                    <a:pt x="1033" y="138"/>
                    <a:pt x="1032" y="139"/>
                    <a:pt x="1032" y="140"/>
                  </a:cubicBezTo>
                  <a:cubicBezTo>
                    <a:pt x="1031" y="141"/>
                    <a:pt x="1030" y="142"/>
                    <a:pt x="1030" y="143"/>
                  </a:cubicBezTo>
                  <a:cubicBezTo>
                    <a:pt x="1029" y="144"/>
                    <a:pt x="1028" y="145"/>
                    <a:pt x="1028" y="146"/>
                  </a:cubicBezTo>
                  <a:cubicBezTo>
                    <a:pt x="1027" y="147"/>
                    <a:pt x="1027" y="148"/>
                    <a:pt x="1026" y="149"/>
                  </a:cubicBezTo>
                  <a:cubicBezTo>
                    <a:pt x="1025" y="150"/>
                    <a:pt x="1025" y="151"/>
                    <a:pt x="1024" y="152"/>
                  </a:cubicBezTo>
                  <a:cubicBezTo>
                    <a:pt x="1023" y="153"/>
                    <a:pt x="1023" y="154"/>
                    <a:pt x="1022" y="155"/>
                  </a:cubicBezTo>
                  <a:cubicBezTo>
                    <a:pt x="1022" y="156"/>
                    <a:pt x="1021" y="157"/>
                    <a:pt x="1020" y="158"/>
                  </a:cubicBezTo>
                  <a:cubicBezTo>
                    <a:pt x="1020" y="159"/>
                    <a:pt x="1019" y="161"/>
                    <a:pt x="1019" y="162"/>
                  </a:cubicBezTo>
                  <a:cubicBezTo>
                    <a:pt x="1018" y="163"/>
                    <a:pt x="1017" y="164"/>
                    <a:pt x="1017" y="165"/>
                  </a:cubicBezTo>
                  <a:cubicBezTo>
                    <a:pt x="1016" y="166"/>
                    <a:pt x="1015" y="167"/>
                    <a:pt x="1015" y="168"/>
                  </a:cubicBezTo>
                  <a:cubicBezTo>
                    <a:pt x="1014" y="169"/>
                    <a:pt x="1014" y="170"/>
                    <a:pt x="1013" y="171"/>
                  </a:cubicBezTo>
                  <a:cubicBezTo>
                    <a:pt x="1012" y="172"/>
                    <a:pt x="1012" y="173"/>
                    <a:pt x="1011" y="174"/>
                  </a:cubicBezTo>
                  <a:cubicBezTo>
                    <a:pt x="1010" y="175"/>
                    <a:pt x="1010" y="176"/>
                    <a:pt x="1009" y="177"/>
                  </a:cubicBezTo>
                  <a:cubicBezTo>
                    <a:pt x="1009" y="178"/>
                    <a:pt x="1008" y="179"/>
                    <a:pt x="1007" y="180"/>
                  </a:cubicBezTo>
                  <a:cubicBezTo>
                    <a:pt x="1007" y="181"/>
                    <a:pt x="1006" y="182"/>
                    <a:pt x="1005" y="183"/>
                  </a:cubicBezTo>
                  <a:cubicBezTo>
                    <a:pt x="1005" y="184"/>
                    <a:pt x="1004" y="185"/>
                    <a:pt x="1004" y="186"/>
                  </a:cubicBezTo>
                  <a:cubicBezTo>
                    <a:pt x="1003" y="187"/>
                    <a:pt x="1002" y="188"/>
                    <a:pt x="1002" y="189"/>
                  </a:cubicBezTo>
                  <a:cubicBezTo>
                    <a:pt x="1001" y="190"/>
                    <a:pt x="1000" y="191"/>
                    <a:pt x="1000" y="192"/>
                  </a:cubicBezTo>
                  <a:cubicBezTo>
                    <a:pt x="999" y="193"/>
                    <a:pt x="998" y="195"/>
                    <a:pt x="998" y="196"/>
                  </a:cubicBezTo>
                  <a:cubicBezTo>
                    <a:pt x="997" y="197"/>
                    <a:pt x="997" y="198"/>
                    <a:pt x="996" y="199"/>
                  </a:cubicBezTo>
                  <a:cubicBezTo>
                    <a:pt x="995" y="200"/>
                    <a:pt x="995" y="201"/>
                    <a:pt x="994" y="202"/>
                  </a:cubicBezTo>
                  <a:cubicBezTo>
                    <a:pt x="993" y="203"/>
                    <a:pt x="993" y="204"/>
                    <a:pt x="992" y="205"/>
                  </a:cubicBezTo>
                  <a:cubicBezTo>
                    <a:pt x="992" y="206"/>
                    <a:pt x="991" y="207"/>
                    <a:pt x="990" y="208"/>
                  </a:cubicBezTo>
                  <a:cubicBezTo>
                    <a:pt x="990" y="209"/>
                    <a:pt x="989" y="210"/>
                    <a:pt x="988" y="211"/>
                  </a:cubicBezTo>
                  <a:cubicBezTo>
                    <a:pt x="988" y="212"/>
                    <a:pt x="987" y="213"/>
                    <a:pt x="987" y="214"/>
                  </a:cubicBezTo>
                  <a:cubicBezTo>
                    <a:pt x="986" y="215"/>
                    <a:pt x="986" y="216"/>
                    <a:pt x="985" y="216"/>
                  </a:cubicBezTo>
                  <a:cubicBezTo>
                    <a:pt x="985" y="216"/>
                    <a:pt x="985" y="216"/>
                    <a:pt x="985" y="216"/>
                  </a:cubicBezTo>
                  <a:cubicBezTo>
                    <a:pt x="985" y="217"/>
                    <a:pt x="985" y="217"/>
                    <a:pt x="985" y="217"/>
                  </a:cubicBezTo>
                  <a:cubicBezTo>
                    <a:pt x="984" y="218"/>
                    <a:pt x="984" y="219"/>
                    <a:pt x="983" y="219"/>
                  </a:cubicBezTo>
                  <a:cubicBezTo>
                    <a:pt x="983" y="220"/>
                    <a:pt x="982" y="221"/>
                    <a:pt x="982" y="222"/>
                  </a:cubicBezTo>
                  <a:cubicBezTo>
                    <a:pt x="981" y="223"/>
                    <a:pt x="980" y="224"/>
                    <a:pt x="980" y="226"/>
                  </a:cubicBezTo>
                  <a:cubicBezTo>
                    <a:pt x="979" y="227"/>
                    <a:pt x="978" y="228"/>
                    <a:pt x="978" y="229"/>
                  </a:cubicBezTo>
                  <a:cubicBezTo>
                    <a:pt x="977" y="230"/>
                    <a:pt x="976" y="231"/>
                    <a:pt x="976" y="232"/>
                  </a:cubicBezTo>
                  <a:cubicBezTo>
                    <a:pt x="975" y="233"/>
                    <a:pt x="975" y="234"/>
                    <a:pt x="974" y="235"/>
                  </a:cubicBezTo>
                  <a:cubicBezTo>
                    <a:pt x="973" y="236"/>
                    <a:pt x="973" y="237"/>
                    <a:pt x="972" y="238"/>
                  </a:cubicBezTo>
                  <a:cubicBezTo>
                    <a:pt x="971" y="239"/>
                    <a:pt x="971" y="240"/>
                    <a:pt x="970" y="241"/>
                  </a:cubicBezTo>
                  <a:cubicBezTo>
                    <a:pt x="970" y="242"/>
                    <a:pt x="969" y="243"/>
                    <a:pt x="968" y="244"/>
                  </a:cubicBezTo>
                  <a:cubicBezTo>
                    <a:pt x="968" y="245"/>
                    <a:pt x="967" y="246"/>
                    <a:pt x="966" y="247"/>
                  </a:cubicBezTo>
                  <a:cubicBezTo>
                    <a:pt x="966" y="248"/>
                    <a:pt x="965" y="249"/>
                    <a:pt x="965" y="250"/>
                  </a:cubicBezTo>
                  <a:cubicBezTo>
                    <a:pt x="964" y="251"/>
                    <a:pt x="963" y="252"/>
                    <a:pt x="963" y="253"/>
                  </a:cubicBezTo>
                  <a:cubicBezTo>
                    <a:pt x="962" y="254"/>
                    <a:pt x="961" y="255"/>
                    <a:pt x="961" y="256"/>
                  </a:cubicBezTo>
                  <a:cubicBezTo>
                    <a:pt x="960" y="257"/>
                    <a:pt x="960" y="258"/>
                    <a:pt x="959" y="259"/>
                  </a:cubicBezTo>
                  <a:cubicBezTo>
                    <a:pt x="958" y="260"/>
                    <a:pt x="958" y="262"/>
                    <a:pt x="957" y="263"/>
                  </a:cubicBezTo>
                  <a:cubicBezTo>
                    <a:pt x="956" y="264"/>
                    <a:pt x="956" y="265"/>
                    <a:pt x="955" y="266"/>
                  </a:cubicBezTo>
                  <a:cubicBezTo>
                    <a:pt x="954" y="267"/>
                    <a:pt x="954" y="268"/>
                    <a:pt x="953" y="269"/>
                  </a:cubicBezTo>
                  <a:cubicBezTo>
                    <a:pt x="953" y="270"/>
                    <a:pt x="952" y="271"/>
                    <a:pt x="951" y="272"/>
                  </a:cubicBezTo>
                  <a:cubicBezTo>
                    <a:pt x="951" y="273"/>
                    <a:pt x="950" y="274"/>
                    <a:pt x="949" y="275"/>
                  </a:cubicBezTo>
                  <a:cubicBezTo>
                    <a:pt x="949" y="276"/>
                    <a:pt x="948" y="277"/>
                    <a:pt x="948" y="278"/>
                  </a:cubicBezTo>
                  <a:cubicBezTo>
                    <a:pt x="947" y="279"/>
                    <a:pt x="946" y="280"/>
                    <a:pt x="946" y="281"/>
                  </a:cubicBezTo>
                  <a:cubicBezTo>
                    <a:pt x="945" y="282"/>
                    <a:pt x="944" y="283"/>
                    <a:pt x="944" y="284"/>
                  </a:cubicBezTo>
                  <a:cubicBezTo>
                    <a:pt x="943" y="285"/>
                    <a:pt x="942" y="286"/>
                    <a:pt x="942" y="287"/>
                  </a:cubicBezTo>
                  <a:cubicBezTo>
                    <a:pt x="941" y="288"/>
                    <a:pt x="941" y="289"/>
                    <a:pt x="940" y="290"/>
                  </a:cubicBezTo>
                  <a:cubicBezTo>
                    <a:pt x="939" y="291"/>
                    <a:pt x="939" y="292"/>
                    <a:pt x="938" y="293"/>
                  </a:cubicBezTo>
                  <a:cubicBezTo>
                    <a:pt x="937" y="294"/>
                    <a:pt x="937" y="295"/>
                    <a:pt x="936" y="297"/>
                  </a:cubicBezTo>
                  <a:cubicBezTo>
                    <a:pt x="936" y="298"/>
                    <a:pt x="935" y="299"/>
                    <a:pt x="934" y="300"/>
                  </a:cubicBezTo>
                  <a:cubicBezTo>
                    <a:pt x="934" y="301"/>
                    <a:pt x="933" y="302"/>
                    <a:pt x="932" y="303"/>
                  </a:cubicBezTo>
                  <a:cubicBezTo>
                    <a:pt x="932" y="304"/>
                    <a:pt x="931" y="305"/>
                    <a:pt x="930" y="306"/>
                  </a:cubicBezTo>
                  <a:cubicBezTo>
                    <a:pt x="930" y="307"/>
                    <a:pt x="929" y="308"/>
                    <a:pt x="929" y="309"/>
                  </a:cubicBezTo>
                  <a:cubicBezTo>
                    <a:pt x="928" y="310"/>
                    <a:pt x="928" y="310"/>
                    <a:pt x="927" y="311"/>
                  </a:cubicBezTo>
                  <a:cubicBezTo>
                    <a:pt x="927" y="311"/>
                    <a:pt x="927" y="311"/>
                    <a:pt x="927" y="311"/>
                  </a:cubicBezTo>
                  <a:cubicBezTo>
                    <a:pt x="927" y="311"/>
                    <a:pt x="927" y="312"/>
                    <a:pt x="927" y="312"/>
                  </a:cubicBezTo>
                  <a:cubicBezTo>
                    <a:pt x="926" y="313"/>
                    <a:pt x="926" y="313"/>
                    <a:pt x="925" y="314"/>
                  </a:cubicBezTo>
                  <a:cubicBezTo>
                    <a:pt x="925" y="315"/>
                    <a:pt x="924" y="316"/>
                    <a:pt x="924" y="317"/>
                  </a:cubicBezTo>
                  <a:cubicBezTo>
                    <a:pt x="923" y="318"/>
                    <a:pt x="922" y="319"/>
                    <a:pt x="922" y="320"/>
                  </a:cubicBezTo>
                  <a:cubicBezTo>
                    <a:pt x="921" y="321"/>
                    <a:pt x="920" y="322"/>
                    <a:pt x="920" y="323"/>
                  </a:cubicBezTo>
                  <a:cubicBezTo>
                    <a:pt x="919" y="324"/>
                    <a:pt x="919" y="325"/>
                    <a:pt x="918" y="326"/>
                  </a:cubicBezTo>
                  <a:cubicBezTo>
                    <a:pt x="917" y="327"/>
                    <a:pt x="917" y="328"/>
                    <a:pt x="916" y="329"/>
                  </a:cubicBezTo>
                  <a:cubicBezTo>
                    <a:pt x="915" y="330"/>
                    <a:pt x="915" y="331"/>
                    <a:pt x="914" y="332"/>
                  </a:cubicBezTo>
                  <a:cubicBezTo>
                    <a:pt x="913" y="333"/>
                    <a:pt x="913" y="334"/>
                    <a:pt x="912" y="335"/>
                  </a:cubicBezTo>
                  <a:cubicBezTo>
                    <a:pt x="912" y="336"/>
                    <a:pt x="911" y="338"/>
                    <a:pt x="910" y="339"/>
                  </a:cubicBezTo>
                  <a:cubicBezTo>
                    <a:pt x="910" y="340"/>
                    <a:pt x="909" y="341"/>
                    <a:pt x="908" y="342"/>
                  </a:cubicBezTo>
                  <a:cubicBezTo>
                    <a:pt x="908" y="343"/>
                    <a:pt x="907" y="344"/>
                    <a:pt x="907" y="345"/>
                  </a:cubicBezTo>
                  <a:cubicBezTo>
                    <a:pt x="906" y="346"/>
                    <a:pt x="905" y="347"/>
                    <a:pt x="905" y="348"/>
                  </a:cubicBezTo>
                  <a:cubicBezTo>
                    <a:pt x="904" y="349"/>
                    <a:pt x="903" y="350"/>
                    <a:pt x="903" y="351"/>
                  </a:cubicBezTo>
                  <a:cubicBezTo>
                    <a:pt x="902" y="352"/>
                    <a:pt x="901" y="353"/>
                    <a:pt x="901" y="354"/>
                  </a:cubicBezTo>
                  <a:cubicBezTo>
                    <a:pt x="900" y="355"/>
                    <a:pt x="899" y="356"/>
                    <a:pt x="899" y="357"/>
                  </a:cubicBezTo>
                  <a:cubicBezTo>
                    <a:pt x="898" y="358"/>
                    <a:pt x="898" y="359"/>
                    <a:pt x="897" y="360"/>
                  </a:cubicBezTo>
                  <a:cubicBezTo>
                    <a:pt x="896" y="361"/>
                    <a:pt x="896" y="362"/>
                    <a:pt x="895" y="363"/>
                  </a:cubicBezTo>
                  <a:cubicBezTo>
                    <a:pt x="894" y="364"/>
                    <a:pt x="894" y="365"/>
                    <a:pt x="893" y="366"/>
                  </a:cubicBezTo>
                  <a:cubicBezTo>
                    <a:pt x="893" y="367"/>
                    <a:pt x="892" y="368"/>
                    <a:pt x="891" y="369"/>
                  </a:cubicBezTo>
                  <a:cubicBezTo>
                    <a:pt x="891" y="370"/>
                    <a:pt x="890" y="371"/>
                    <a:pt x="889" y="372"/>
                  </a:cubicBezTo>
                  <a:cubicBezTo>
                    <a:pt x="889" y="373"/>
                    <a:pt x="888" y="375"/>
                    <a:pt x="887" y="376"/>
                  </a:cubicBezTo>
                  <a:cubicBezTo>
                    <a:pt x="887" y="377"/>
                    <a:pt x="886" y="378"/>
                    <a:pt x="886" y="379"/>
                  </a:cubicBezTo>
                  <a:cubicBezTo>
                    <a:pt x="885" y="380"/>
                    <a:pt x="884" y="381"/>
                    <a:pt x="884" y="382"/>
                  </a:cubicBezTo>
                  <a:cubicBezTo>
                    <a:pt x="883" y="383"/>
                    <a:pt x="882" y="384"/>
                    <a:pt x="882" y="385"/>
                  </a:cubicBezTo>
                  <a:cubicBezTo>
                    <a:pt x="881" y="386"/>
                    <a:pt x="880" y="387"/>
                    <a:pt x="880" y="388"/>
                  </a:cubicBezTo>
                  <a:cubicBezTo>
                    <a:pt x="879" y="389"/>
                    <a:pt x="879" y="390"/>
                    <a:pt x="878" y="391"/>
                  </a:cubicBezTo>
                  <a:cubicBezTo>
                    <a:pt x="877" y="392"/>
                    <a:pt x="877" y="393"/>
                    <a:pt x="876" y="394"/>
                  </a:cubicBezTo>
                  <a:cubicBezTo>
                    <a:pt x="875" y="395"/>
                    <a:pt x="875" y="396"/>
                    <a:pt x="874" y="397"/>
                  </a:cubicBezTo>
                  <a:cubicBezTo>
                    <a:pt x="873" y="398"/>
                    <a:pt x="873" y="399"/>
                    <a:pt x="872" y="400"/>
                  </a:cubicBezTo>
                  <a:cubicBezTo>
                    <a:pt x="872" y="401"/>
                    <a:pt x="871" y="402"/>
                    <a:pt x="870" y="403"/>
                  </a:cubicBezTo>
                  <a:cubicBezTo>
                    <a:pt x="870" y="404"/>
                    <a:pt x="869" y="405"/>
                    <a:pt x="868" y="406"/>
                  </a:cubicBezTo>
                  <a:cubicBezTo>
                    <a:pt x="868" y="407"/>
                    <a:pt x="867" y="408"/>
                    <a:pt x="866" y="409"/>
                  </a:cubicBezTo>
                  <a:cubicBezTo>
                    <a:pt x="866" y="411"/>
                    <a:pt x="865" y="412"/>
                    <a:pt x="865" y="413"/>
                  </a:cubicBezTo>
                  <a:cubicBezTo>
                    <a:pt x="864" y="414"/>
                    <a:pt x="863" y="415"/>
                    <a:pt x="863" y="416"/>
                  </a:cubicBezTo>
                  <a:cubicBezTo>
                    <a:pt x="862" y="416"/>
                    <a:pt x="862" y="417"/>
                    <a:pt x="862" y="417"/>
                  </a:cubicBezTo>
                  <a:cubicBezTo>
                    <a:pt x="861" y="417"/>
                    <a:pt x="861" y="418"/>
                    <a:pt x="861" y="418"/>
                  </a:cubicBezTo>
                  <a:cubicBezTo>
                    <a:pt x="861" y="418"/>
                    <a:pt x="861" y="418"/>
                    <a:pt x="861" y="419"/>
                  </a:cubicBezTo>
                  <a:cubicBezTo>
                    <a:pt x="860" y="419"/>
                    <a:pt x="860" y="420"/>
                    <a:pt x="860" y="420"/>
                  </a:cubicBezTo>
                  <a:cubicBezTo>
                    <a:pt x="859" y="421"/>
                    <a:pt x="858" y="422"/>
                    <a:pt x="858" y="423"/>
                  </a:cubicBezTo>
                  <a:cubicBezTo>
                    <a:pt x="857" y="424"/>
                    <a:pt x="856" y="426"/>
                    <a:pt x="856" y="427"/>
                  </a:cubicBezTo>
                  <a:cubicBezTo>
                    <a:pt x="855" y="428"/>
                    <a:pt x="855" y="429"/>
                    <a:pt x="854" y="430"/>
                  </a:cubicBezTo>
                  <a:cubicBezTo>
                    <a:pt x="853" y="431"/>
                    <a:pt x="853" y="432"/>
                    <a:pt x="852" y="433"/>
                  </a:cubicBezTo>
                  <a:cubicBezTo>
                    <a:pt x="851" y="434"/>
                    <a:pt x="851" y="435"/>
                    <a:pt x="850" y="436"/>
                  </a:cubicBezTo>
                  <a:cubicBezTo>
                    <a:pt x="849" y="437"/>
                    <a:pt x="849" y="438"/>
                    <a:pt x="848" y="439"/>
                  </a:cubicBezTo>
                  <a:cubicBezTo>
                    <a:pt x="848" y="440"/>
                    <a:pt x="847" y="441"/>
                    <a:pt x="846" y="442"/>
                  </a:cubicBezTo>
                  <a:cubicBezTo>
                    <a:pt x="846" y="443"/>
                    <a:pt x="845" y="444"/>
                    <a:pt x="844" y="445"/>
                  </a:cubicBezTo>
                  <a:cubicBezTo>
                    <a:pt x="844" y="446"/>
                    <a:pt x="843" y="447"/>
                    <a:pt x="842" y="448"/>
                  </a:cubicBezTo>
                  <a:cubicBezTo>
                    <a:pt x="842" y="449"/>
                    <a:pt x="841" y="450"/>
                    <a:pt x="841" y="451"/>
                  </a:cubicBezTo>
                  <a:cubicBezTo>
                    <a:pt x="840" y="452"/>
                    <a:pt x="839" y="453"/>
                    <a:pt x="839" y="454"/>
                  </a:cubicBezTo>
                  <a:cubicBezTo>
                    <a:pt x="838" y="455"/>
                    <a:pt x="837" y="456"/>
                    <a:pt x="837" y="457"/>
                  </a:cubicBezTo>
                  <a:cubicBezTo>
                    <a:pt x="836" y="458"/>
                    <a:pt x="835" y="459"/>
                    <a:pt x="835" y="460"/>
                  </a:cubicBezTo>
                  <a:cubicBezTo>
                    <a:pt x="834" y="461"/>
                    <a:pt x="833" y="462"/>
                    <a:pt x="833" y="464"/>
                  </a:cubicBezTo>
                  <a:cubicBezTo>
                    <a:pt x="832" y="465"/>
                    <a:pt x="832" y="466"/>
                    <a:pt x="831" y="467"/>
                  </a:cubicBezTo>
                  <a:cubicBezTo>
                    <a:pt x="830" y="468"/>
                    <a:pt x="830" y="469"/>
                    <a:pt x="829" y="470"/>
                  </a:cubicBezTo>
                  <a:cubicBezTo>
                    <a:pt x="828" y="471"/>
                    <a:pt x="828" y="472"/>
                    <a:pt x="827" y="473"/>
                  </a:cubicBezTo>
                  <a:cubicBezTo>
                    <a:pt x="826" y="474"/>
                    <a:pt x="826" y="475"/>
                    <a:pt x="825" y="476"/>
                  </a:cubicBezTo>
                  <a:cubicBezTo>
                    <a:pt x="825" y="477"/>
                    <a:pt x="824" y="478"/>
                    <a:pt x="823" y="479"/>
                  </a:cubicBezTo>
                  <a:cubicBezTo>
                    <a:pt x="823" y="480"/>
                    <a:pt x="822" y="481"/>
                    <a:pt x="821" y="482"/>
                  </a:cubicBezTo>
                  <a:cubicBezTo>
                    <a:pt x="821" y="483"/>
                    <a:pt x="820" y="484"/>
                    <a:pt x="819" y="485"/>
                  </a:cubicBezTo>
                  <a:cubicBezTo>
                    <a:pt x="819" y="486"/>
                    <a:pt x="818" y="487"/>
                    <a:pt x="818" y="488"/>
                  </a:cubicBezTo>
                  <a:cubicBezTo>
                    <a:pt x="817" y="489"/>
                    <a:pt x="816" y="490"/>
                    <a:pt x="816" y="491"/>
                  </a:cubicBezTo>
                  <a:cubicBezTo>
                    <a:pt x="815" y="492"/>
                    <a:pt x="814" y="493"/>
                    <a:pt x="814" y="494"/>
                  </a:cubicBezTo>
                  <a:cubicBezTo>
                    <a:pt x="813" y="495"/>
                    <a:pt x="812" y="496"/>
                    <a:pt x="812" y="497"/>
                  </a:cubicBezTo>
                  <a:cubicBezTo>
                    <a:pt x="811" y="498"/>
                    <a:pt x="810" y="499"/>
                    <a:pt x="810" y="500"/>
                  </a:cubicBezTo>
                  <a:cubicBezTo>
                    <a:pt x="809" y="501"/>
                    <a:pt x="809" y="502"/>
                    <a:pt x="808" y="504"/>
                  </a:cubicBezTo>
                  <a:cubicBezTo>
                    <a:pt x="807" y="505"/>
                    <a:pt x="807" y="506"/>
                    <a:pt x="806" y="507"/>
                  </a:cubicBezTo>
                  <a:cubicBezTo>
                    <a:pt x="805" y="508"/>
                    <a:pt x="805" y="509"/>
                    <a:pt x="804" y="510"/>
                  </a:cubicBezTo>
                  <a:cubicBezTo>
                    <a:pt x="803" y="511"/>
                    <a:pt x="803" y="512"/>
                    <a:pt x="802" y="513"/>
                  </a:cubicBezTo>
                  <a:cubicBezTo>
                    <a:pt x="801" y="514"/>
                    <a:pt x="801" y="515"/>
                    <a:pt x="800" y="516"/>
                  </a:cubicBezTo>
                  <a:cubicBezTo>
                    <a:pt x="800" y="517"/>
                    <a:pt x="799" y="518"/>
                    <a:pt x="798" y="519"/>
                  </a:cubicBezTo>
                  <a:cubicBezTo>
                    <a:pt x="798" y="520"/>
                    <a:pt x="797" y="521"/>
                    <a:pt x="796" y="522"/>
                  </a:cubicBezTo>
                  <a:cubicBezTo>
                    <a:pt x="796" y="523"/>
                    <a:pt x="795" y="524"/>
                    <a:pt x="794" y="525"/>
                  </a:cubicBezTo>
                  <a:cubicBezTo>
                    <a:pt x="794" y="526"/>
                    <a:pt x="793" y="527"/>
                    <a:pt x="793" y="528"/>
                  </a:cubicBezTo>
                  <a:cubicBezTo>
                    <a:pt x="792" y="529"/>
                    <a:pt x="791" y="530"/>
                    <a:pt x="791" y="531"/>
                  </a:cubicBezTo>
                  <a:cubicBezTo>
                    <a:pt x="790" y="532"/>
                    <a:pt x="789" y="533"/>
                    <a:pt x="789" y="534"/>
                  </a:cubicBezTo>
                  <a:cubicBezTo>
                    <a:pt x="788" y="535"/>
                    <a:pt x="787" y="536"/>
                    <a:pt x="787" y="537"/>
                  </a:cubicBezTo>
                  <a:cubicBezTo>
                    <a:pt x="786" y="538"/>
                    <a:pt x="785" y="539"/>
                    <a:pt x="785" y="541"/>
                  </a:cubicBezTo>
                  <a:cubicBezTo>
                    <a:pt x="785" y="541"/>
                    <a:pt x="784" y="541"/>
                    <a:pt x="784" y="542"/>
                  </a:cubicBezTo>
                  <a:cubicBezTo>
                    <a:pt x="783" y="543"/>
                    <a:pt x="783" y="544"/>
                    <a:pt x="782" y="545"/>
                  </a:cubicBezTo>
                  <a:cubicBezTo>
                    <a:pt x="781" y="546"/>
                    <a:pt x="781" y="547"/>
                    <a:pt x="780" y="548"/>
                  </a:cubicBezTo>
                  <a:cubicBezTo>
                    <a:pt x="779" y="549"/>
                    <a:pt x="779" y="550"/>
                    <a:pt x="778" y="551"/>
                  </a:cubicBezTo>
                  <a:cubicBezTo>
                    <a:pt x="778" y="552"/>
                    <a:pt x="777" y="553"/>
                    <a:pt x="776" y="554"/>
                  </a:cubicBezTo>
                  <a:cubicBezTo>
                    <a:pt x="776" y="555"/>
                    <a:pt x="775" y="556"/>
                    <a:pt x="774" y="557"/>
                  </a:cubicBezTo>
                  <a:cubicBezTo>
                    <a:pt x="774" y="558"/>
                    <a:pt x="773" y="559"/>
                    <a:pt x="772" y="560"/>
                  </a:cubicBezTo>
                  <a:cubicBezTo>
                    <a:pt x="772" y="561"/>
                    <a:pt x="771" y="562"/>
                    <a:pt x="771" y="563"/>
                  </a:cubicBezTo>
                  <a:cubicBezTo>
                    <a:pt x="770" y="564"/>
                    <a:pt x="769" y="565"/>
                    <a:pt x="769" y="566"/>
                  </a:cubicBezTo>
                  <a:cubicBezTo>
                    <a:pt x="768" y="567"/>
                    <a:pt x="767" y="568"/>
                    <a:pt x="767" y="569"/>
                  </a:cubicBezTo>
                  <a:cubicBezTo>
                    <a:pt x="766" y="570"/>
                    <a:pt x="765" y="571"/>
                    <a:pt x="765" y="573"/>
                  </a:cubicBezTo>
                  <a:cubicBezTo>
                    <a:pt x="764" y="574"/>
                    <a:pt x="763" y="575"/>
                    <a:pt x="763" y="576"/>
                  </a:cubicBezTo>
                  <a:cubicBezTo>
                    <a:pt x="762" y="577"/>
                    <a:pt x="762" y="578"/>
                    <a:pt x="761" y="579"/>
                  </a:cubicBezTo>
                  <a:cubicBezTo>
                    <a:pt x="760" y="580"/>
                    <a:pt x="760" y="581"/>
                    <a:pt x="759" y="582"/>
                  </a:cubicBezTo>
                  <a:cubicBezTo>
                    <a:pt x="758" y="583"/>
                    <a:pt x="758" y="584"/>
                    <a:pt x="757" y="585"/>
                  </a:cubicBezTo>
                  <a:cubicBezTo>
                    <a:pt x="756" y="586"/>
                    <a:pt x="756" y="587"/>
                    <a:pt x="755" y="588"/>
                  </a:cubicBezTo>
                  <a:cubicBezTo>
                    <a:pt x="754" y="589"/>
                    <a:pt x="754" y="590"/>
                    <a:pt x="753" y="591"/>
                  </a:cubicBezTo>
                  <a:cubicBezTo>
                    <a:pt x="753" y="592"/>
                    <a:pt x="752" y="593"/>
                    <a:pt x="751" y="594"/>
                  </a:cubicBezTo>
                  <a:cubicBezTo>
                    <a:pt x="751" y="595"/>
                    <a:pt x="750" y="596"/>
                    <a:pt x="749" y="597"/>
                  </a:cubicBezTo>
                  <a:cubicBezTo>
                    <a:pt x="749" y="598"/>
                    <a:pt x="748" y="599"/>
                    <a:pt x="747" y="600"/>
                  </a:cubicBezTo>
                  <a:cubicBezTo>
                    <a:pt x="747" y="601"/>
                    <a:pt x="746" y="602"/>
                    <a:pt x="746" y="603"/>
                  </a:cubicBezTo>
                  <a:cubicBezTo>
                    <a:pt x="745" y="604"/>
                    <a:pt x="744" y="605"/>
                    <a:pt x="744" y="606"/>
                  </a:cubicBezTo>
                  <a:cubicBezTo>
                    <a:pt x="743" y="607"/>
                    <a:pt x="742" y="608"/>
                    <a:pt x="742" y="609"/>
                  </a:cubicBezTo>
                  <a:cubicBezTo>
                    <a:pt x="741" y="610"/>
                    <a:pt x="740" y="611"/>
                    <a:pt x="740" y="613"/>
                  </a:cubicBezTo>
                  <a:cubicBezTo>
                    <a:pt x="739" y="614"/>
                    <a:pt x="738" y="615"/>
                    <a:pt x="738" y="616"/>
                  </a:cubicBezTo>
                  <a:cubicBezTo>
                    <a:pt x="737" y="617"/>
                    <a:pt x="736" y="618"/>
                    <a:pt x="736" y="619"/>
                  </a:cubicBezTo>
                  <a:cubicBezTo>
                    <a:pt x="735" y="620"/>
                    <a:pt x="735" y="621"/>
                    <a:pt x="734" y="622"/>
                  </a:cubicBezTo>
                  <a:cubicBezTo>
                    <a:pt x="733" y="623"/>
                    <a:pt x="733" y="624"/>
                    <a:pt x="732" y="625"/>
                  </a:cubicBezTo>
                  <a:cubicBezTo>
                    <a:pt x="731" y="626"/>
                    <a:pt x="731" y="627"/>
                    <a:pt x="730" y="628"/>
                  </a:cubicBezTo>
                  <a:cubicBezTo>
                    <a:pt x="729" y="629"/>
                    <a:pt x="729" y="630"/>
                    <a:pt x="728" y="631"/>
                  </a:cubicBezTo>
                  <a:cubicBezTo>
                    <a:pt x="727" y="632"/>
                    <a:pt x="727" y="633"/>
                    <a:pt x="726" y="634"/>
                  </a:cubicBezTo>
                  <a:cubicBezTo>
                    <a:pt x="726" y="635"/>
                    <a:pt x="725" y="636"/>
                    <a:pt x="724" y="637"/>
                  </a:cubicBezTo>
                  <a:cubicBezTo>
                    <a:pt x="724" y="638"/>
                    <a:pt x="723" y="639"/>
                    <a:pt x="722" y="640"/>
                  </a:cubicBezTo>
                  <a:cubicBezTo>
                    <a:pt x="722" y="641"/>
                    <a:pt x="721" y="642"/>
                    <a:pt x="720" y="643"/>
                  </a:cubicBezTo>
                  <a:cubicBezTo>
                    <a:pt x="720" y="644"/>
                    <a:pt x="719" y="645"/>
                    <a:pt x="718" y="646"/>
                  </a:cubicBezTo>
                  <a:cubicBezTo>
                    <a:pt x="718" y="647"/>
                    <a:pt x="717" y="648"/>
                    <a:pt x="717" y="649"/>
                  </a:cubicBezTo>
                  <a:cubicBezTo>
                    <a:pt x="716" y="650"/>
                    <a:pt x="715" y="651"/>
                    <a:pt x="715" y="653"/>
                  </a:cubicBezTo>
                  <a:cubicBezTo>
                    <a:pt x="714" y="654"/>
                    <a:pt x="713" y="655"/>
                    <a:pt x="713" y="656"/>
                  </a:cubicBezTo>
                  <a:cubicBezTo>
                    <a:pt x="712" y="657"/>
                    <a:pt x="711" y="658"/>
                    <a:pt x="711" y="659"/>
                  </a:cubicBezTo>
                  <a:cubicBezTo>
                    <a:pt x="710" y="660"/>
                    <a:pt x="709" y="661"/>
                    <a:pt x="709" y="662"/>
                  </a:cubicBezTo>
                  <a:cubicBezTo>
                    <a:pt x="708" y="663"/>
                    <a:pt x="707" y="664"/>
                    <a:pt x="707" y="665"/>
                  </a:cubicBezTo>
                  <a:cubicBezTo>
                    <a:pt x="706" y="666"/>
                    <a:pt x="706" y="667"/>
                    <a:pt x="705" y="668"/>
                  </a:cubicBezTo>
                  <a:cubicBezTo>
                    <a:pt x="704" y="669"/>
                    <a:pt x="704" y="670"/>
                    <a:pt x="703" y="671"/>
                  </a:cubicBezTo>
                  <a:cubicBezTo>
                    <a:pt x="702" y="672"/>
                    <a:pt x="702" y="673"/>
                    <a:pt x="701" y="674"/>
                  </a:cubicBezTo>
                  <a:cubicBezTo>
                    <a:pt x="700" y="675"/>
                    <a:pt x="700" y="676"/>
                    <a:pt x="699" y="677"/>
                  </a:cubicBezTo>
                  <a:cubicBezTo>
                    <a:pt x="698" y="678"/>
                    <a:pt x="698" y="679"/>
                    <a:pt x="697" y="680"/>
                  </a:cubicBezTo>
                  <a:cubicBezTo>
                    <a:pt x="697" y="681"/>
                    <a:pt x="696" y="682"/>
                    <a:pt x="695" y="683"/>
                  </a:cubicBezTo>
                  <a:cubicBezTo>
                    <a:pt x="695" y="684"/>
                    <a:pt x="694" y="685"/>
                    <a:pt x="693" y="686"/>
                  </a:cubicBezTo>
                  <a:cubicBezTo>
                    <a:pt x="693" y="687"/>
                    <a:pt x="693" y="687"/>
                    <a:pt x="693" y="687"/>
                  </a:cubicBezTo>
                  <a:cubicBezTo>
                    <a:pt x="693" y="687"/>
                    <a:pt x="692" y="688"/>
                    <a:pt x="692" y="688"/>
                  </a:cubicBezTo>
                  <a:cubicBezTo>
                    <a:pt x="692" y="688"/>
                    <a:pt x="692" y="689"/>
                    <a:pt x="691" y="689"/>
                  </a:cubicBezTo>
                  <a:cubicBezTo>
                    <a:pt x="691" y="690"/>
                    <a:pt x="691" y="690"/>
                    <a:pt x="691" y="690"/>
                  </a:cubicBezTo>
                  <a:cubicBezTo>
                    <a:pt x="690" y="691"/>
                    <a:pt x="690" y="692"/>
                    <a:pt x="689" y="693"/>
                  </a:cubicBezTo>
                  <a:cubicBezTo>
                    <a:pt x="688" y="694"/>
                    <a:pt x="688" y="695"/>
                    <a:pt x="687" y="696"/>
                  </a:cubicBezTo>
                  <a:cubicBezTo>
                    <a:pt x="686" y="697"/>
                    <a:pt x="686" y="698"/>
                    <a:pt x="685" y="699"/>
                  </a:cubicBezTo>
                  <a:cubicBezTo>
                    <a:pt x="684" y="700"/>
                    <a:pt x="684" y="701"/>
                    <a:pt x="683" y="702"/>
                  </a:cubicBezTo>
                  <a:cubicBezTo>
                    <a:pt x="682" y="703"/>
                    <a:pt x="682" y="705"/>
                    <a:pt x="681" y="706"/>
                  </a:cubicBezTo>
                  <a:cubicBezTo>
                    <a:pt x="681" y="707"/>
                    <a:pt x="680" y="708"/>
                    <a:pt x="679" y="709"/>
                  </a:cubicBezTo>
                  <a:cubicBezTo>
                    <a:pt x="679" y="710"/>
                    <a:pt x="678" y="711"/>
                    <a:pt x="677" y="712"/>
                  </a:cubicBezTo>
                  <a:cubicBezTo>
                    <a:pt x="677" y="713"/>
                    <a:pt x="676" y="714"/>
                    <a:pt x="675" y="715"/>
                  </a:cubicBezTo>
                  <a:cubicBezTo>
                    <a:pt x="668" y="726"/>
                    <a:pt x="663" y="739"/>
                    <a:pt x="663" y="753"/>
                  </a:cubicBezTo>
                  <a:cubicBezTo>
                    <a:pt x="663" y="790"/>
                    <a:pt x="694" y="821"/>
                    <a:pt x="731" y="821"/>
                  </a:cubicBezTo>
                  <a:cubicBezTo>
                    <a:pt x="757" y="821"/>
                    <a:pt x="780" y="805"/>
                    <a:pt x="791" y="783"/>
                  </a:cubicBezTo>
                  <a:cubicBezTo>
                    <a:pt x="792" y="782"/>
                    <a:pt x="792" y="781"/>
                    <a:pt x="793" y="780"/>
                  </a:cubicBezTo>
                  <a:cubicBezTo>
                    <a:pt x="794" y="779"/>
                    <a:pt x="794" y="778"/>
                    <a:pt x="795" y="777"/>
                  </a:cubicBezTo>
                  <a:cubicBezTo>
                    <a:pt x="795" y="776"/>
                    <a:pt x="796" y="775"/>
                    <a:pt x="796" y="774"/>
                  </a:cubicBezTo>
                  <a:cubicBezTo>
                    <a:pt x="797" y="773"/>
                    <a:pt x="797" y="772"/>
                    <a:pt x="798" y="771"/>
                  </a:cubicBezTo>
                  <a:cubicBezTo>
                    <a:pt x="798" y="770"/>
                    <a:pt x="799" y="769"/>
                    <a:pt x="800" y="768"/>
                  </a:cubicBezTo>
                  <a:cubicBezTo>
                    <a:pt x="800" y="767"/>
                    <a:pt x="801" y="765"/>
                    <a:pt x="801" y="764"/>
                  </a:cubicBezTo>
                  <a:cubicBezTo>
                    <a:pt x="802" y="763"/>
                    <a:pt x="802" y="762"/>
                    <a:pt x="803" y="761"/>
                  </a:cubicBezTo>
                  <a:cubicBezTo>
                    <a:pt x="803" y="760"/>
                    <a:pt x="804" y="759"/>
                    <a:pt x="805" y="758"/>
                  </a:cubicBezTo>
                  <a:cubicBezTo>
                    <a:pt x="805" y="757"/>
                    <a:pt x="806" y="756"/>
                    <a:pt x="806" y="755"/>
                  </a:cubicBezTo>
                  <a:cubicBezTo>
                    <a:pt x="807" y="754"/>
                    <a:pt x="807" y="753"/>
                    <a:pt x="808" y="752"/>
                  </a:cubicBezTo>
                  <a:cubicBezTo>
                    <a:pt x="808" y="751"/>
                    <a:pt x="809" y="750"/>
                    <a:pt x="809" y="749"/>
                  </a:cubicBezTo>
                  <a:cubicBezTo>
                    <a:pt x="810" y="748"/>
                    <a:pt x="811" y="747"/>
                    <a:pt x="811" y="746"/>
                  </a:cubicBezTo>
                  <a:cubicBezTo>
                    <a:pt x="812" y="745"/>
                    <a:pt x="812" y="744"/>
                    <a:pt x="813" y="743"/>
                  </a:cubicBezTo>
                  <a:cubicBezTo>
                    <a:pt x="813" y="742"/>
                    <a:pt x="814" y="740"/>
                    <a:pt x="814" y="739"/>
                  </a:cubicBezTo>
                  <a:cubicBezTo>
                    <a:pt x="815" y="738"/>
                    <a:pt x="816" y="737"/>
                    <a:pt x="816" y="736"/>
                  </a:cubicBezTo>
                  <a:cubicBezTo>
                    <a:pt x="817" y="735"/>
                    <a:pt x="817" y="734"/>
                    <a:pt x="818" y="733"/>
                  </a:cubicBezTo>
                  <a:cubicBezTo>
                    <a:pt x="818" y="732"/>
                    <a:pt x="819" y="731"/>
                    <a:pt x="819" y="730"/>
                  </a:cubicBezTo>
                  <a:cubicBezTo>
                    <a:pt x="820" y="729"/>
                    <a:pt x="820" y="728"/>
                    <a:pt x="821" y="727"/>
                  </a:cubicBezTo>
                  <a:cubicBezTo>
                    <a:pt x="822" y="726"/>
                    <a:pt x="822" y="725"/>
                    <a:pt x="823" y="724"/>
                  </a:cubicBezTo>
                  <a:cubicBezTo>
                    <a:pt x="823" y="723"/>
                    <a:pt x="824" y="722"/>
                    <a:pt x="824" y="721"/>
                  </a:cubicBezTo>
                  <a:cubicBezTo>
                    <a:pt x="825" y="719"/>
                    <a:pt x="826" y="717"/>
                    <a:pt x="827" y="715"/>
                  </a:cubicBezTo>
                  <a:cubicBezTo>
                    <a:pt x="828" y="714"/>
                    <a:pt x="828" y="713"/>
                    <a:pt x="829" y="712"/>
                  </a:cubicBezTo>
                  <a:cubicBezTo>
                    <a:pt x="829" y="711"/>
                    <a:pt x="830" y="710"/>
                    <a:pt x="831" y="709"/>
                  </a:cubicBezTo>
                  <a:cubicBezTo>
                    <a:pt x="831" y="708"/>
                    <a:pt x="832" y="707"/>
                    <a:pt x="832" y="706"/>
                  </a:cubicBezTo>
                  <a:cubicBezTo>
                    <a:pt x="833" y="705"/>
                    <a:pt x="833" y="704"/>
                    <a:pt x="834" y="703"/>
                  </a:cubicBezTo>
                  <a:cubicBezTo>
                    <a:pt x="834" y="702"/>
                    <a:pt x="835" y="701"/>
                    <a:pt x="835" y="699"/>
                  </a:cubicBezTo>
                  <a:cubicBezTo>
                    <a:pt x="836" y="698"/>
                    <a:pt x="837" y="697"/>
                    <a:pt x="837" y="696"/>
                  </a:cubicBezTo>
                  <a:cubicBezTo>
                    <a:pt x="838" y="695"/>
                    <a:pt x="838" y="694"/>
                    <a:pt x="839" y="693"/>
                  </a:cubicBezTo>
                  <a:cubicBezTo>
                    <a:pt x="839" y="692"/>
                    <a:pt x="840" y="691"/>
                    <a:pt x="840" y="690"/>
                  </a:cubicBezTo>
                  <a:cubicBezTo>
                    <a:pt x="841" y="689"/>
                    <a:pt x="842" y="688"/>
                    <a:pt x="842" y="687"/>
                  </a:cubicBezTo>
                  <a:cubicBezTo>
                    <a:pt x="843" y="686"/>
                    <a:pt x="843" y="685"/>
                    <a:pt x="844" y="684"/>
                  </a:cubicBezTo>
                  <a:cubicBezTo>
                    <a:pt x="844" y="683"/>
                    <a:pt x="845" y="682"/>
                    <a:pt x="845" y="681"/>
                  </a:cubicBezTo>
                  <a:cubicBezTo>
                    <a:pt x="846" y="680"/>
                    <a:pt x="846" y="679"/>
                    <a:pt x="847" y="678"/>
                  </a:cubicBezTo>
                  <a:cubicBezTo>
                    <a:pt x="848" y="677"/>
                    <a:pt x="848" y="676"/>
                    <a:pt x="849" y="675"/>
                  </a:cubicBezTo>
                  <a:cubicBezTo>
                    <a:pt x="849" y="674"/>
                    <a:pt x="850" y="672"/>
                    <a:pt x="850" y="671"/>
                  </a:cubicBezTo>
                  <a:cubicBezTo>
                    <a:pt x="851" y="670"/>
                    <a:pt x="851" y="669"/>
                    <a:pt x="852" y="668"/>
                  </a:cubicBezTo>
                  <a:cubicBezTo>
                    <a:pt x="853" y="667"/>
                    <a:pt x="853" y="666"/>
                    <a:pt x="854" y="665"/>
                  </a:cubicBezTo>
                  <a:cubicBezTo>
                    <a:pt x="854" y="664"/>
                    <a:pt x="855" y="663"/>
                    <a:pt x="855" y="662"/>
                  </a:cubicBezTo>
                  <a:cubicBezTo>
                    <a:pt x="856" y="661"/>
                    <a:pt x="856" y="660"/>
                    <a:pt x="857" y="659"/>
                  </a:cubicBezTo>
                  <a:cubicBezTo>
                    <a:pt x="857" y="658"/>
                    <a:pt x="858" y="657"/>
                    <a:pt x="859" y="656"/>
                  </a:cubicBezTo>
                  <a:cubicBezTo>
                    <a:pt x="859" y="655"/>
                    <a:pt x="860" y="654"/>
                    <a:pt x="860" y="653"/>
                  </a:cubicBezTo>
                  <a:cubicBezTo>
                    <a:pt x="861" y="652"/>
                    <a:pt x="861" y="651"/>
                    <a:pt x="862" y="650"/>
                  </a:cubicBezTo>
                  <a:cubicBezTo>
                    <a:pt x="862" y="649"/>
                    <a:pt x="863" y="648"/>
                    <a:pt x="864" y="646"/>
                  </a:cubicBezTo>
                  <a:cubicBezTo>
                    <a:pt x="864" y="645"/>
                    <a:pt x="865" y="644"/>
                    <a:pt x="865" y="643"/>
                  </a:cubicBezTo>
                  <a:cubicBezTo>
                    <a:pt x="866" y="642"/>
                    <a:pt x="866" y="641"/>
                    <a:pt x="867" y="640"/>
                  </a:cubicBezTo>
                  <a:cubicBezTo>
                    <a:pt x="867" y="639"/>
                    <a:pt x="868" y="638"/>
                    <a:pt x="868" y="637"/>
                  </a:cubicBezTo>
                  <a:cubicBezTo>
                    <a:pt x="869" y="636"/>
                    <a:pt x="870" y="635"/>
                    <a:pt x="870" y="634"/>
                  </a:cubicBezTo>
                  <a:cubicBezTo>
                    <a:pt x="871" y="633"/>
                    <a:pt x="871" y="632"/>
                    <a:pt x="872" y="631"/>
                  </a:cubicBezTo>
                  <a:cubicBezTo>
                    <a:pt x="872" y="630"/>
                    <a:pt x="873" y="629"/>
                    <a:pt x="873" y="628"/>
                  </a:cubicBezTo>
                  <a:cubicBezTo>
                    <a:pt x="874" y="627"/>
                    <a:pt x="875" y="626"/>
                    <a:pt x="875" y="625"/>
                  </a:cubicBezTo>
                  <a:cubicBezTo>
                    <a:pt x="876" y="624"/>
                    <a:pt x="876" y="623"/>
                    <a:pt x="877" y="622"/>
                  </a:cubicBezTo>
                  <a:cubicBezTo>
                    <a:pt x="877" y="620"/>
                    <a:pt x="878" y="619"/>
                    <a:pt x="878" y="618"/>
                  </a:cubicBezTo>
                  <a:cubicBezTo>
                    <a:pt x="879" y="617"/>
                    <a:pt x="880" y="616"/>
                    <a:pt x="880" y="615"/>
                  </a:cubicBezTo>
                  <a:cubicBezTo>
                    <a:pt x="881" y="614"/>
                    <a:pt x="881" y="613"/>
                    <a:pt x="882" y="612"/>
                  </a:cubicBezTo>
                  <a:cubicBezTo>
                    <a:pt x="882" y="611"/>
                    <a:pt x="883" y="610"/>
                    <a:pt x="883" y="609"/>
                  </a:cubicBezTo>
                  <a:cubicBezTo>
                    <a:pt x="884" y="608"/>
                    <a:pt x="885" y="607"/>
                    <a:pt x="885" y="606"/>
                  </a:cubicBezTo>
                  <a:cubicBezTo>
                    <a:pt x="886" y="605"/>
                    <a:pt x="886" y="604"/>
                    <a:pt x="887" y="603"/>
                  </a:cubicBezTo>
                  <a:cubicBezTo>
                    <a:pt x="887" y="602"/>
                    <a:pt x="888" y="601"/>
                    <a:pt x="888" y="600"/>
                  </a:cubicBezTo>
                  <a:cubicBezTo>
                    <a:pt x="889" y="599"/>
                    <a:pt x="889" y="598"/>
                    <a:pt x="890" y="597"/>
                  </a:cubicBezTo>
                  <a:cubicBezTo>
                    <a:pt x="891" y="596"/>
                    <a:pt x="891" y="594"/>
                    <a:pt x="892" y="593"/>
                  </a:cubicBezTo>
                  <a:cubicBezTo>
                    <a:pt x="892" y="592"/>
                    <a:pt x="893" y="591"/>
                    <a:pt x="893" y="590"/>
                  </a:cubicBezTo>
                  <a:cubicBezTo>
                    <a:pt x="894" y="589"/>
                    <a:pt x="894" y="588"/>
                    <a:pt x="895" y="587"/>
                  </a:cubicBezTo>
                  <a:cubicBezTo>
                    <a:pt x="896" y="586"/>
                    <a:pt x="896" y="585"/>
                    <a:pt x="897" y="584"/>
                  </a:cubicBezTo>
                  <a:cubicBezTo>
                    <a:pt x="897" y="583"/>
                    <a:pt x="898" y="582"/>
                    <a:pt x="898" y="581"/>
                  </a:cubicBezTo>
                  <a:cubicBezTo>
                    <a:pt x="899" y="580"/>
                    <a:pt x="899" y="579"/>
                    <a:pt x="900" y="578"/>
                  </a:cubicBezTo>
                  <a:cubicBezTo>
                    <a:pt x="901" y="577"/>
                    <a:pt x="901" y="576"/>
                    <a:pt x="902" y="575"/>
                  </a:cubicBezTo>
                  <a:cubicBezTo>
                    <a:pt x="902" y="574"/>
                    <a:pt x="903" y="573"/>
                    <a:pt x="903" y="572"/>
                  </a:cubicBezTo>
                  <a:cubicBezTo>
                    <a:pt x="904" y="571"/>
                    <a:pt x="904" y="570"/>
                    <a:pt x="905" y="568"/>
                  </a:cubicBezTo>
                  <a:cubicBezTo>
                    <a:pt x="906" y="567"/>
                    <a:pt x="906" y="566"/>
                    <a:pt x="907" y="565"/>
                  </a:cubicBezTo>
                  <a:cubicBezTo>
                    <a:pt x="907" y="564"/>
                    <a:pt x="908" y="563"/>
                    <a:pt x="908" y="562"/>
                  </a:cubicBezTo>
                  <a:cubicBezTo>
                    <a:pt x="909" y="561"/>
                    <a:pt x="910" y="559"/>
                    <a:pt x="911" y="557"/>
                  </a:cubicBezTo>
                  <a:cubicBezTo>
                    <a:pt x="912" y="556"/>
                    <a:pt x="912" y="555"/>
                    <a:pt x="913" y="554"/>
                  </a:cubicBezTo>
                  <a:cubicBezTo>
                    <a:pt x="913" y="553"/>
                    <a:pt x="914" y="552"/>
                    <a:pt x="914" y="551"/>
                  </a:cubicBezTo>
                  <a:cubicBezTo>
                    <a:pt x="915" y="550"/>
                    <a:pt x="915" y="549"/>
                    <a:pt x="916" y="548"/>
                  </a:cubicBezTo>
                  <a:cubicBezTo>
                    <a:pt x="917" y="547"/>
                    <a:pt x="917" y="546"/>
                    <a:pt x="918" y="545"/>
                  </a:cubicBezTo>
                  <a:cubicBezTo>
                    <a:pt x="918" y="544"/>
                    <a:pt x="919" y="543"/>
                    <a:pt x="919" y="542"/>
                  </a:cubicBezTo>
                  <a:cubicBezTo>
                    <a:pt x="920" y="541"/>
                    <a:pt x="920" y="540"/>
                    <a:pt x="921" y="538"/>
                  </a:cubicBezTo>
                  <a:cubicBezTo>
                    <a:pt x="921" y="537"/>
                    <a:pt x="922" y="536"/>
                    <a:pt x="923" y="535"/>
                  </a:cubicBezTo>
                  <a:cubicBezTo>
                    <a:pt x="923" y="534"/>
                    <a:pt x="924" y="533"/>
                    <a:pt x="924" y="532"/>
                  </a:cubicBezTo>
                  <a:cubicBezTo>
                    <a:pt x="925" y="531"/>
                    <a:pt x="925" y="530"/>
                    <a:pt x="926" y="529"/>
                  </a:cubicBezTo>
                  <a:cubicBezTo>
                    <a:pt x="926" y="528"/>
                    <a:pt x="927" y="527"/>
                    <a:pt x="928" y="526"/>
                  </a:cubicBezTo>
                  <a:cubicBezTo>
                    <a:pt x="928" y="525"/>
                    <a:pt x="929" y="524"/>
                    <a:pt x="929" y="523"/>
                  </a:cubicBezTo>
                  <a:cubicBezTo>
                    <a:pt x="930" y="522"/>
                    <a:pt x="930" y="521"/>
                    <a:pt x="931" y="520"/>
                  </a:cubicBezTo>
                  <a:cubicBezTo>
                    <a:pt x="931" y="519"/>
                    <a:pt x="932" y="518"/>
                    <a:pt x="933" y="517"/>
                  </a:cubicBezTo>
                  <a:cubicBezTo>
                    <a:pt x="933" y="516"/>
                    <a:pt x="934" y="515"/>
                    <a:pt x="934" y="514"/>
                  </a:cubicBezTo>
                  <a:cubicBezTo>
                    <a:pt x="935" y="513"/>
                    <a:pt x="935" y="512"/>
                    <a:pt x="936" y="510"/>
                  </a:cubicBezTo>
                  <a:cubicBezTo>
                    <a:pt x="936" y="509"/>
                    <a:pt x="937" y="508"/>
                    <a:pt x="938" y="507"/>
                  </a:cubicBezTo>
                  <a:cubicBezTo>
                    <a:pt x="938" y="506"/>
                    <a:pt x="939" y="505"/>
                    <a:pt x="939" y="504"/>
                  </a:cubicBezTo>
                  <a:cubicBezTo>
                    <a:pt x="940" y="503"/>
                    <a:pt x="940" y="502"/>
                    <a:pt x="941" y="501"/>
                  </a:cubicBezTo>
                  <a:cubicBezTo>
                    <a:pt x="941" y="500"/>
                    <a:pt x="942" y="499"/>
                    <a:pt x="943" y="498"/>
                  </a:cubicBezTo>
                  <a:cubicBezTo>
                    <a:pt x="943" y="497"/>
                    <a:pt x="944" y="496"/>
                    <a:pt x="944" y="495"/>
                  </a:cubicBezTo>
                  <a:cubicBezTo>
                    <a:pt x="945" y="494"/>
                    <a:pt x="945" y="493"/>
                    <a:pt x="946" y="492"/>
                  </a:cubicBezTo>
                  <a:cubicBezTo>
                    <a:pt x="946" y="491"/>
                    <a:pt x="947" y="490"/>
                    <a:pt x="948" y="489"/>
                  </a:cubicBezTo>
                  <a:cubicBezTo>
                    <a:pt x="948" y="488"/>
                    <a:pt x="949" y="487"/>
                    <a:pt x="949" y="486"/>
                  </a:cubicBezTo>
                  <a:cubicBezTo>
                    <a:pt x="950" y="485"/>
                    <a:pt x="950" y="484"/>
                    <a:pt x="951" y="482"/>
                  </a:cubicBezTo>
                  <a:cubicBezTo>
                    <a:pt x="951" y="481"/>
                    <a:pt x="952" y="480"/>
                    <a:pt x="953" y="479"/>
                  </a:cubicBezTo>
                  <a:cubicBezTo>
                    <a:pt x="953" y="478"/>
                    <a:pt x="954" y="477"/>
                    <a:pt x="954" y="476"/>
                  </a:cubicBezTo>
                  <a:cubicBezTo>
                    <a:pt x="955" y="475"/>
                    <a:pt x="955" y="474"/>
                    <a:pt x="956" y="473"/>
                  </a:cubicBezTo>
                  <a:cubicBezTo>
                    <a:pt x="956" y="472"/>
                    <a:pt x="957" y="471"/>
                    <a:pt x="958" y="470"/>
                  </a:cubicBezTo>
                  <a:cubicBezTo>
                    <a:pt x="958" y="469"/>
                    <a:pt x="959" y="468"/>
                    <a:pt x="959" y="467"/>
                  </a:cubicBezTo>
                  <a:cubicBezTo>
                    <a:pt x="960" y="466"/>
                    <a:pt x="960" y="465"/>
                    <a:pt x="961" y="464"/>
                  </a:cubicBezTo>
                  <a:cubicBezTo>
                    <a:pt x="961" y="463"/>
                    <a:pt x="962" y="462"/>
                    <a:pt x="963" y="461"/>
                  </a:cubicBezTo>
                  <a:cubicBezTo>
                    <a:pt x="963" y="460"/>
                    <a:pt x="964" y="459"/>
                    <a:pt x="964" y="458"/>
                  </a:cubicBezTo>
                  <a:cubicBezTo>
                    <a:pt x="965" y="457"/>
                    <a:pt x="965" y="455"/>
                    <a:pt x="966" y="454"/>
                  </a:cubicBezTo>
                  <a:cubicBezTo>
                    <a:pt x="966" y="453"/>
                    <a:pt x="967" y="452"/>
                    <a:pt x="968" y="451"/>
                  </a:cubicBezTo>
                  <a:cubicBezTo>
                    <a:pt x="968" y="450"/>
                    <a:pt x="969" y="449"/>
                    <a:pt x="969" y="448"/>
                  </a:cubicBezTo>
                  <a:cubicBezTo>
                    <a:pt x="970" y="447"/>
                    <a:pt x="970" y="446"/>
                    <a:pt x="971" y="445"/>
                  </a:cubicBezTo>
                  <a:cubicBezTo>
                    <a:pt x="972" y="444"/>
                    <a:pt x="972" y="443"/>
                    <a:pt x="973" y="442"/>
                  </a:cubicBezTo>
                  <a:cubicBezTo>
                    <a:pt x="973" y="441"/>
                    <a:pt x="974" y="440"/>
                    <a:pt x="974" y="439"/>
                  </a:cubicBezTo>
                  <a:cubicBezTo>
                    <a:pt x="975" y="438"/>
                    <a:pt x="975" y="437"/>
                    <a:pt x="976" y="436"/>
                  </a:cubicBezTo>
                  <a:cubicBezTo>
                    <a:pt x="977" y="435"/>
                    <a:pt x="977" y="434"/>
                    <a:pt x="978" y="433"/>
                  </a:cubicBezTo>
                  <a:cubicBezTo>
                    <a:pt x="978" y="432"/>
                    <a:pt x="979" y="430"/>
                    <a:pt x="979" y="429"/>
                  </a:cubicBezTo>
                  <a:cubicBezTo>
                    <a:pt x="980" y="428"/>
                    <a:pt x="981" y="426"/>
                    <a:pt x="982" y="425"/>
                  </a:cubicBezTo>
                  <a:cubicBezTo>
                    <a:pt x="982" y="424"/>
                    <a:pt x="983" y="423"/>
                    <a:pt x="983" y="422"/>
                  </a:cubicBezTo>
                  <a:cubicBezTo>
                    <a:pt x="984" y="421"/>
                    <a:pt x="985" y="420"/>
                    <a:pt x="985" y="419"/>
                  </a:cubicBezTo>
                  <a:cubicBezTo>
                    <a:pt x="986" y="418"/>
                    <a:pt x="986" y="417"/>
                    <a:pt x="987" y="415"/>
                  </a:cubicBezTo>
                  <a:cubicBezTo>
                    <a:pt x="987" y="414"/>
                    <a:pt x="988" y="413"/>
                    <a:pt x="988" y="412"/>
                  </a:cubicBezTo>
                  <a:cubicBezTo>
                    <a:pt x="989" y="411"/>
                    <a:pt x="990" y="410"/>
                    <a:pt x="990" y="409"/>
                  </a:cubicBezTo>
                  <a:cubicBezTo>
                    <a:pt x="991" y="408"/>
                    <a:pt x="991" y="407"/>
                    <a:pt x="992" y="406"/>
                  </a:cubicBezTo>
                  <a:cubicBezTo>
                    <a:pt x="992" y="405"/>
                    <a:pt x="993" y="404"/>
                    <a:pt x="994" y="403"/>
                  </a:cubicBezTo>
                  <a:cubicBezTo>
                    <a:pt x="994" y="402"/>
                    <a:pt x="995" y="401"/>
                    <a:pt x="995" y="400"/>
                  </a:cubicBezTo>
                  <a:cubicBezTo>
                    <a:pt x="996" y="399"/>
                    <a:pt x="996" y="398"/>
                    <a:pt x="997" y="397"/>
                  </a:cubicBezTo>
                  <a:cubicBezTo>
                    <a:pt x="997" y="396"/>
                    <a:pt x="998" y="395"/>
                    <a:pt x="999" y="394"/>
                  </a:cubicBezTo>
                  <a:cubicBezTo>
                    <a:pt x="999" y="393"/>
                    <a:pt x="1000" y="392"/>
                    <a:pt x="1000" y="391"/>
                  </a:cubicBezTo>
                  <a:cubicBezTo>
                    <a:pt x="1001" y="390"/>
                    <a:pt x="1001" y="389"/>
                    <a:pt x="1002" y="387"/>
                  </a:cubicBezTo>
                  <a:cubicBezTo>
                    <a:pt x="1002" y="386"/>
                    <a:pt x="1003" y="385"/>
                    <a:pt x="1004" y="384"/>
                  </a:cubicBezTo>
                  <a:cubicBezTo>
                    <a:pt x="1004" y="383"/>
                    <a:pt x="1005" y="382"/>
                    <a:pt x="1005" y="381"/>
                  </a:cubicBezTo>
                  <a:cubicBezTo>
                    <a:pt x="1006" y="380"/>
                    <a:pt x="1006" y="379"/>
                    <a:pt x="1007" y="378"/>
                  </a:cubicBezTo>
                  <a:cubicBezTo>
                    <a:pt x="1008" y="377"/>
                    <a:pt x="1008" y="376"/>
                    <a:pt x="1009" y="375"/>
                  </a:cubicBezTo>
                  <a:cubicBezTo>
                    <a:pt x="1009" y="374"/>
                    <a:pt x="1010" y="373"/>
                    <a:pt x="1010" y="372"/>
                  </a:cubicBezTo>
                  <a:cubicBezTo>
                    <a:pt x="1011" y="371"/>
                    <a:pt x="1011" y="370"/>
                    <a:pt x="1012" y="369"/>
                  </a:cubicBezTo>
                  <a:cubicBezTo>
                    <a:pt x="1013" y="368"/>
                    <a:pt x="1013" y="367"/>
                    <a:pt x="1014" y="366"/>
                  </a:cubicBezTo>
                  <a:cubicBezTo>
                    <a:pt x="1014" y="365"/>
                    <a:pt x="1015" y="364"/>
                    <a:pt x="1015" y="363"/>
                  </a:cubicBezTo>
                  <a:cubicBezTo>
                    <a:pt x="1016" y="362"/>
                    <a:pt x="1016" y="361"/>
                    <a:pt x="1017" y="360"/>
                  </a:cubicBezTo>
                  <a:cubicBezTo>
                    <a:pt x="1018" y="358"/>
                    <a:pt x="1018" y="357"/>
                    <a:pt x="1019" y="356"/>
                  </a:cubicBezTo>
                  <a:cubicBezTo>
                    <a:pt x="1019" y="355"/>
                    <a:pt x="1020" y="354"/>
                    <a:pt x="1020" y="353"/>
                  </a:cubicBezTo>
                  <a:cubicBezTo>
                    <a:pt x="1021" y="352"/>
                    <a:pt x="1022" y="351"/>
                    <a:pt x="1022" y="350"/>
                  </a:cubicBezTo>
                  <a:cubicBezTo>
                    <a:pt x="1023" y="349"/>
                    <a:pt x="1023" y="348"/>
                    <a:pt x="1024" y="347"/>
                  </a:cubicBezTo>
                  <a:cubicBezTo>
                    <a:pt x="1024" y="346"/>
                    <a:pt x="1025" y="345"/>
                    <a:pt x="1025" y="344"/>
                  </a:cubicBezTo>
                  <a:cubicBezTo>
                    <a:pt x="1026" y="343"/>
                    <a:pt x="1027" y="342"/>
                    <a:pt x="1027" y="341"/>
                  </a:cubicBezTo>
                  <a:cubicBezTo>
                    <a:pt x="1028" y="340"/>
                    <a:pt x="1028" y="339"/>
                    <a:pt x="1029" y="338"/>
                  </a:cubicBezTo>
                  <a:cubicBezTo>
                    <a:pt x="1029" y="337"/>
                    <a:pt x="1030" y="336"/>
                    <a:pt x="1030" y="335"/>
                  </a:cubicBezTo>
                  <a:cubicBezTo>
                    <a:pt x="1031" y="334"/>
                    <a:pt x="1032" y="333"/>
                    <a:pt x="1032" y="332"/>
                  </a:cubicBezTo>
                  <a:cubicBezTo>
                    <a:pt x="1033" y="331"/>
                    <a:pt x="1033" y="329"/>
                    <a:pt x="1034" y="328"/>
                  </a:cubicBezTo>
                  <a:cubicBezTo>
                    <a:pt x="1034" y="327"/>
                    <a:pt x="1035" y="326"/>
                    <a:pt x="1036" y="325"/>
                  </a:cubicBezTo>
                  <a:cubicBezTo>
                    <a:pt x="1036" y="324"/>
                    <a:pt x="1037" y="323"/>
                    <a:pt x="1037" y="322"/>
                  </a:cubicBezTo>
                  <a:cubicBezTo>
                    <a:pt x="1038" y="321"/>
                    <a:pt x="1038" y="320"/>
                    <a:pt x="1039" y="319"/>
                  </a:cubicBezTo>
                  <a:cubicBezTo>
                    <a:pt x="1040" y="318"/>
                    <a:pt x="1040" y="317"/>
                    <a:pt x="1041" y="316"/>
                  </a:cubicBezTo>
                  <a:cubicBezTo>
                    <a:pt x="1041" y="315"/>
                    <a:pt x="1042" y="313"/>
                    <a:pt x="1043" y="312"/>
                  </a:cubicBezTo>
                  <a:cubicBezTo>
                    <a:pt x="1044" y="311"/>
                    <a:pt x="1044" y="309"/>
                    <a:pt x="1045" y="308"/>
                  </a:cubicBezTo>
                  <a:cubicBezTo>
                    <a:pt x="1045" y="307"/>
                    <a:pt x="1046" y="306"/>
                    <a:pt x="1046" y="305"/>
                  </a:cubicBezTo>
                  <a:cubicBezTo>
                    <a:pt x="1047" y="304"/>
                    <a:pt x="1048" y="303"/>
                    <a:pt x="1048" y="302"/>
                  </a:cubicBezTo>
                  <a:cubicBezTo>
                    <a:pt x="1049" y="301"/>
                    <a:pt x="1049" y="300"/>
                    <a:pt x="1050" y="299"/>
                  </a:cubicBezTo>
                  <a:cubicBezTo>
                    <a:pt x="1050" y="298"/>
                    <a:pt x="1051" y="297"/>
                    <a:pt x="1051" y="296"/>
                  </a:cubicBezTo>
                  <a:cubicBezTo>
                    <a:pt x="1052" y="295"/>
                    <a:pt x="1053" y="294"/>
                    <a:pt x="1053" y="293"/>
                  </a:cubicBezTo>
                  <a:cubicBezTo>
                    <a:pt x="1054" y="292"/>
                    <a:pt x="1054" y="291"/>
                    <a:pt x="1055" y="290"/>
                  </a:cubicBezTo>
                  <a:cubicBezTo>
                    <a:pt x="1055" y="289"/>
                    <a:pt x="1056" y="288"/>
                    <a:pt x="1057" y="287"/>
                  </a:cubicBezTo>
                  <a:cubicBezTo>
                    <a:pt x="1057" y="286"/>
                    <a:pt x="1058" y="285"/>
                    <a:pt x="1058" y="284"/>
                  </a:cubicBezTo>
                  <a:cubicBezTo>
                    <a:pt x="1059" y="283"/>
                    <a:pt x="1059" y="282"/>
                    <a:pt x="1060" y="280"/>
                  </a:cubicBezTo>
                  <a:cubicBezTo>
                    <a:pt x="1060" y="279"/>
                    <a:pt x="1061" y="278"/>
                    <a:pt x="1062" y="277"/>
                  </a:cubicBezTo>
                  <a:cubicBezTo>
                    <a:pt x="1062" y="276"/>
                    <a:pt x="1063" y="275"/>
                    <a:pt x="1063" y="274"/>
                  </a:cubicBezTo>
                  <a:cubicBezTo>
                    <a:pt x="1064" y="273"/>
                    <a:pt x="1064" y="272"/>
                    <a:pt x="1065" y="271"/>
                  </a:cubicBezTo>
                  <a:cubicBezTo>
                    <a:pt x="1066" y="270"/>
                    <a:pt x="1066" y="269"/>
                    <a:pt x="1067" y="268"/>
                  </a:cubicBezTo>
                  <a:cubicBezTo>
                    <a:pt x="1067" y="267"/>
                    <a:pt x="1068" y="266"/>
                    <a:pt x="1068" y="265"/>
                  </a:cubicBezTo>
                  <a:cubicBezTo>
                    <a:pt x="1069" y="264"/>
                    <a:pt x="1070" y="263"/>
                    <a:pt x="1070" y="262"/>
                  </a:cubicBezTo>
                  <a:cubicBezTo>
                    <a:pt x="1071" y="261"/>
                    <a:pt x="1071" y="260"/>
                    <a:pt x="1072" y="259"/>
                  </a:cubicBezTo>
                  <a:cubicBezTo>
                    <a:pt x="1072" y="258"/>
                    <a:pt x="1073" y="257"/>
                    <a:pt x="1073" y="256"/>
                  </a:cubicBezTo>
                  <a:cubicBezTo>
                    <a:pt x="1074" y="255"/>
                    <a:pt x="1075" y="254"/>
                    <a:pt x="1075" y="253"/>
                  </a:cubicBezTo>
                  <a:cubicBezTo>
                    <a:pt x="1076" y="252"/>
                    <a:pt x="1076" y="251"/>
                    <a:pt x="1077" y="249"/>
                  </a:cubicBezTo>
                  <a:cubicBezTo>
                    <a:pt x="1077" y="248"/>
                    <a:pt x="1078" y="247"/>
                    <a:pt x="1079" y="246"/>
                  </a:cubicBezTo>
                  <a:cubicBezTo>
                    <a:pt x="1079" y="245"/>
                    <a:pt x="1080" y="244"/>
                    <a:pt x="1080" y="243"/>
                  </a:cubicBezTo>
                  <a:cubicBezTo>
                    <a:pt x="1081" y="242"/>
                    <a:pt x="1081" y="241"/>
                    <a:pt x="1082" y="240"/>
                  </a:cubicBezTo>
                  <a:cubicBezTo>
                    <a:pt x="1083" y="239"/>
                    <a:pt x="1083" y="238"/>
                    <a:pt x="1084" y="237"/>
                  </a:cubicBezTo>
                  <a:cubicBezTo>
                    <a:pt x="1084" y="236"/>
                    <a:pt x="1085" y="235"/>
                    <a:pt x="1085" y="234"/>
                  </a:cubicBezTo>
                  <a:cubicBezTo>
                    <a:pt x="1086" y="233"/>
                    <a:pt x="1087" y="232"/>
                    <a:pt x="1087" y="231"/>
                  </a:cubicBezTo>
                  <a:cubicBezTo>
                    <a:pt x="1088" y="230"/>
                    <a:pt x="1088" y="229"/>
                    <a:pt x="1089" y="228"/>
                  </a:cubicBezTo>
                  <a:cubicBezTo>
                    <a:pt x="1089" y="227"/>
                    <a:pt x="1090" y="226"/>
                    <a:pt x="1090" y="225"/>
                  </a:cubicBezTo>
                  <a:cubicBezTo>
                    <a:pt x="1091" y="224"/>
                    <a:pt x="1092" y="223"/>
                    <a:pt x="1092" y="222"/>
                  </a:cubicBezTo>
                  <a:cubicBezTo>
                    <a:pt x="1093" y="221"/>
                    <a:pt x="1093" y="219"/>
                    <a:pt x="1094" y="218"/>
                  </a:cubicBezTo>
                  <a:cubicBezTo>
                    <a:pt x="1094" y="217"/>
                    <a:pt x="1095" y="216"/>
                    <a:pt x="1096" y="215"/>
                  </a:cubicBezTo>
                  <a:cubicBezTo>
                    <a:pt x="1096" y="214"/>
                    <a:pt x="1097" y="213"/>
                    <a:pt x="1098" y="211"/>
                  </a:cubicBezTo>
                  <a:cubicBezTo>
                    <a:pt x="1098" y="211"/>
                    <a:pt x="1098" y="211"/>
                    <a:pt x="1098" y="211"/>
                  </a:cubicBezTo>
                  <a:cubicBezTo>
                    <a:pt x="1098" y="210"/>
                    <a:pt x="1099" y="209"/>
                    <a:pt x="1100" y="208"/>
                  </a:cubicBezTo>
                  <a:cubicBezTo>
                    <a:pt x="1100" y="208"/>
                    <a:pt x="1100" y="208"/>
                    <a:pt x="1100" y="208"/>
                  </a:cubicBezTo>
                  <a:cubicBezTo>
                    <a:pt x="1100" y="207"/>
                    <a:pt x="1101" y="206"/>
                    <a:pt x="1101" y="205"/>
                  </a:cubicBezTo>
                  <a:cubicBezTo>
                    <a:pt x="1101" y="205"/>
                    <a:pt x="1101" y="205"/>
                    <a:pt x="1101" y="205"/>
                  </a:cubicBezTo>
                  <a:cubicBezTo>
                    <a:pt x="1102" y="204"/>
                    <a:pt x="1102" y="203"/>
                    <a:pt x="1103" y="202"/>
                  </a:cubicBezTo>
                  <a:cubicBezTo>
                    <a:pt x="1103" y="202"/>
                    <a:pt x="1103" y="202"/>
                    <a:pt x="1103" y="202"/>
                  </a:cubicBezTo>
                  <a:cubicBezTo>
                    <a:pt x="1104" y="201"/>
                    <a:pt x="1104" y="200"/>
                    <a:pt x="1105" y="199"/>
                  </a:cubicBezTo>
                  <a:cubicBezTo>
                    <a:pt x="1105" y="199"/>
                    <a:pt x="1105" y="199"/>
                    <a:pt x="1105" y="199"/>
                  </a:cubicBezTo>
                  <a:cubicBezTo>
                    <a:pt x="1105" y="198"/>
                    <a:pt x="1106" y="197"/>
                    <a:pt x="1106" y="196"/>
                  </a:cubicBezTo>
                  <a:cubicBezTo>
                    <a:pt x="1106" y="196"/>
                    <a:pt x="1106" y="196"/>
                    <a:pt x="1106" y="196"/>
                  </a:cubicBezTo>
                  <a:cubicBezTo>
                    <a:pt x="1107" y="195"/>
                    <a:pt x="1107" y="194"/>
                    <a:pt x="1108" y="193"/>
                  </a:cubicBezTo>
                  <a:cubicBezTo>
                    <a:pt x="1108" y="193"/>
                    <a:pt x="1108" y="193"/>
                    <a:pt x="1108" y="192"/>
                  </a:cubicBezTo>
                  <a:cubicBezTo>
                    <a:pt x="1109" y="192"/>
                    <a:pt x="1109" y="191"/>
                    <a:pt x="1109" y="190"/>
                  </a:cubicBezTo>
                  <a:cubicBezTo>
                    <a:pt x="1110" y="190"/>
                    <a:pt x="1110" y="190"/>
                    <a:pt x="1110" y="189"/>
                  </a:cubicBezTo>
                  <a:cubicBezTo>
                    <a:pt x="1110" y="189"/>
                    <a:pt x="1111" y="188"/>
                    <a:pt x="1111" y="187"/>
                  </a:cubicBezTo>
                  <a:cubicBezTo>
                    <a:pt x="1111" y="187"/>
                    <a:pt x="1111" y="187"/>
                    <a:pt x="1112" y="186"/>
                  </a:cubicBezTo>
                  <a:cubicBezTo>
                    <a:pt x="1112" y="186"/>
                    <a:pt x="1112" y="185"/>
                    <a:pt x="1113" y="184"/>
                  </a:cubicBezTo>
                  <a:cubicBezTo>
                    <a:pt x="1113" y="184"/>
                    <a:pt x="1113" y="183"/>
                    <a:pt x="1113" y="183"/>
                  </a:cubicBezTo>
                  <a:cubicBezTo>
                    <a:pt x="1114" y="182"/>
                    <a:pt x="1114" y="182"/>
                    <a:pt x="1114" y="181"/>
                  </a:cubicBezTo>
                  <a:cubicBezTo>
                    <a:pt x="1115" y="181"/>
                    <a:pt x="1115" y="180"/>
                    <a:pt x="1115" y="180"/>
                  </a:cubicBezTo>
                  <a:cubicBezTo>
                    <a:pt x="1115" y="179"/>
                    <a:pt x="1116" y="179"/>
                    <a:pt x="1116" y="178"/>
                  </a:cubicBezTo>
                  <a:cubicBezTo>
                    <a:pt x="1116" y="178"/>
                    <a:pt x="1116" y="177"/>
                    <a:pt x="1117" y="177"/>
                  </a:cubicBezTo>
                  <a:cubicBezTo>
                    <a:pt x="1117" y="176"/>
                    <a:pt x="1117" y="176"/>
                    <a:pt x="1118" y="175"/>
                  </a:cubicBezTo>
                  <a:cubicBezTo>
                    <a:pt x="1118" y="175"/>
                    <a:pt x="1118" y="174"/>
                    <a:pt x="1118" y="174"/>
                  </a:cubicBezTo>
                  <a:cubicBezTo>
                    <a:pt x="1119" y="173"/>
                    <a:pt x="1119" y="173"/>
                    <a:pt x="1119" y="172"/>
                  </a:cubicBezTo>
                  <a:cubicBezTo>
                    <a:pt x="1120" y="172"/>
                    <a:pt x="1120" y="171"/>
                    <a:pt x="1120" y="171"/>
                  </a:cubicBezTo>
                  <a:cubicBezTo>
                    <a:pt x="1120" y="170"/>
                    <a:pt x="1121" y="170"/>
                    <a:pt x="1121" y="169"/>
                  </a:cubicBezTo>
                  <a:cubicBezTo>
                    <a:pt x="1121" y="169"/>
                    <a:pt x="1122" y="168"/>
                    <a:pt x="1122" y="168"/>
                  </a:cubicBezTo>
                  <a:cubicBezTo>
                    <a:pt x="1122" y="167"/>
                    <a:pt x="1122" y="167"/>
                    <a:pt x="1123" y="166"/>
                  </a:cubicBezTo>
                  <a:cubicBezTo>
                    <a:pt x="1123" y="166"/>
                    <a:pt x="1123" y="165"/>
                    <a:pt x="1124" y="165"/>
                  </a:cubicBezTo>
                  <a:cubicBezTo>
                    <a:pt x="1124" y="164"/>
                    <a:pt x="1124" y="164"/>
                    <a:pt x="1124" y="163"/>
                  </a:cubicBezTo>
                  <a:cubicBezTo>
                    <a:pt x="1125" y="163"/>
                    <a:pt x="1125" y="162"/>
                    <a:pt x="1125" y="161"/>
                  </a:cubicBezTo>
                  <a:cubicBezTo>
                    <a:pt x="1125" y="161"/>
                    <a:pt x="1126" y="161"/>
                    <a:pt x="1126" y="160"/>
                  </a:cubicBezTo>
                  <a:cubicBezTo>
                    <a:pt x="1126" y="160"/>
                    <a:pt x="1127" y="159"/>
                    <a:pt x="1127" y="158"/>
                  </a:cubicBezTo>
                  <a:cubicBezTo>
                    <a:pt x="1127" y="158"/>
                    <a:pt x="1127" y="158"/>
                    <a:pt x="1128" y="157"/>
                  </a:cubicBezTo>
                  <a:cubicBezTo>
                    <a:pt x="1128" y="157"/>
                    <a:pt x="1128" y="156"/>
                    <a:pt x="1129" y="155"/>
                  </a:cubicBezTo>
                  <a:cubicBezTo>
                    <a:pt x="1129" y="155"/>
                    <a:pt x="1129" y="155"/>
                    <a:pt x="1129" y="154"/>
                  </a:cubicBezTo>
                  <a:cubicBezTo>
                    <a:pt x="1130" y="154"/>
                    <a:pt x="1130" y="153"/>
                    <a:pt x="1130" y="152"/>
                  </a:cubicBezTo>
                  <a:cubicBezTo>
                    <a:pt x="1131" y="152"/>
                    <a:pt x="1131" y="152"/>
                    <a:pt x="1131" y="151"/>
                  </a:cubicBezTo>
                  <a:cubicBezTo>
                    <a:pt x="1144" y="129"/>
                    <a:pt x="1136" y="102"/>
                    <a:pt x="1114" y="89"/>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186" name="TextBox 2"/>
          <p:cNvSpPr txBox="1"/>
          <p:nvPr/>
        </p:nvSpPr>
        <p:spPr>
          <a:xfrm>
            <a:off x="975293" y="5785741"/>
            <a:ext cx="643926" cy="376412"/>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88C2"/>
                </a:solidFill>
                <a:effectLst/>
                <a:uLnTx/>
                <a:uFillTx/>
                <a:ea typeface="+mn-ea"/>
                <a:cs typeface="Calibri" panose="020F0502020204030204" pitchFamily="34" charset="0"/>
                <a:sym typeface="Trebuchet MS" panose="020B0603020202020204" pitchFamily="34" charset="0"/>
              </a:rPr>
              <a:t>Pro bono</a:t>
            </a:r>
            <a:r>
              <a:rPr kumimoji="0" lang="en-US" sz="1000" b="0" i="0" u="none" strike="noStrike" kern="1200" cap="none" spc="0" normalizeH="0" baseline="0" noProof="0" dirty="0">
                <a:ln>
                  <a:noFill/>
                </a:ln>
                <a:solidFill>
                  <a:srgbClr val="0088C2"/>
                </a:solidFill>
                <a:effectLst/>
                <a:uLnTx/>
                <a:uFillTx/>
                <a:ea typeface="+mn-ea"/>
                <a:cs typeface="Calibri" panose="020F0502020204030204" pitchFamily="34" charset="0"/>
                <a:sym typeface="Trebuchet MS" panose="020B0603020202020204" pitchFamily="34" charset="0"/>
              </a:rPr>
              <a:t> </a:t>
            </a:r>
            <a:r>
              <a:rPr kumimoji="0" lang="en-US" sz="1000" b="0" i="1" u="none" strike="noStrike" kern="1200" cap="none" spc="0" normalizeH="0" baseline="0" noProof="0" dirty="0">
                <a:ln>
                  <a:noFill/>
                </a:ln>
                <a:solidFill>
                  <a:srgbClr val="0088C2"/>
                </a:solidFill>
                <a:effectLst/>
                <a:uLnTx/>
                <a:uFillTx/>
                <a:ea typeface="+mn-ea"/>
                <a:cs typeface="Calibri" panose="020F0502020204030204" pitchFamily="34" charset="0"/>
                <a:sym typeface="Trebuchet MS" panose="020B0603020202020204" pitchFamily="34" charset="0"/>
              </a:rPr>
              <a:t>executive board</a:t>
            </a:r>
          </a:p>
        </p:txBody>
      </p:sp>
      <p:sp>
        <p:nvSpPr>
          <p:cNvPr id="161" name="Textfeld 1"/>
          <p:cNvSpPr txBox="1"/>
          <p:nvPr>
            <p:custDataLst>
              <p:tags r:id="rId5"/>
            </p:custDataLst>
          </p:nvPr>
        </p:nvSpPr>
        <p:spPr>
          <a:xfrm rot="600000">
            <a:off x="7832093" y="4214657"/>
            <a:ext cx="2017780" cy="256288"/>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einfügen</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anpassen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sp>
        <p:nvSpPr>
          <p:cNvPr id="194" name="TextBox 2"/>
          <p:cNvSpPr txBox="1"/>
          <p:nvPr/>
        </p:nvSpPr>
        <p:spPr>
          <a:xfrm>
            <a:off x="2232782" y="5794608"/>
            <a:ext cx="736097" cy="509994"/>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88C2"/>
                </a:solidFill>
                <a:effectLst/>
                <a:uLnTx/>
                <a:uFillTx/>
                <a:ea typeface="+mn-ea"/>
                <a:cs typeface="Calibri" panose="020F0502020204030204" pitchFamily="34" charset="0"/>
                <a:sym typeface="Trebuchet MS" panose="020B0603020202020204" pitchFamily="34" charset="0"/>
              </a:rPr>
              <a:t>Chair of the supervisory board</a:t>
            </a:r>
            <a:endPar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endParaRPr>
          </a:p>
        </p:txBody>
      </p:sp>
      <p:sp>
        <p:nvSpPr>
          <p:cNvPr id="146" name="Rectangle 177"/>
          <p:cNvSpPr/>
          <p:nvPr/>
        </p:nvSpPr>
        <p:spPr>
          <a:xfrm>
            <a:off x="3321382" y="315989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51" name="Rectangle 177"/>
          <p:cNvSpPr/>
          <p:nvPr/>
        </p:nvSpPr>
        <p:spPr>
          <a:xfrm>
            <a:off x="4574775" y="315989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52" name="Rectangle 163"/>
          <p:cNvSpPr/>
          <p:nvPr/>
        </p:nvSpPr>
        <p:spPr>
          <a:xfrm>
            <a:off x="5127977" y="1499899"/>
            <a:ext cx="2196000" cy="972000"/>
          </a:xfrm>
          <a:prstGeom prst="rect">
            <a:avLst/>
          </a:prstGeom>
          <a:solidFill>
            <a:srgbClr val="FFFFFF"/>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Henderson BCG Sans" panose="020B0502030402020204" pitchFamily="34" charset="0"/>
            </a:endParaRPr>
          </a:p>
        </p:txBody>
      </p:sp>
      <p:sp>
        <p:nvSpPr>
          <p:cNvPr id="53" name="Rectangle 164"/>
          <p:cNvSpPr/>
          <p:nvPr/>
        </p:nvSpPr>
        <p:spPr>
          <a:xfrm>
            <a:off x="5329138" y="1333373"/>
            <a:ext cx="1437393" cy="385012"/>
          </a:xfrm>
          <a:prstGeom prst="rect">
            <a:avLst/>
          </a:prstGeom>
          <a:solidFill>
            <a:srgbClr val="FFFFFF"/>
          </a:solidFill>
          <a:ln w="9525"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88C2"/>
                </a:solidFill>
                <a:effectLst/>
                <a:uLnTx/>
                <a:uFillTx/>
                <a:ea typeface="+mn-ea"/>
                <a:cs typeface="Henderson BCG Sans" panose="020B0502030402020204" pitchFamily="34" charset="0"/>
              </a:rPr>
              <a:t>Patron</a:t>
            </a:r>
          </a:p>
        </p:txBody>
      </p:sp>
      <p:sp>
        <p:nvSpPr>
          <p:cNvPr id="54" name="Textfeld 1"/>
          <p:cNvSpPr txBox="1"/>
          <p:nvPr>
            <p:custDataLst>
              <p:tags r:id="rId6"/>
            </p:custDataLst>
          </p:nvPr>
        </p:nvSpPr>
        <p:spPr>
          <a:xfrm rot="600000">
            <a:off x="6794846" y="1152374"/>
            <a:ext cx="1223936" cy="627864"/>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einfügen</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falls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vorhanden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sp>
        <p:nvSpPr>
          <p:cNvPr id="55" name="Rectangle 177"/>
          <p:cNvSpPr/>
          <p:nvPr/>
        </p:nvSpPr>
        <p:spPr>
          <a:xfrm>
            <a:off x="5857802" y="1706571"/>
            <a:ext cx="735185" cy="286692"/>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56" name="TextBox 2"/>
          <p:cNvSpPr txBox="1"/>
          <p:nvPr/>
        </p:nvSpPr>
        <p:spPr>
          <a:xfrm>
            <a:off x="5937888" y="2035878"/>
            <a:ext cx="575012" cy="267292"/>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57" name="TextBox 2"/>
          <p:cNvSpPr txBox="1"/>
          <p:nvPr/>
        </p:nvSpPr>
        <p:spPr>
          <a:xfrm>
            <a:off x="5903431" y="2278070"/>
            <a:ext cx="643926" cy="172579"/>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187" name="TextBox 2"/>
          <p:cNvSpPr txBox="1"/>
          <p:nvPr/>
        </p:nvSpPr>
        <p:spPr>
          <a:xfrm>
            <a:off x="2277761" y="4490320"/>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70" name="Rectangle 177"/>
          <p:cNvSpPr/>
          <p:nvPr/>
        </p:nvSpPr>
        <p:spPr>
          <a:xfrm>
            <a:off x="208129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77" name="Gerade Verbindung 4"/>
          <p:cNvCxnSpPr/>
          <p:nvPr/>
        </p:nvCxnSpPr>
        <p:spPr bwMode="auto">
          <a:xfrm>
            <a:off x="2183086" y="4966321"/>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78" name="TextBox 2"/>
          <p:cNvSpPr txBox="1"/>
          <p:nvPr/>
        </p:nvSpPr>
        <p:spPr>
          <a:xfrm>
            <a:off x="2080486" y="5566031"/>
            <a:ext cx="889200" cy="324035"/>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3" name="TextBox 2"/>
          <p:cNvSpPr txBox="1"/>
          <p:nvPr/>
        </p:nvSpPr>
        <p:spPr>
          <a:xfrm>
            <a:off x="1049931" y="4487225"/>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58" name="Rectangle 177"/>
          <p:cNvSpPr/>
          <p:nvPr/>
        </p:nvSpPr>
        <p:spPr>
          <a:xfrm>
            <a:off x="85346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76" name="Gerade Verbindung 4"/>
          <p:cNvCxnSpPr/>
          <p:nvPr/>
        </p:nvCxnSpPr>
        <p:spPr bwMode="auto">
          <a:xfrm>
            <a:off x="955256" y="4963226"/>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79" name="TextBox 2"/>
          <p:cNvSpPr txBox="1"/>
          <p:nvPr/>
        </p:nvSpPr>
        <p:spPr>
          <a:xfrm>
            <a:off x="852656" y="5554379"/>
            <a:ext cx="889200" cy="324035"/>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188" name="TextBox 2"/>
          <p:cNvSpPr txBox="1"/>
          <p:nvPr/>
        </p:nvSpPr>
        <p:spPr>
          <a:xfrm>
            <a:off x="3505591" y="4512092"/>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196" name="TextBox 2"/>
          <p:cNvSpPr txBox="1"/>
          <p:nvPr/>
        </p:nvSpPr>
        <p:spPr>
          <a:xfrm>
            <a:off x="3308316" y="5564496"/>
            <a:ext cx="889200" cy="377539"/>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71" name="Rectangle 177"/>
          <p:cNvSpPr/>
          <p:nvPr/>
        </p:nvSpPr>
        <p:spPr>
          <a:xfrm>
            <a:off x="330912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80" name="Gerade Verbindung 4"/>
          <p:cNvCxnSpPr/>
          <p:nvPr/>
        </p:nvCxnSpPr>
        <p:spPr bwMode="auto">
          <a:xfrm>
            <a:off x="3410916" y="4973343"/>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189" name="TextBox 2"/>
          <p:cNvSpPr txBox="1"/>
          <p:nvPr/>
        </p:nvSpPr>
        <p:spPr>
          <a:xfrm>
            <a:off x="4733421" y="4505022"/>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197" name="TextBox 2"/>
          <p:cNvSpPr txBox="1"/>
          <p:nvPr/>
        </p:nvSpPr>
        <p:spPr>
          <a:xfrm>
            <a:off x="4536146" y="5557582"/>
            <a:ext cx="889200" cy="376775"/>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72" name="Rectangle 177"/>
          <p:cNvSpPr/>
          <p:nvPr/>
        </p:nvSpPr>
        <p:spPr>
          <a:xfrm>
            <a:off x="453695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81" name="Gerade Verbindung 4"/>
          <p:cNvCxnSpPr/>
          <p:nvPr/>
        </p:nvCxnSpPr>
        <p:spPr bwMode="auto">
          <a:xfrm>
            <a:off x="4638746" y="4965665"/>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198" name="TextBox 2"/>
          <p:cNvSpPr txBox="1"/>
          <p:nvPr/>
        </p:nvSpPr>
        <p:spPr>
          <a:xfrm>
            <a:off x="5763976" y="5558879"/>
            <a:ext cx="889200" cy="376878"/>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190" name="TextBox 2"/>
          <p:cNvSpPr txBox="1"/>
          <p:nvPr/>
        </p:nvSpPr>
        <p:spPr>
          <a:xfrm>
            <a:off x="5961251" y="4503621"/>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73" name="Rectangle 177"/>
          <p:cNvSpPr/>
          <p:nvPr/>
        </p:nvSpPr>
        <p:spPr>
          <a:xfrm>
            <a:off x="576478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83" name="Gerade Verbindung 4"/>
          <p:cNvCxnSpPr/>
          <p:nvPr/>
        </p:nvCxnSpPr>
        <p:spPr bwMode="auto">
          <a:xfrm>
            <a:off x="5866576" y="4966385"/>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199" name="TextBox 2"/>
          <p:cNvSpPr txBox="1"/>
          <p:nvPr/>
        </p:nvSpPr>
        <p:spPr>
          <a:xfrm>
            <a:off x="6991806" y="5562617"/>
            <a:ext cx="889200" cy="385999"/>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192" name="TextBox 2"/>
          <p:cNvSpPr txBox="1"/>
          <p:nvPr/>
        </p:nvSpPr>
        <p:spPr>
          <a:xfrm>
            <a:off x="7189081" y="4490762"/>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74" name="Rectangle 177"/>
          <p:cNvSpPr/>
          <p:nvPr/>
        </p:nvSpPr>
        <p:spPr>
          <a:xfrm>
            <a:off x="6992614"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85" name="Gerade Verbindung 4"/>
          <p:cNvCxnSpPr/>
          <p:nvPr/>
        </p:nvCxnSpPr>
        <p:spPr bwMode="auto">
          <a:xfrm>
            <a:off x="7094406" y="4974104"/>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193" name="TextBox 2"/>
          <p:cNvSpPr txBox="1"/>
          <p:nvPr/>
        </p:nvSpPr>
        <p:spPr>
          <a:xfrm>
            <a:off x="8416910" y="4498167"/>
            <a:ext cx="494651" cy="434976"/>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200" name="TextBox 2"/>
          <p:cNvSpPr txBox="1"/>
          <p:nvPr/>
        </p:nvSpPr>
        <p:spPr>
          <a:xfrm>
            <a:off x="8219635" y="5543437"/>
            <a:ext cx="889200" cy="324035"/>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75" name="Rectangle 177"/>
          <p:cNvSpPr/>
          <p:nvPr/>
        </p:nvSpPr>
        <p:spPr>
          <a:xfrm>
            <a:off x="8220443" y="5130684"/>
            <a:ext cx="887585" cy="320029"/>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cxnSp>
        <p:nvCxnSpPr>
          <p:cNvPr id="86" name="Gerade Verbindung 4"/>
          <p:cNvCxnSpPr/>
          <p:nvPr/>
        </p:nvCxnSpPr>
        <p:spPr bwMode="auto">
          <a:xfrm>
            <a:off x="8322235" y="4971853"/>
            <a:ext cx="684000" cy="284"/>
          </a:xfrm>
          <a:prstGeom prst="line">
            <a:avLst/>
          </a:prstGeom>
          <a:solidFill>
            <a:schemeClr val="accent1"/>
          </a:solidFill>
          <a:ln w="9525" cap="flat" cmpd="sng" algn="ctr">
            <a:solidFill>
              <a:schemeClr val="accent6"/>
            </a:solidFill>
            <a:prstDash val="solid"/>
            <a:round/>
            <a:headEnd type="none" w="lg" len="lg"/>
            <a:tailEnd type="none" w="lg" len="lg"/>
          </a:ln>
          <a:effectLst/>
        </p:spPr>
      </p:cxnSp>
      <p:sp>
        <p:nvSpPr>
          <p:cNvPr id="127" name="Rectangle 163"/>
          <p:cNvSpPr/>
          <p:nvPr/>
        </p:nvSpPr>
        <p:spPr>
          <a:xfrm>
            <a:off x="2581430" y="1504811"/>
            <a:ext cx="2196000" cy="972000"/>
          </a:xfrm>
          <a:prstGeom prst="rect">
            <a:avLst/>
          </a:prstGeom>
          <a:solidFill>
            <a:srgbClr val="FFFFFF"/>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Henderson BCG Sans" panose="020B0502030402020204" pitchFamily="34" charset="0"/>
            </a:endParaRPr>
          </a:p>
        </p:txBody>
      </p:sp>
      <p:sp>
        <p:nvSpPr>
          <p:cNvPr id="128" name="Rectangle 164"/>
          <p:cNvSpPr/>
          <p:nvPr/>
        </p:nvSpPr>
        <p:spPr>
          <a:xfrm>
            <a:off x="2837590" y="1323929"/>
            <a:ext cx="1878835" cy="385012"/>
          </a:xfrm>
          <a:prstGeom prst="rect">
            <a:avLst/>
          </a:prstGeom>
          <a:solidFill>
            <a:srgbClr val="FFFFFF"/>
          </a:solidFill>
          <a:ln w="9525"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ts val="1000"/>
              </a:spcAft>
              <a:buClrTx/>
              <a:buSzTx/>
              <a:buFontTx/>
              <a:buNone/>
              <a:defRPr b="0" i="0"/>
            </a:pPr>
            <a:r>
              <a:rPr kumimoji="0" lang="en-US" sz="1400" b="0" i="0" u="none" strike="noStrike" kern="1200" cap="none" spc="0" normalizeH="0" baseline="0" noProof="0" dirty="0">
                <a:ln>
                  <a:noFill/>
                </a:ln>
                <a:solidFill>
                  <a:srgbClr val="0088C2"/>
                </a:solidFill>
                <a:effectLst/>
                <a:uLnTx/>
                <a:uFillTx/>
                <a:ea typeface="+mn-ea"/>
                <a:cs typeface="Henderson BCG Sans" panose="020B0502030402020204" pitchFamily="34" charset="0"/>
              </a:rPr>
              <a:t>Pro bono director</a:t>
            </a:r>
          </a:p>
        </p:txBody>
      </p:sp>
      <p:sp>
        <p:nvSpPr>
          <p:cNvPr id="129" name="Rectangle 177"/>
          <p:cNvSpPr/>
          <p:nvPr/>
        </p:nvSpPr>
        <p:spPr>
          <a:xfrm>
            <a:off x="3325995" y="1711483"/>
            <a:ext cx="735185" cy="286692"/>
          </a:xfrm>
          <a:prstGeom prst="rect">
            <a:avLst/>
          </a:prstGeom>
          <a:solidFill>
            <a:srgbClr val="C6C6C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1000"/>
              </a:spcAft>
              <a:buClrTx/>
              <a:buSzTx/>
              <a:buFontTx/>
              <a:buNone/>
              <a:defRPr b="0" i="0"/>
            </a:pPr>
            <a:r>
              <a:rPr kumimoji="0" lang="en-US" sz="700" b="0" i="0" u="none" strike="noStrike" kern="1200" cap="none" spc="0" normalizeH="0" baseline="0" noProof="0" dirty="0">
                <a:ln>
                  <a:noFill/>
                </a:ln>
                <a:solidFill>
                  <a:srgbClr val="FFFFFF"/>
                </a:solidFill>
                <a:effectLst/>
                <a:uLnTx/>
                <a:uFillTx/>
                <a:ea typeface="+mn-ea"/>
                <a:cs typeface="+mn-cs"/>
              </a:rPr>
              <a:t>Insert logo</a:t>
            </a:r>
          </a:p>
        </p:txBody>
      </p:sp>
      <p:sp>
        <p:nvSpPr>
          <p:cNvPr id="130" name="TextBox 2"/>
          <p:cNvSpPr txBox="1"/>
          <p:nvPr/>
        </p:nvSpPr>
        <p:spPr>
          <a:xfrm>
            <a:off x="3406081" y="2040790"/>
            <a:ext cx="575012" cy="267292"/>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Name</a:t>
            </a:r>
          </a:p>
        </p:txBody>
      </p:sp>
      <p:sp>
        <p:nvSpPr>
          <p:cNvPr id="131" name="TextBox 2"/>
          <p:cNvSpPr txBox="1"/>
          <p:nvPr/>
        </p:nvSpPr>
        <p:spPr>
          <a:xfrm>
            <a:off x="3371624" y="2282982"/>
            <a:ext cx="643926" cy="172579"/>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p:spPr>
        <p:txBody>
          <a:bodyPr wrap="square" lIns="0" tIns="0" rIns="0" bIns="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0" i="1" u="none" strike="noStrike" kern="1200" cap="none" spc="0" normalizeH="0" baseline="0" noProof="0" dirty="0">
                <a:ln>
                  <a:noFill/>
                </a:ln>
                <a:solidFill>
                  <a:srgbClr val="000000"/>
                </a:solidFill>
                <a:effectLst/>
                <a:uLnTx/>
                <a:uFillTx/>
                <a:ea typeface="+mn-ea"/>
                <a:cs typeface="Calibri" panose="020F0502020204030204" pitchFamily="34" charset="0"/>
                <a:sym typeface="Trebuchet MS" panose="020B0603020202020204" pitchFamily="34" charset="0"/>
              </a:rPr>
              <a:t>Item</a:t>
            </a:r>
          </a:p>
        </p:txBody>
      </p:sp>
      <p:sp>
        <p:nvSpPr>
          <p:cNvPr id="132" name="Textfeld 1"/>
          <p:cNvSpPr txBox="1"/>
          <p:nvPr>
            <p:custDataLst>
              <p:tags r:id="rId7"/>
            </p:custDataLst>
          </p:nvPr>
        </p:nvSpPr>
        <p:spPr>
          <a:xfrm rot="20333804">
            <a:off x="1972885" y="1315168"/>
            <a:ext cx="1159456" cy="256288"/>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bitte</a:t>
            </a:r>
            <a:r>
              <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rPr>
              <a:t> </a:t>
            </a:r>
            <a:r>
              <a:rPr kumimoji="0" lang="en-US" sz="12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einfügen</a:t>
            </a:r>
            <a:endParaRPr kumimoji="0" lang="en-US" sz="1200" b="1" i="0" u="none" strike="noStrike" kern="1200" cap="none" spc="0" normalizeH="0" baseline="0" noProof="0" dirty="0">
              <a:ln>
                <a:noFill/>
              </a:ln>
              <a:solidFill>
                <a:srgbClr val="FFFFFF"/>
              </a:solidFill>
              <a:effectLst/>
              <a:uLnTx/>
              <a:uFillTx/>
              <a:latin typeface="+mn-lt"/>
              <a:ea typeface="+mn-ea"/>
              <a:cs typeface="+mn-cs"/>
              <a:sym typeface="Trebuchet MS" panose="020B0603020202020204" pitchFamily="34" charset="0"/>
            </a:endParaRPr>
          </a:p>
        </p:txBody>
      </p:sp>
      <p:pic>
        <p:nvPicPr>
          <p:cNvPr id="4" name="Grafik 3"/>
          <p:cNvPicPr>
            <a:picLocks noChangeAspect="1"/>
          </p:cNvPicPr>
          <p:nvPr/>
        </p:nvPicPr>
        <p:blipFill>
          <a:blip r:embed="rId12">
            <a:extLst>
              <a:ext uri="{28A0092B-C50C-407E-A947-70E740481C1C}">
                <a14:useLocalDpi xmlns:a14="http://schemas.microsoft.com/office/drawing/2010/main"/>
              </a:ext>
            </a:extLst>
          </a:blip>
          <a:srcRect l="21343" t="31283" r="21462" b="31390"/>
          <a:stretch>
            <a:fillRect/>
          </a:stretch>
        </p:blipFill>
        <p:spPr>
          <a:xfrm>
            <a:off x="7081559" y="3145766"/>
            <a:ext cx="805376" cy="352985"/>
          </a:xfrm>
          <a:prstGeom prst="rect">
            <a:avLst/>
          </a:prstGeom>
        </p:spPr>
      </p:pic>
    </p:spTree>
    <p:extLst>
      <p:ext uri="{BB962C8B-B14F-4D97-AF65-F5344CB8AC3E}">
        <p14:creationId xmlns:p14="http://schemas.microsoft.com/office/powerpoint/2010/main" val="242213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8C2"/>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3260425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9" name="think-cell Folie" r:id="rId5" imgW="324" imgH="324" progId="TCLayout.ActiveDocument.1">
                  <p:embed/>
                </p:oleObj>
              </mc:Choice>
              <mc:Fallback>
                <p:oleObj name="think-cell Folie" r:id="rId5" imgW="324" imgH="324" progId="TCLayout.ActiveDocument.1">
                  <p:embed/>
                  <p:pic>
                    <p:nvPicPr>
                      <p:cNvPr id="10" name="Objekt 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hteck 8"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kumimoji="0" lang="en-US" sz="2400" u="none" strike="noStrike" kern="1200" cap="none" spc="0" normalizeH="0" noProof="0" dirty="0" err="1">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a:xfrm>
            <a:off x="630000" y="622800"/>
            <a:ext cx="8647200" cy="664797"/>
          </a:xfrm>
        </p:spPr>
        <p:txBody>
          <a:bodyPr/>
          <a:lstStyle/>
          <a:p>
            <a:r>
              <a:rPr lang="en-US" dirty="0">
                <a:solidFill>
                  <a:schemeClr val="bg1"/>
                </a:solidFill>
                <a:cs typeface="Calibri" panose="020F0502020204030204" pitchFamily="34" charset="0"/>
              </a:rPr>
              <a:t>Apprenticeships</a:t>
            </a:r>
            <a:r>
              <a:rPr lang="en-US" dirty="0">
                <a:solidFill>
                  <a:schemeClr val="bg1"/>
                </a:solidFill>
              </a:rPr>
              <a:t> and </a:t>
            </a:r>
            <a:r>
              <a:rPr lang="en-US" dirty="0" err="1">
                <a:solidFill>
                  <a:schemeClr val="bg1"/>
                </a:solidFill>
              </a:rPr>
              <a:t>labour</a:t>
            </a:r>
            <a:r>
              <a:rPr lang="en-US" dirty="0">
                <a:solidFill>
                  <a:schemeClr val="bg1"/>
                </a:solidFill>
              </a:rPr>
              <a:t> market in Germany during the pandemic: Generation Corona?</a:t>
            </a:r>
            <a:endParaRPr lang="de-DE" dirty="0">
              <a:solidFill>
                <a:schemeClr val="bg1"/>
              </a:solidFill>
            </a:endParaRPr>
          </a:p>
        </p:txBody>
      </p:sp>
      <p:sp>
        <p:nvSpPr>
          <p:cNvPr id="4" name="Rechteck 3"/>
          <p:cNvSpPr/>
          <p:nvPr/>
        </p:nvSpPr>
        <p:spPr>
          <a:xfrm>
            <a:off x="434712" y="3524223"/>
            <a:ext cx="3077333" cy="1015663"/>
          </a:xfrm>
          <a:prstGeom prst="rect">
            <a:avLst/>
          </a:prstGeom>
        </p:spPr>
        <p:txBody>
          <a:bodyPr wrap="square">
            <a:spAutoFit/>
          </a:bodyPr>
          <a:lstStyle/>
          <a:p>
            <a:pPr lvl="0"/>
            <a:r>
              <a:rPr lang="en-US" sz="1600" b="1" dirty="0">
                <a:solidFill>
                  <a:srgbClr val="FFFFFF"/>
                </a:solidFill>
              </a:rPr>
              <a:t>Apprenticeship market in the pandemic: Twelve percent fewer trainees</a:t>
            </a:r>
            <a:r>
              <a:rPr lang="de-DE" sz="1600" b="1" dirty="0">
                <a:solidFill>
                  <a:srgbClr val="FFFFFF"/>
                </a:solidFill>
              </a:rPr>
              <a:t/>
            </a:r>
            <a:br>
              <a:rPr lang="de-DE"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Tagesschau, 12/15/2020 </a:t>
            </a:r>
            <a:endParaRPr kumimoji="0" lang="de-DE"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Rechteck 7"/>
          <p:cNvSpPr/>
          <p:nvPr/>
        </p:nvSpPr>
        <p:spPr>
          <a:xfrm>
            <a:off x="514083" y="1982000"/>
            <a:ext cx="4198585" cy="769441"/>
          </a:xfrm>
          <a:prstGeom prst="rect">
            <a:avLst/>
          </a:prstGeom>
        </p:spPr>
        <p:txBody>
          <a:bodyPr wrap="none">
            <a:spAutoFit/>
          </a:bodyPr>
          <a:lstStyle/>
          <a:p>
            <a:pPr lvl="0"/>
            <a:r>
              <a:rPr lang="en-US" sz="1600" b="1" dirty="0">
                <a:solidFill>
                  <a:srgbClr val="FFFFFF"/>
                </a:solidFill>
              </a:rPr>
              <a:t>Due to Corona pandemic: Trainees and </a:t>
            </a:r>
            <a:br>
              <a:rPr lang="en-US" sz="1600" b="1" dirty="0">
                <a:solidFill>
                  <a:srgbClr val="FFFFFF"/>
                </a:solidFill>
              </a:rPr>
            </a:br>
            <a:r>
              <a:rPr lang="en-US" sz="1600" b="1" dirty="0">
                <a:solidFill>
                  <a:srgbClr val="FFFFFF"/>
                </a:solidFill>
              </a:rPr>
              <a:t>businesses in waiting mode</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DLF, 3/27/2020</a:t>
            </a:r>
            <a:endParaRPr kumimoji="0" lang="de-DE"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0" name="Rechteck 29"/>
          <p:cNvSpPr/>
          <p:nvPr/>
        </p:nvSpPr>
        <p:spPr>
          <a:xfrm>
            <a:off x="503029" y="1038132"/>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31" name="Rechteck 30"/>
          <p:cNvSpPr/>
          <p:nvPr/>
        </p:nvSpPr>
        <p:spPr>
          <a:xfrm>
            <a:off x="429977" y="2583593"/>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36" name="Rechteck 35"/>
          <p:cNvSpPr/>
          <p:nvPr/>
        </p:nvSpPr>
        <p:spPr>
          <a:xfrm>
            <a:off x="5295711" y="1905745"/>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34" name="Rechteck 33"/>
          <p:cNvSpPr/>
          <p:nvPr/>
        </p:nvSpPr>
        <p:spPr>
          <a:xfrm>
            <a:off x="4637631" y="5673383"/>
            <a:ext cx="4702629" cy="769441"/>
          </a:xfrm>
          <a:prstGeom prst="rect">
            <a:avLst/>
          </a:prstGeom>
        </p:spPr>
        <p:txBody>
          <a:bodyPr wrap="square">
            <a:spAutoFit/>
          </a:bodyPr>
          <a:lstStyle/>
          <a:p>
            <a:pPr lvl="0" algn="r"/>
            <a:r>
              <a:rPr lang="en-US" sz="1600" b="1" dirty="0">
                <a:solidFill>
                  <a:srgbClr val="FFFFFF"/>
                </a:solidFill>
              </a:rPr>
              <a:t>Low-income and </a:t>
            </a:r>
            <a:r>
              <a:rPr lang="en-US" sz="1600" b="1" dirty="0" err="1">
                <a:solidFill>
                  <a:srgbClr val="FFFFFF"/>
                </a:solidFill>
              </a:rPr>
              <a:t>Hartz</a:t>
            </a:r>
            <a:r>
              <a:rPr lang="en-US" sz="1600" b="1" dirty="0">
                <a:solidFill>
                  <a:srgbClr val="FFFFFF"/>
                </a:solidFill>
              </a:rPr>
              <a:t> IV recipients suffer particularly from Corona crisis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solidFill>
                <a:effectLst/>
                <a:uLnTx/>
                <a:uFillTx/>
                <a:latin typeface="Open Sans"/>
                <a:ea typeface="+mn-ea"/>
                <a:cs typeface="+mn-cs"/>
              </a:rPr>
              <a:t>Focus, 10/20/2020</a:t>
            </a:r>
          </a:p>
        </p:txBody>
      </p:sp>
      <p:sp>
        <p:nvSpPr>
          <p:cNvPr id="38" name="Rechteck 37"/>
          <p:cNvSpPr/>
          <p:nvPr/>
        </p:nvSpPr>
        <p:spPr>
          <a:xfrm>
            <a:off x="8798499" y="4739748"/>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49" name="Rechteck 48"/>
          <p:cNvSpPr/>
          <p:nvPr/>
        </p:nvSpPr>
        <p:spPr>
          <a:xfrm>
            <a:off x="5642268" y="1680887"/>
            <a:ext cx="3619788" cy="769441"/>
          </a:xfrm>
          <a:prstGeom prst="rect">
            <a:avLst/>
          </a:prstGeom>
        </p:spPr>
        <p:txBody>
          <a:bodyPr wrap="square">
            <a:spAutoFit/>
          </a:bodyPr>
          <a:lstStyle/>
          <a:p>
            <a:pPr lvl="0" algn="r"/>
            <a:r>
              <a:rPr lang="en-US" sz="1600" b="1" dirty="0">
                <a:solidFill>
                  <a:srgbClr val="FFFFFF"/>
                </a:solidFill>
              </a:rPr>
              <a:t>Corona crisis as an opportunity for the digitalization of our lives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srgbClr val="FFFFFF"/>
                </a:solidFill>
                <a:effectLst/>
                <a:uLnTx/>
                <a:uFillTx/>
                <a:latin typeface="Open Sans"/>
                <a:ea typeface="+mn-ea"/>
                <a:cs typeface="+mn-cs"/>
              </a:rPr>
              <a:t>focus</a:t>
            </a:r>
            <a:r>
              <a:rPr kumimoji="0" lang="de-DE" sz="1200" b="0" i="0" u="none" strike="noStrike" kern="1200" cap="none" spc="0" normalizeH="0" baseline="0" noProof="0" dirty="0">
                <a:ln>
                  <a:noFill/>
                </a:ln>
                <a:solidFill>
                  <a:srgbClr val="FFFFFF"/>
                </a:solidFill>
                <a:effectLst/>
                <a:uLnTx/>
                <a:uFillTx/>
                <a:latin typeface="Open Sans"/>
                <a:ea typeface="+mn-ea"/>
                <a:cs typeface="+mn-cs"/>
              </a:rPr>
              <a:t>, 3/16/2020</a:t>
            </a:r>
          </a:p>
        </p:txBody>
      </p:sp>
      <p:sp>
        <p:nvSpPr>
          <p:cNvPr id="5" name="Rechteck 4"/>
          <p:cNvSpPr/>
          <p:nvPr/>
        </p:nvSpPr>
        <p:spPr>
          <a:xfrm>
            <a:off x="364378" y="5673383"/>
            <a:ext cx="4571229" cy="769441"/>
          </a:xfrm>
          <a:prstGeom prst="rect">
            <a:avLst/>
          </a:prstGeom>
        </p:spPr>
        <p:txBody>
          <a:bodyPr wrap="square">
            <a:spAutoFit/>
          </a:bodyPr>
          <a:lstStyle/>
          <a:p>
            <a:pPr lvl="0"/>
            <a:r>
              <a:rPr lang="en-US" sz="1600" b="1" dirty="0">
                <a:solidFill>
                  <a:srgbClr val="FFFFFF"/>
                </a:solidFill>
              </a:rPr>
              <a:t>Will there be 50,000 fewer </a:t>
            </a:r>
            <a:br>
              <a:rPr lang="en-US" sz="1600" b="1" dirty="0">
                <a:solidFill>
                  <a:srgbClr val="FFFFFF"/>
                </a:solidFill>
              </a:rPr>
            </a:br>
            <a:r>
              <a:rPr lang="en-US" sz="1600" b="1" dirty="0">
                <a:solidFill>
                  <a:srgbClr val="FFFFFF"/>
                </a:solidFill>
              </a:rPr>
              <a:t>apprenticeships due to Corona?</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Handelsblatt</a:t>
            </a:r>
            <a:r>
              <a:rPr kumimoji="0" lang="de-DE" sz="1200" b="0" i="0" u="none" strike="noStrike" kern="1200" cap="none" spc="0" normalizeH="0" baseline="0" noProof="0">
                <a:ln>
                  <a:noFill/>
                </a:ln>
                <a:solidFill>
                  <a:srgbClr val="FFFFFF"/>
                </a:solidFill>
                <a:effectLst/>
                <a:uLnTx/>
                <a:uFillTx/>
                <a:latin typeface="Open Sans"/>
                <a:ea typeface="+mn-ea"/>
                <a:cs typeface="+mn-cs"/>
              </a:rPr>
              <a:t>, 7/26/2020</a:t>
            </a:r>
            <a:endParaRPr kumimoji="0" lang="de-DE"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3" name="Rechteck 32"/>
          <p:cNvSpPr/>
          <p:nvPr/>
        </p:nvSpPr>
        <p:spPr>
          <a:xfrm>
            <a:off x="367361" y="4735951"/>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7" name="Rechteck 6"/>
          <p:cNvSpPr/>
          <p:nvPr/>
        </p:nvSpPr>
        <p:spPr>
          <a:xfrm>
            <a:off x="1708767" y="2826525"/>
            <a:ext cx="4135267" cy="769441"/>
          </a:xfrm>
          <a:prstGeom prst="rect">
            <a:avLst/>
          </a:prstGeom>
        </p:spPr>
        <p:txBody>
          <a:bodyPr wrap="square">
            <a:spAutoFit/>
          </a:bodyPr>
          <a:lstStyle/>
          <a:p>
            <a:pPr lvl="0" algn="r"/>
            <a:r>
              <a:rPr lang="en-US" sz="1600" b="1" dirty="0">
                <a:solidFill>
                  <a:srgbClr val="FFFFFF"/>
                </a:solidFill>
              </a:rPr>
              <a:t>Corona crisis leads to historical decline</a:t>
            </a:r>
            <a:br>
              <a:rPr lang="en-US" sz="1600" b="1" dirty="0">
                <a:solidFill>
                  <a:srgbClr val="FFFFFF"/>
                </a:solidFill>
              </a:rPr>
            </a:br>
            <a:r>
              <a:rPr lang="en-US" sz="1600" b="1" dirty="0">
                <a:solidFill>
                  <a:srgbClr val="FFFFFF"/>
                </a:solidFill>
              </a:rPr>
              <a:t> for the apprenticeship market </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Handelsblatt, 12/15/2020</a:t>
            </a:r>
          </a:p>
        </p:txBody>
      </p:sp>
      <p:sp>
        <p:nvSpPr>
          <p:cNvPr id="35" name="Rechteck 34"/>
          <p:cNvSpPr/>
          <p:nvPr/>
        </p:nvSpPr>
        <p:spPr>
          <a:xfrm>
            <a:off x="4342484" y="3760728"/>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48" name="Rechteck 47"/>
          <p:cNvSpPr/>
          <p:nvPr/>
        </p:nvSpPr>
        <p:spPr>
          <a:xfrm>
            <a:off x="5592140" y="3358545"/>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6" name="Rechteck 5"/>
          <p:cNvSpPr/>
          <p:nvPr/>
        </p:nvSpPr>
        <p:spPr>
          <a:xfrm>
            <a:off x="1533951" y="4725589"/>
            <a:ext cx="3350294" cy="769441"/>
          </a:xfrm>
          <a:prstGeom prst="rect">
            <a:avLst/>
          </a:prstGeom>
        </p:spPr>
        <p:txBody>
          <a:bodyPr wrap="square">
            <a:spAutoFit/>
          </a:bodyPr>
          <a:lstStyle/>
          <a:p>
            <a:pPr lvl="0" algn="r"/>
            <a:r>
              <a:rPr lang="en-US" sz="1600" b="1" dirty="0">
                <a:solidFill>
                  <a:srgbClr val="FFFFFF"/>
                </a:solidFill>
              </a:rPr>
              <a:t>Apprenticeship during Corona: </a:t>
            </a:r>
            <a:br>
              <a:rPr lang="en-US" sz="1600" b="1" dirty="0">
                <a:solidFill>
                  <a:srgbClr val="FFFFFF"/>
                </a:solidFill>
              </a:rPr>
            </a:br>
            <a:r>
              <a:rPr lang="en-US" sz="1600" b="1" dirty="0">
                <a:solidFill>
                  <a:srgbClr val="FFFFFF"/>
                </a:solidFill>
              </a:rPr>
              <a:t>A lost generation? </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FAZ,</a:t>
            </a:r>
            <a:r>
              <a:rPr kumimoji="0" lang="de-DE" sz="1200" b="0" i="0" u="none" strike="noStrike" kern="1200" cap="none" spc="0" normalizeH="0" noProof="0" dirty="0">
                <a:ln>
                  <a:noFill/>
                </a:ln>
                <a:solidFill>
                  <a:srgbClr val="FFFFFF"/>
                </a:solidFill>
                <a:effectLst/>
                <a:uLnTx/>
                <a:uFillTx/>
                <a:latin typeface="Open Sans"/>
                <a:ea typeface="+mn-ea"/>
                <a:cs typeface="+mn-cs"/>
              </a:rPr>
              <a:t> </a:t>
            </a:r>
            <a:r>
              <a:rPr kumimoji="0" lang="de-DE" sz="1200" b="0" i="0" u="none" strike="noStrike" kern="1200" cap="none" spc="0" normalizeH="0" baseline="0" noProof="0" dirty="0">
                <a:ln>
                  <a:noFill/>
                </a:ln>
                <a:solidFill>
                  <a:srgbClr val="FFFFFF"/>
                </a:solidFill>
                <a:effectLst/>
                <a:uLnTx/>
                <a:uFillTx/>
                <a:latin typeface="Open Sans"/>
                <a:ea typeface="+mn-ea"/>
                <a:cs typeface="+mn-cs"/>
              </a:rPr>
              <a:t>8/18/2020  </a:t>
            </a:r>
          </a:p>
        </p:txBody>
      </p:sp>
      <p:sp>
        <p:nvSpPr>
          <p:cNvPr id="46" name="Rechteck 45"/>
          <p:cNvSpPr/>
          <p:nvPr/>
        </p:nvSpPr>
        <p:spPr>
          <a:xfrm>
            <a:off x="5620554" y="4304752"/>
            <a:ext cx="4142344" cy="769441"/>
          </a:xfrm>
          <a:prstGeom prst="rect">
            <a:avLst/>
          </a:prstGeom>
        </p:spPr>
        <p:txBody>
          <a:bodyPr wrap="square">
            <a:spAutoFit/>
          </a:bodyPr>
          <a:lstStyle/>
          <a:p>
            <a:pPr lvl="0"/>
            <a:r>
              <a:rPr lang="en-US" sz="1600" b="1" dirty="0">
                <a:solidFill>
                  <a:srgbClr val="FFFFFF"/>
                </a:solidFill>
              </a:rPr>
              <a:t>Youth unemployment in </a:t>
            </a:r>
            <a:br>
              <a:rPr lang="en-US" sz="1600" b="1" dirty="0">
                <a:solidFill>
                  <a:srgbClr val="FFFFFF"/>
                </a:solidFill>
              </a:rPr>
            </a:br>
            <a:r>
              <a:rPr lang="en-US" sz="1600" b="1" dirty="0">
                <a:solidFill>
                  <a:srgbClr val="FFFFFF"/>
                </a:solidFill>
              </a:rPr>
              <a:t>Berlin rises by 44 percent</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Tagesspiegel, 12/02/2020</a:t>
            </a:r>
          </a:p>
        </p:txBody>
      </p:sp>
      <p:sp>
        <p:nvSpPr>
          <p:cNvPr id="50" name="Rechteck 49"/>
          <p:cNvSpPr/>
          <p:nvPr/>
        </p:nvSpPr>
        <p:spPr>
          <a:xfrm>
            <a:off x="8762348" y="778004"/>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25" name="Rechteck 24"/>
          <p:cNvSpPr/>
          <p:nvPr/>
        </p:nvSpPr>
        <p:spPr>
          <a:xfrm>
            <a:off x="8750620" y="1960371"/>
            <a:ext cx="58381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FFFFFF"/>
                </a:solidFill>
                <a:effectLst/>
                <a:uLnTx/>
                <a:uFillTx/>
                <a:latin typeface="Open Sans"/>
                <a:ea typeface="+mn-ea"/>
                <a:cs typeface="+mn-cs"/>
              </a:rPr>
              <a:t>„</a:t>
            </a:r>
          </a:p>
        </p:txBody>
      </p:sp>
      <p:sp>
        <p:nvSpPr>
          <p:cNvPr id="26" name="Rechteck 25"/>
          <p:cNvSpPr/>
          <p:nvPr/>
        </p:nvSpPr>
        <p:spPr>
          <a:xfrm>
            <a:off x="5365161" y="2910828"/>
            <a:ext cx="3885167" cy="1015663"/>
          </a:xfrm>
          <a:prstGeom prst="rect">
            <a:avLst/>
          </a:prstGeom>
        </p:spPr>
        <p:txBody>
          <a:bodyPr wrap="square">
            <a:spAutoFit/>
          </a:bodyPr>
          <a:lstStyle/>
          <a:p>
            <a:pPr lvl="0" algn="r"/>
            <a:r>
              <a:rPr lang="en-US" sz="1600" b="1" dirty="0">
                <a:solidFill>
                  <a:srgbClr val="FFFFFF"/>
                </a:solidFill>
              </a:rPr>
              <a:t>Trainees: </a:t>
            </a:r>
            <a:br>
              <a:rPr lang="en-US" sz="1600" b="1" dirty="0">
                <a:solidFill>
                  <a:srgbClr val="FFFFFF"/>
                </a:solidFill>
              </a:rPr>
            </a:br>
            <a:r>
              <a:rPr lang="en-US" sz="1600" b="1" dirty="0">
                <a:solidFill>
                  <a:srgbClr val="FFFFFF"/>
                </a:solidFill>
              </a:rPr>
              <a:t>The forgotten victims </a:t>
            </a:r>
            <a:br>
              <a:rPr lang="en-US" sz="1600" b="1" dirty="0">
                <a:solidFill>
                  <a:srgbClr val="FFFFFF"/>
                </a:solidFill>
              </a:rPr>
            </a:br>
            <a:r>
              <a:rPr lang="en-US" sz="1600" b="1" dirty="0">
                <a:solidFill>
                  <a:srgbClr val="FFFFFF"/>
                </a:solidFill>
              </a:rPr>
              <a:t>of the Corona crisis</a:t>
            </a:r>
            <a:br>
              <a:rPr lang="en-US" sz="1600" b="1" dirty="0">
                <a:solidFill>
                  <a:srgbClr val="FFFFFF"/>
                </a:solidFill>
              </a:rPr>
            </a:br>
            <a:r>
              <a:rPr kumimoji="0" lang="de-DE" sz="1200" b="0" i="0" u="none" strike="noStrike" kern="1200" cap="none" spc="0" normalizeH="0" baseline="0" noProof="0" dirty="0">
                <a:ln>
                  <a:noFill/>
                </a:ln>
                <a:solidFill>
                  <a:srgbClr val="FFFFFF"/>
                </a:solidFill>
                <a:effectLst/>
                <a:uLnTx/>
                <a:uFillTx/>
                <a:latin typeface="Open Sans"/>
                <a:ea typeface="+mn-ea"/>
                <a:cs typeface="+mn-cs"/>
              </a:rPr>
              <a:t>DLF, 5/26/2020</a:t>
            </a:r>
          </a:p>
        </p:txBody>
      </p:sp>
    </p:spTree>
    <p:extLst>
      <p:ext uri="{BB962C8B-B14F-4D97-AF65-F5344CB8AC3E}">
        <p14:creationId xmlns:p14="http://schemas.microsoft.com/office/powerpoint/2010/main" val="385980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5" name="think-cell Folie" r:id="rId6" imgW="0" imgH="0" progId="TCLayout.ActiveDocument.1">
                  <p:embed/>
                </p:oleObj>
              </mc:Choice>
              <mc:Fallback>
                <p:oleObj name="think-cell Folie" r:id="rId6" imgW="0" imgH="0" progId="TCLayout.ActiveDocument.1">
                  <p:embed/>
                  <p:pic>
                    <p:nvPicPr>
                      <p:cNvPr id="4" name="Objek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mj-ea"/>
              <a:cs typeface="Calibri" panose="020F0502020204030204" pitchFamily="34" charset="0"/>
              <a:sym typeface="Merriweather" panose="00000500000000000000" pitchFamily="2" charset="0"/>
            </a:endParaRPr>
          </a:p>
        </p:txBody>
      </p:sp>
      <p:sp>
        <p:nvSpPr>
          <p:cNvPr id="65" name="Rectangle 30"/>
          <p:cNvSpPr/>
          <p:nvPr/>
        </p:nvSpPr>
        <p:spPr>
          <a:xfrm>
            <a:off x="3560934" y="1751017"/>
            <a:ext cx="5581022" cy="101294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rPr>
              <a:t>Real job opportunities and prospects</a:t>
            </a:r>
            <a:endParaRPr lang="en-US" sz="1400" dirty="0">
              <a:solidFill>
                <a:srgbClr val="000000"/>
              </a:solidFill>
            </a:endParaRP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rPr>
              <a:t>Sustainable integration into </a:t>
            </a:r>
            <a:r>
              <a:rPr kumimoji="0" lang="en-US" sz="1400" b="0" i="0" u="none" strike="noStrike" kern="1200" cap="none" spc="0" normalizeH="0" baseline="0" noProof="0" dirty="0" err="1">
                <a:ln>
                  <a:noFill/>
                </a:ln>
                <a:solidFill>
                  <a:srgbClr val="000000"/>
                </a:solidFill>
                <a:effectLst/>
                <a:uLnTx/>
                <a:uFillTx/>
              </a:rPr>
              <a:t>labour</a:t>
            </a:r>
            <a:r>
              <a:rPr kumimoji="0" lang="en-US" sz="1400" b="0" i="0" u="none" strike="noStrike" kern="1200" cap="none" spc="0" normalizeH="0" baseline="0" noProof="0" dirty="0">
                <a:ln>
                  <a:noFill/>
                </a:ln>
                <a:solidFill>
                  <a:srgbClr val="000000"/>
                </a:solidFill>
                <a:effectLst/>
                <a:uLnTx/>
                <a:uFillTx/>
              </a:rPr>
              <a:t> market and society</a:t>
            </a:r>
            <a:endParaRPr lang="en-US" sz="1400" dirty="0">
              <a:solidFill>
                <a:srgbClr val="000000"/>
              </a:solidFill>
            </a:endParaRP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rPr>
              <a:t>From benefits recipient to contributor ("The best thing </a:t>
            </a:r>
            <a:br>
              <a:rPr kumimoji="0" lang="en-US" sz="1400" b="0" i="0" u="none" strike="noStrike" kern="1200" cap="none" spc="0" normalizeH="0" baseline="0" noProof="0" dirty="0">
                <a:ln>
                  <a:noFill/>
                </a:ln>
                <a:solidFill>
                  <a:srgbClr val="000000"/>
                </a:solidFill>
                <a:effectLst/>
                <a:uLnTx/>
                <a:uFillTx/>
              </a:rPr>
            </a:br>
            <a:r>
              <a:rPr kumimoji="0" lang="en-US" sz="1400" b="0" i="0" u="none" strike="noStrike" kern="1200" cap="none" spc="0" normalizeH="0" baseline="0" noProof="0" dirty="0">
                <a:ln>
                  <a:noFill/>
                </a:ln>
                <a:solidFill>
                  <a:srgbClr val="000000"/>
                </a:solidFill>
                <a:effectLst/>
                <a:uLnTx/>
                <a:uFillTx/>
              </a:rPr>
              <a:t>after the program? I can finally pay taxes")</a:t>
            </a:r>
          </a:p>
        </p:txBody>
      </p:sp>
      <p:sp>
        <p:nvSpPr>
          <p:cNvPr id="2" name="Titel 1"/>
          <p:cNvSpPr>
            <a:spLocks noGrp="1"/>
          </p:cNvSpPr>
          <p:nvPr>
            <p:ph type="title"/>
          </p:nvPr>
        </p:nvSpPr>
        <p:spPr>
          <a:xfrm>
            <a:off x="630000" y="622801"/>
            <a:ext cx="8655847" cy="329513"/>
          </a:xfrm>
        </p:spPr>
        <p:txBody>
          <a:bodyPr>
            <a:spAutoFit/>
          </a:bodyPr>
          <a:lstStyle/>
          <a:p>
            <a:pPr>
              <a:defRPr b="0" i="0"/>
            </a:pPr>
            <a:r>
              <a:rPr lang="en-US" kern="1200" dirty="0">
                <a:solidFill>
                  <a:srgbClr val="0088C2"/>
                </a:solidFill>
                <a:latin typeface="+mj-lt"/>
                <a:ea typeface="+mj-ea"/>
                <a:cs typeface="Calibri" panose="020F0502020204030204" pitchFamily="34" charset="0"/>
                <a:sym typeface="Trebuchet MS" panose="020B0603020202020204" pitchFamily="34" charset="0"/>
              </a:rPr>
              <a:t>Impact: Everybody wins</a:t>
            </a:r>
          </a:p>
        </p:txBody>
      </p:sp>
      <p:grpSp>
        <p:nvGrpSpPr>
          <p:cNvPr id="5" name="Group 6"/>
          <p:cNvGrpSpPr/>
          <p:nvPr/>
        </p:nvGrpSpPr>
        <p:grpSpPr>
          <a:xfrm rot="1977609">
            <a:off x="258813" y="2274914"/>
            <a:ext cx="3308509" cy="2992622"/>
            <a:chOff x="2557111" y="1985010"/>
            <a:chExt cx="3790950" cy="3429000"/>
          </a:xfrm>
        </p:grpSpPr>
        <p:grpSp>
          <p:nvGrpSpPr>
            <p:cNvPr id="6" name="Group 7"/>
            <p:cNvGrpSpPr/>
            <p:nvPr/>
          </p:nvGrpSpPr>
          <p:grpSpPr>
            <a:xfrm>
              <a:off x="2557111" y="1985010"/>
              <a:ext cx="2286000" cy="2286000"/>
              <a:chOff x="2557111" y="1985010"/>
              <a:chExt cx="2286000" cy="2286000"/>
            </a:xfrm>
          </p:grpSpPr>
          <p:sp>
            <p:nvSpPr>
              <p:cNvPr id="21" name="Freeform 22"/>
              <p:cNvSpPr/>
              <p:nvPr/>
            </p:nvSpPr>
            <p:spPr>
              <a:xfrm>
                <a:off x="4283773" y="3612984"/>
                <a:ext cx="337627" cy="373917"/>
              </a:xfrm>
              <a:custGeom>
                <a:avLst/>
                <a:gdLst>
                  <a:gd name="connsiteX0" fmla="*/ 168813 w 337627"/>
                  <a:gd name="connsiteY0" fmla="*/ 0 h 373917"/>
                  <a:gd name="connsiteX1" fmla="*/ 178464 w 337627"/>
                  <a:gd name="connsiteY1" fmla="*/ 15886 h 373917"/>
                  <a:gd name="connsiteX2" fmla="*/ 287851 w 337627"/>
                  <a:gd name="connsiteY2" fmla="*/ 148464 h 373917"/>
                  <a:gd name="connsiteX3" fmla="*/ 337627 w 337627"/>
                  <a:gd name="connsiteY3" fmla="*/ 189533 h 373917"/>
                  <a:gd name="connsiteX4" fmla="*/ 298332 w 337627"/>
                  <a:gd name="connsiteY4" fmla="*/ 242081 h 373917"/>
                  <a:gd name="connsiteX5" fmla="*/ 224561 w 337627"/>
                  <a:gd name="connsiteY5" fmla="*/ 323250 h 373917"/>
                  <a:gd name="connsiteX6" fmla="*/ 168813 w 337627"/>
                  <a:gd name="connsiteY6" fmla="*/ 373917 h 373917"/>
                  <a:gd name="connsiteX7" fmla="*/ 113065 w 337627"/>
                  <a:gd name="connsiteY7" fmla="*/ 323250 h 373917"/>
                  <a:gd name="connsiteX8" fmla="*/ 39294 w 337627"/>
                  <a:gd name="connsiteY8" fmla="*/ 242081 h 373917"/>
                  <a:gd name="connsiteX9" fmla="*/ 0 w 337627"/>
                  <a:gd name="connsiteY9" fmla="*/ 189533 h 373917"/>
                  <a:gd name="connsiteX10" fmla="*/ 49775 w 337627"/>
                  <a:gd name="connsiteY10" fmla="*/ 148464 h 373917"/>
                  <a:gd name="connsiteX11" fmla="*/ 159162 w 337627"/>
                  <a:gd name="connsiteY11" fmla="*/ 15886 h 373917"/>
                  <a:gd name="connsiteX12" fmla="*/ 168813 w 337627"/>
                  <a:gd name="connsiteY12" fmla="*/ 0 h 37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27" h="373917">
                    <a:moveTo>
                      <a:pt x="168813" y="0"/>
                    </a:moveTo>
                    <a:lnTo>
                      <a:pt x="178464" y="15886"/>
                    </a:lnTo>
                    <a:cubicBezTo>
                      <a:pt x="210661" y="63543"/>
                      <a:pt x="247324" y="107936"/>
                      <a:pt x="287851" y="148464"/>
                    </a:cubicBezTo>
                    <a:lnTo>
                      <a:pt x="337627" y="189533"/>
                    </a:lnTo>
                    <a:lnTo>
                      <a:pt x="298332" y="242081"/>
                    </a:lnTo>
                    <a:cubicBezTo>
                      <a:pt x="275039" y="270306"/>
                      <a:pt x="250416" y="297395"/>
                      <a:pt x="224561" y="323250"/>
                    </a:cubicBezTo>
                    <a:lnTo>
                      <a:pt x="168813" y="373917"/>
                    </a:lnTo>
                    <a:lnTo>
                      <a:pt x="113065" y="323250"/>
                    </a:lnTo>
                    <a:cubicBezTo>
                      <a:pt x="87210" y="297395"/>
                      <a:pt x="62588" y="270306"/>
                      <a:pt x="39294" y="242081"/>
                    </a:cubicBezTo>
                    <a:lnTo>
                      <a:pt x="0" y="189533"/>
                    </a:lnTo>
                    <a:lnTo>
                      <a:pt x="49775" y="148464"/>
                    </a:lnTo>
                    <a:cubicBezTo>
                      <a:pt x="90303" y="107936"/>
                      <a:pt x="126965" y="63543"/>
                      <a:pt x="159162" y="15886"/>
                    </a:cubicBezTo>
                    <a:lnTo>
                      <a:pt x="168813" y="0"/>
                    </a:ln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2" name="Freeform 23"/>
              <p:cNvSpPr/>
              <p:nvPr/>
            </p:nvSpPr>
            <p:spPr>
              <a:xfrm>
                <a:off x="3313053" y="3954705"/>
                <a:ext cx="280819" cy="306441"/>
              </a:xfrm>
              <a:custGeom>
                <a:avLst/>
                <a:gdLst>
                  <a:gd name="connsiteX0" fmla="*/ 41855 w 280819"/>
                  <a:gd name="connsiteY0" fmla="*/ 0 h 306441"/>
                  <a:gd name="connsiteX1" fmla="*/ 120670 w 280819"/>
                  <a:gd name="connsiteY1" fmla="*/ 28847 h 306441"/>
                  <a:gd name="connsiteX2" fmla="*/ 206520 w 280819"/>
                  <a:gd name="connsiteY2" fmla="*/ 50921 h 306441"/>
                  <a:gd name="connsiteX3" fmla="*/ 280819 w 280819"/>
                  <a:gd name="connsiteY3" fmla="*/ 62261 h 306441"/>
                  <a:gd name="connsiteX4" fmla="*/ 261918 w 280819"/>
                  <a:gd name="connsiteY4" fmla="*/ 135768 h 306441"/>
                  <a:gd name="connsiteX5" fmla="*/ 248343 w 280819"/>
                  <a:gd name="connsiteY5" fmla="*/ 224714 h 306441"/>
                  <a:gd name="connsiteX6" fmla="*/ 244216 w 280819"/>
                  <a:gd name="connsiteY6" fmla="*/ 306441 h 306441"/>
                  <a:gd name="connsiteX7" fmla="*/ 156704 w 280819"/>
                  <a:gd name="connsiteY7" fmla="*/ 293084 h 306441"/>
                  <a:gd name="connsiteX8" fmla="*/ 47165 w 280819"/>
                  <a:gd name="connsiteY8" fmla="*/ 264919 h 306441"/>
                  <a:gd name="connsiteX9" fmla="*/ 0 w 280819"/>
                  <a:gd name="connsiteY9" fmla="*/ 247656 h 306441"/>
                  <a:gd name="connsiteX10" fmla="*/ 2434 w 280819"/>
                  <a:gd name="connsiteY10" fmla="*/ 199441 h 306441"/>
                  <a:gd name="connsiteX11" fmla="*/ 19755 w 280819"/>
                  <a:gd name="connsiteY11" fmla="*/ 85952 h 306441"/>
                  <a:gd name="connsiteX12" fmla="*/ 41855 w 280819"/>
                  <a:gd name="connsiteY12" fmla="*/ 0 h 30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19" h="306441">
                    <a:moveTo>
                      <a:pt x="41855" y="0"/>
                    </a:moveTo>
                    <a:lnTo>
                      <a:pt x="120670" y="28847"/>
                    </a:lnTo>
                    <a:cubicBezTo>
                      <a:pt x="148721" y="37572"/>
                      <a:pt x="177362" y="44955"/>
                      <a:pt x="206520" y="50921"/>
                    </a:cubicBezTo>
                    <a:lnTo>
                      <a:pt x="280819" y="62261"/>
                    </a:lnTo>
                    <a:lnTo>
                      <a:pt x="261918" y="135768"/>
                    </a:lnTo>
                    <a:cubicBezTo>
                      <a:pt x="255951" y="164926"/>
                      <a:pt x="251401" y="194600"/>
                      <a:pt x="248343" y="224714"/>
                    </a:cubicBezTo>
                    <a:lnTo>
                      <a:pt x="244216" y="306441"/>
                    </a:lnTo>
                    <a:lnTo>
                      <a:pt x="156704" y="293084"/>
                    </a:lnTo>
                    <a:cubicBezTo>
                      <a:pt x="119501" y="285472"/>
                      <a:pt x="82956" y="276051"/>
                      <a:pt x="47165" y="264919"/>
                    </a:cubicBezTo>
                    <a:lnTo>
                      <a:pt x="0" y="247656"/>
                    </a:lnTo>
                    <a:lnTo>
                      <a:pt x="2434" y="199441"/>
                    </a:lnTo>
                    <a:cubicBezTo>
                      <a:pt x="6337" y="161017"/>
                      <a:pt x="12142" y="123155"/>
                      <a:pt x="19755" y="85952"/>
                    </a:cubicBezTo>
                    <a:lnTo>
                      <a:pt x="41855" y="0"/>
                    </a:ln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3" name="Freeform 24"/>
              <p:cNvSpPr/>
              <p:nvPr/>
            </p:nvSpPr>
            <p:spPr>
              <a:xfrm>
                <a:off x="2557111" y="1985010"/>
                <a:ext cx="1895475" cy="2217350"/>
              </a:xfrm>
              <a:custGeom>
                <a:avLst/>
                <a:gdLst>
                  <a:gd name="connsiteX0" fmla="*/ 1143000 w 1895475"/>
                  <a:gd name="connsiteY0" fmla="*/ 0 h 2217350"/>
                  <a:gd name="connsiteX1" fmla="*/ 1870054 w 1895475"/>
                  <a:gd name="connsiteY1" fmla="*/ 261006 h 2217350"/>
                  <a:gd name="connsiteX2" fmla="*/ 1895475 w 1895475"/>
                  <a:gd name="connsiteY2" fmla="*/ 284110 h 2217350"/>
                  <a:gd name="connsiteX3" fmla="*/ 1839727 w 1895475"/>
                  <a:gd name="connsiteY3" fmla="*/ 334777 h 2217350"/>
                  <a:gd name="connsiteX4" fmla="*/ 1765956 w 1895475"/>
                  <a:gd name="connsiteY4" fmla="*/ 415946 h 2217350"/>
                  <a:gd name="connsiteX5" fmla="*/ 1726662 w 1895475"/>
                  <a:gd name="connsiteY5" fmla="*/ 468494 h 2217350"/>
                  <a:gd name="connsiteX6" fmla="*/ 1643859 w 1895475"/>
                  <a:gd name="connsiteY6" fmla="*/ 400176 h 2217350"/>
                  <a:gd name="connsiteX7" fmla="*/ 1143000 w 1895475"/>
                  <a:gd name="connsiteY7" fmla="*/ 247185 h 2217350"/>
                  <a:gd name="connsiteX8" fmla="*/ 247185 w 1895475"/>
                  <a:gd name="connsiteY8" fmla="*/ 1143000 h 2217350"/>
                  <a:gd name="connsiteX9" fmla="*/ 794308 w 1895475"/>
                  <a:gd name="connsiteY9" fmla="*/ 1968417 h 2217350"/>
                  <a:gd name="connsiteX10" fmla="*/ 797797 w 1895475"/>
                  <a:gd name="connsiteY10" fmla="*/ 1969694 h 2217350"/>
                  <a:gd name="connsiteX11" fmla="*/ 775697 w 1895475"/>
                  <a:gd name="connsiteY11" fmla="*/ 2055646 h 2217350"/>
                  <a:gd name="connsiteX12" fmla="*/ 758376 w 1895475"/>
                  <a:gd name="connsiteY12" fmla="*/ 2169135 h 2217350"/>
                  <a:gd name="connsiteX13" fmla="*/ 755942 w 1895475"/>
                  <a:gd name="connsiteY13" fmla="*/ 2217350 h 2217350"/>
                  <a:gd name="connsiteX14" fmla="*/ 698093 w 1895475"/>
                  <a:gd name="connsiteY14" fmla="*/ 2196177 h 2217350"/>
                  <a:gd name="connsiteX15" fmla="*/ 0 w 1895475"/>
                  <a:gd name="connsiteY15" fmla="*/ 1143000 h 2217350"/>
                  <a:gd name="connsiteX16" fmla="*/ 1143000 w 1895475"/>
                  <a:gd name="connsiteY16" fmla="*/ 0 h 22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475" h="2217350">
                    <a:moveTo>
                      <a:pt x="1143000" y="0"/>
                    </a:moveTo>
                    <a:cubicBezTo>
                      <a:pt x="1419177" y="0"/>
                      <a:pt x="1672476" y="97950"/>
                      <a:pt x="1870054" y="261006"/>
                    </a:cubicBezTo>
                    <a:lnTo>
                      <a:pt x="1895475" y="284110"/>
                    </a:lnTo>
                    <a:lnTo>
                      <a:pt x="1839727" y="334777"/>
                    </a:lnTo>
                    <a:cubicBezTo>
                      <a:pt x="1813872" y="360632"/>
                      <a:pt x="1789250" y="387721"/>
                      <a:pt x="1765956" y="415946"/>
                    </a:cubicBezTo>
                    <a:lnTo>
                      <a:pt x="1726662" y="468494"/>
                    </a:lnTo>
                    <a:lnTo>
                      <a:pt x="1643859" y="400176"/>
                    </a:lnTo>
                    <a:cubicBezTo>
                      <a:pt x="1500886" y="303585"/>
                      <a:pt x="1328530" y="247185"/>
                      <a:pt x="1143000" y="247185"/>
                    </a:cubicBezTo>
                    <a:cubicBezTo>
                      <a:pt x="648255" y="247185"/>
                      <a:pt x="247185" y="648255"/>
                      <a:pt x="247185" y="1143000"/>
                    </a:cubicBezTo>
                    <a:cubicBezTo>
                      <a:pt x="247185" y="1514059"/>
                      <a:pt x="472787" y="1832425"/>
                      <a:pt x="794308" y="1968417"/>
                    </a:cubicBezTo>
                    <a:lnTo>
                      <a:pt x="797797" y="1969694"/>
                    </a:lnTo>
                    <a:lnTo>
                      <a:pt x="775697" y="2055646"/>
                    </a:lnTo>
                    <a:cubicBezTo>
                      <a:pt x="768084" y="2092849"/>
                      <a:pt x="762279" y="2130711"/>
                      <a:pt x="758376" y="2169135"/>
                    </a:cubicBezTo>
                    <a:lnTo>
                      <a:pt x="755942" y="2217350"/>
                    </a:lnTo>
                    <a:lnTo>
                      <a:pt x="698093" y="2196177"/>
                    </a:lnTo>
                    <a:cubicBezTo>
                      <a:pt x="287853" y="2022661"/>
                      <a:pt x="0" y="1616446"/>
                      <a:pt x="0" y="1143000"/>
                    </a:cubicBezTo>
                    <a:cubicBezTo>
                      <a:pt x="0" y="511739"/>
                      <a:pt x="511739" y="0"/>
                      <a:pt x="1143000" y="0"/>
                    </a:cubicBez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4" name="Freeform 25"/>
              <p:cNvSpPr/>
              <p:nvPr/>
            </p:nvSpPr>
            <p:spPr>
              <a:xfrm>
                <a:off x="4452586" y="2453504"/>
                <a:ext cx="390525" cy="743156"/>
              </a:xfrm>
              <a:custGeom>
                <a:avLst/>
                <a:gdLst>
                  <a:gd name="connsiteX0" fmla="*/ 168814 w 390525"/>
                  <a:gd name="connsiteY0" fmla="*/ 0 h 743156"/>
                  <a:gd name="connsiteX1" fmla="*/ 195318 w 390525"/>
                  <a:gd name="connsiteY1" fmla="*/ 35444 h 743156"/>
                  <a:gd name="connsiteX2" fmla="*/ 390525 w 390525"/>
                  <a:gd name="connsiteY2" fmla="*/ 674506 h 743156"/>
                  <a:gd name="connsiteX3" fmla="*/ 387059 w 390525"/>
                  <a:gd name="connsiteY3" fmla="*/ 743156 h 743156"/>
                  <a:gd name="connsiteX4" fmla="*/ 339893 w 390525"/>
                  <a:gd name="connsiteY4" fmla="*/ 725893 h 743156"/>
                  <a:gd name="connsiteX5" fmla="*/ 230354 w 390525"/>
                  <a:gd name="connsiteY5" fmla="*/ 697728 h 743156"/>
                  <a:gd name="connsiteX6" fmla="*/ 142842 w 390525"/>
                  <a:gd name="connsiteY6" fmla="*/ 684372 h 743156"/>
                  <a:gd name="connsiteX7" fmla="*/ 143340 w 390525"/>
                  <a:gd name="connsiteY7" fmla="*/ 674506 h 743156"/>
                  <a:gd name="connsiteX8" fmla="*/ 35220 w 390525"/>
                  <a:gd name="connsiteY8" fmla="*/ 247507 h 743156"/>
                  <a:gd name="connsiteX9" fmla="*/ 0 w 390525"/>
                  <a:gd name="connsiteY9" fmla="*/ 189533 h 743156"/>
                  <a:gd name="connsiteX10" fmla="*/ 9651 w 390525"/>
                  <a:gd name="connsiteY10" fmla="*/ 173647 h 743156"/>
                  <a:gd name="connsiteX11" fmla="*/ 119038 w 390525"/>
                  <a:gd name="connsiteY11" fmla="*/ 41069 h 743156"/>
                  <a:gd name="connsiteX12" fmla="*/ 168814 w 390525"/>
                  <a:gd name="connsiteY12" fmla="*/ 0 h 7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525" h="743156">
                    <a:moveTo>
                      <a:pt x="168814" y="0"/>
                    </a:moveTo>
                    <a:lnTo>
                      <a:pt x="195318" y="35444"/>
                    </a:lnTo>
                    <a:cubicBezTo>
                      <a:pt x="318562" y="217868"/>
                      <a:pt x="390525" y="437783"/>
                      <a:pt x="390525" y="674506"/>
                    </a:cubicBezTo>
                    <a:lnTo>
                      <a:pt x="387059" y="743156"/>
                    </a:lnTo>
                    <a:lnTo>
                      <a:pt x="339893" y="725893"/>
                    </a:lnTo>
                    <a:cubicBezTo>
                      <a:pt x="304103" y="714761"/>
                      <a:pt x="267558" y="705341"/>
                      <a:pt x="230354" y="697728"/>
                    </a:cubicBezTo>
                    <a:lnTo>
                      <a:pt x="142842" y="684372"/>
                    </a:lnTo>
                    <a:lnTo>
                      <a:pt x="143340" y="674506"/>
                    </a:lnTo>
                    <a:cubicBezTo>
                      <a:pt x="143340" y="519898"/>
                      <a:pt x="104173" y="374438"/>
                      <a:pt x="35220" y="247507"/>
                    </a:cubicBezTo>
                    <a:lnTo>
                      <a:pt x="0" y="189533"/>
                    </a:lnTo>
                    <a:lnTo>
                      <a:pt x="9651" y="173647"/>
                    </a:lnTo>
                    <a:cubicBezTo>
                      <a:pt x="41848" y="125990"/>
                      <a:pt x="78511" y="81597"/>
                      <a:pt x="119038" y="41069"/>
                    </a:cubicBezTo>
                    <a:lnTo>
                      <a:pt x="168814" y="0"/>
                    </a:ln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5" name="Freeform 26"/>
              <p:cNvSpPr/>
              <p:nvPr/>
            </p:nvSpPr>
            <p:spPr>
              <a:xfrm>
                <a:off x="4452586" y="3382056"/>
                <a:ext cx="345203" cy="420460"/>
              </a:xfrm>
              <a:custGeom>
                <a:avLst/>
                <a:gdLst>
                  <a:gd name="connsiteX0" fmla="*/ 106240 w 345203"/>
                  <a:gd name="connsiteY0" fmla="*/ 0 h 420460"/>
                  <a:gd name="connsiteX1" fmla="*/ 180538 w 345203"/>
                  <a:gd name="connsiteY1" fmla="*/ 11339 h 420460"/>
                  <a:gd name="connsiteX2" fmla="*/ 266388 w 345203"/>
                  <a:gd name="connsiteY2" fmla="*/ 33413 h 420460"/>
                  <a:gd name="connsiteX3" fmla="*/ 345203 w 345203"/>
                  <a:gd name="connsiteY3" fmla="*/ 62260 h 420460"/>
                  <a:gd name="connsiteX4" fmla="*/ 339138 w 345203"/>
                  <a:gd name="connsiteY4" fmla="*/ 85847 h 420460"/>
                  <a:gd name="connsiteX5" fmla="*/ 195318 w 345203"/>
                  <a:gd name="connsiteY5" fmla="*/ 385016 h 420460"/>
                  <a:gd name="connsiteX6" fmla="*/ 168814 w 345203"/>
                  <a:gd name="connsiteY6" fmla="*/ 420460 h 420460"/>
                  <a:gd name="connsiteX7" fmla="*/ 119038 w 345203"/>
                  <a:gd name="connsiteY7" fmla="*/ 379391 h 420460"/>
                  <a:gd name="connsiteX8" fmla="*/ 9651 w 345203"/>
                  <a:gd name="connsiteY8" fmla="*/ 246813 h 420460"/>
                  <a:gd name="connsiteX9" fmla="*/ 0 w 345203"/>
                  <a:gd name="connsiteY9" fmla="*/ 230927 h 420460"/>
                  <a:gd name="connsiteX10" fmla="*/ 35220 w 345203"/>
                  <a:gd name="connsiteY10" fmla="*/ 172953 h 420460"/>
                  <a:gd name="connsiteX11" fmla="*/ 103066 w 345203"/>
                  <a:gd name="connsiteY11" fmla="*/ 12342 h 420460"/>
                  <a:gd name="connsiteX12" fmla="*/ 106240 w 345203"/>
                  <a:gd name="connsiteY12" fmla="*/ 0 h 4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203" h="420460">
                    <a:moveTo>
                      <a:pt x="106240" y="0"/>
                    </a:moveTo>
                    <a:lnTo>
                      <a:pt x="180538" y="11339"/>
                    </a:lnTo>
                    <a:cubicBezTo>
                      <a:pt x="209696" y="17305"/>
                      <a:pt x="238338" y="24689"/>
                      <a:pt x="266388" y="33413"/>
                    </a:cubicBezTo>
                    <a:lnTo>
                      <a:pt x="345203" y="62260"/>
                    </a:lnTo>
                    <a:lnTo>
                      <a:pt x="339138" y="85847"/>
                    </a:lnTo>
                    <a:cubicBezTo>
                      <a:pt x="305742" y="193219"/>
                      <a:pt x="256940" y="293804"/>
                      <a:pt x="195318" y="385016"/>
                    </a:cubicBezTo>
                    <a:lnTo>
                      <a:pt x="168814" y="420460"/>
                    </a:lnTo>
                    <a:lnTo>
                      <a:pt x="119038" y="379391"/>
                    </a:lnTo>
                    <a:cubicBezTo>
                      <a:pt x="78511" y="338863"/>
                      <a:pt x="41848" y="294470"/>
                      <a:pt x="9651" y="246813"/>
                    </a:cubicBezTo>
                    <a:lnTo>
                      <a:pt x="0" y="230927"/>
                    </a:lnTo>
                    <a:lnTo>
                      <a:pt x="35220" y="172953"/>
                    </a:lnTo>
                    <a:cubicBezTo>
                      <a:pt x="62801" y="122180"/>
                      <a:pt x="85617" y="68443"/>
                      <a:pt x="103066" y="12342"/>
                    </a:cubicBezTo>
                    <a:lnTo>
                      <a:pt x="106240" y="0"/>
                    </a:ln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6" name="Freeform 27"/>
              <p:cNvSpPr/>
              <p:nvPr/>
            </p:nvSpPr>
            <p:spPr>
              <a:xfrm>
                <a:off x="3557269" y="3802516"/>
                <a:ext cx="895317" cy="468494"/>
              </a:xfrm>
              <a:custGeom>
                <a:avLst/>
                <a:gdLst>
                  <a:gd name="connsiteX0" fmla="*/ 726504 w 895317"/>
                  <a:gd name="connsiteY0" fmla="*/ 0 h 468494"/>
                  <a:gd name="connsiteX1" fmla="*/ 765798 w 895317"/>
                  <a:gd name="connsiteY1" fmla="*/ 52548 h 468494"/>
                  <a:gd name="connsiteX2" fmla="*/ 839569 w 895317"/>
                  <a:gd name="connsiteY2" fmla="*/ 133717 h 468494"/>
                  <a:gd name="connsiteX3" fmla="*/ 895317 w 895317"/>
                  <a:gd name="connsiteY3" fmla="*/ 184384 h 468494"/>
                  <a:gd name="connsiteX4" fmla="*/ 869896 w 895317"/>
                  <a:gd name="connsiteY4" fmla="*/ 207488 h 468494"/>
                  <a:gd name="connsiteX5" fmla="*/ 142842 w 895317"/>
                  <a:gd name="connsiteY5" fmla="*/ 468494 h 468494"/>
                  <a:gd name="connsiteX6" fmla="*/ 25977 w 895317"/>
                  <a:gd name="connsiteY6" fmla="*/ 462593 h 468494"/>
                  <a:gd name="connsiteX7" fmla="*/ 0 w 895317"/>
                  <a:gd name="connsiteY7" fmla="*/ 458629 h 468494"/>
                  <a:gd name="connsiteX8" fmla="*/ 4127 w 895317"/>
                  <a:gd name="connsiteY8" fmla="*/ 376902 h 468494"/>
                  <a:gd name="connsiteX9" fmla="*/ 17702 w 895317"/>
                  <a:gd name="connsiteY9" fmla="*/ 287956 h 468494"/>
                  <a:gd name="connsiteX10" fmla="*/ 36603 w 895317"/>
                  <a:gd name="connsiteY10" fmla="*/ 214449 h 468494"/>
                  <a:gd name="connsiteX11" fmla="*/ 51250 w 895317"/>
                  <a:gd name="connsiteY11" fmla="*/ 216684 h 468494"/>
                  <a:gd name="connsiteX12" fmla="*/ 142842 w 895317"/>
                  <a:gd name="connsiteY12" fmla="*/ 221309 h 468494"/>
                  <a:gd name="connsiteX13" fmla="*/ 643701 w 895317"/>
                  <a:gd name="connsiteY13" fmla="*/ 68318 h 468494"/>
                  <a:gd name="connsiteX14" fmla="*/ 726504 w 895317"/>
                  <a:gd name="connsiteY14" fmla="*/ 0 h 46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5317" h="468494">
                    <a:moveTo>
                      <a:pt x="726504" y="0"/>
                    </a:moveTo>
                    <a:lnTo>
                      <a:pt x="765798" y="52548"/>
                    </a:lnTo>
                    <a:cubicBezTo>
                      <a:pt x="789092" y="80773"/>
                      <a:pt x="813714" y="107862"/>
                      <a:pt x="839569" y="133717"/>
                    </a:cubicBezTo>
                    <a:lnTo>
                      <a:pt x="895317" y="184384"/>
                    </a:lnTo>
                    <a:lnTo>
                      <a:pt x="869896" y="207488"/>
                    </a:lnTo>
                    <a:cubicBezTo>
                      <a:pt x="672318" y="370544"/>
                      <a:pt x="419019" y="468494"/>
                      <a:pt x="142842" y="468494"/>
                    </a:cubicBezTo>
                    <a:cubicBezTo>
                      <a:pt x="103388" y="468494"/>
                      <a:pt x="64401" y="466495"/>
                      <a:pt x="25977" y="462593"/>
                    </a:cubicBezTo>
                    <a:lnTo>
                      <a:pt x="0" y="458629"/>
                    </a:lnTo>
                    <a:lnTo>
                      <a:pt x="4127" y="376902"/>
                    </a:lnTo>
                    <a:cubicBezTo>
                      <a:pt x="7185" y="346788"/>
                      <a:pt x="11735" y="317114"/>
                      <a:pt x="17702" y="287956"/>
                    </a:cubicBezTo>
                    <a:lnTo>
                      <a:pt x="36603" y="214449"/>
                    </a:lnTo>
                    <a:lnTo>
                      <a:pt x="51250" y="216684"/>
                    </a:lnTo>
                    <a:cubicBezTo>
                      <a:pt x="81365" y="219742"/>
                      <a:pt x="111921" y="221309"/>
                      <a:pt x="142842" y="221309"/>
                    </a:cubicBezTo>
                    <a:cubicBezTo>
                      <a:pt x="328372" y="221309"/>
                      <a:pt x="500728" y="164909"/>
                      <a:pt x="643701" y="68318"/>
                    </a:cubicBezTo>
                    <a:lnTo>
                      <a:pt x="726504" y="0"/>
                    </a:lnTo>
                    <a:close/>
                  </a:path>
                </a:pathLst>
              </a:custGeom>
              <a:solidFill>
                <a:srgbClr val="B8DBEE"/>
              </a:solidFill>
              <a:ln w="9525" cap="rnd" cmpd="sng" algn="ctr">
                <a:solidFill>
                  <a:srgbClr val="B8DB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grpSp>
          <p:nvGrpSpPr>
            <p:cNvPr id="7" name="Group 8"/>
            <p:cNvGrpSpPr/>
            <p:nvPr/>
          </p:nvGrpSpPr>
          <p:grpSpPr>
            <a:xfrm>
              <a:off x="4062061" y="1985010"/>
              <a:ext cx="2286000" cy="2286000"/>
              <a:chOff x="4062061" y="1985010"/>
              <a:chExt cx="2286000" cy="2286000"/>
            </a:xfrm>
          </p:grpSpPr>
          <p:sp>
            <p:nvSpPr>
              <p:cNvPr id="15" name="Freeform 16"/>
              <p:cNvSpPr/>
              <p:nvPr/>
            </p:nvSpPr>
            <p:spPr>
              <a:xfrm>
                <a:off x="4283773" y="2269121"/>
                <a:ext cx="337627" cy="373917"/>
              </a:xfrm>
              <a:custGeom>
                <a:avLst/>
                <a:gdLst>
                  <a:gd name="connsiteX0" fmla="*/ 168813 w 337627"/>
                  <a:gd name="connsiteY0" fmla="*/ 0 h 373917"/>
                  <a:gd name="connsiteX1" fmla="*/ 224561 w 337627"/>
                  <a:gd name="connsiteY1" fmla="*/ 50667 h 373917"/>
                  <a:gd name="connsiteX2" fmla="*/ 298332 w 337627"/>
                  <a:gd name="connsiteY2" fmla="*/ 131836 h 373917"/>
                  <a:gd name="connsiteX3" fmla="*/ 337627 w 337627"/>
                  <a:gd name="connsiteY3" fmla="*/ 184384 h 373917"/>
                  <a:gd name="connsiteX4" fmla="*/ 287851 w 337627"/>
                  <a:gd name="connsiteY4" fmla="*/ 225453 h 373917"/>
                  <a:gd name="connsiteX5" fmla="*/ 178464 w 337627"/>
                  <a:gd name="connsiteY5" fmla="*/ 358031 h 373917"/>
                  <a:gd name="connsiteX6" fmla="*/ 168813 w 337627"/>
                  <a:gd name="connsiteY6" fmla="*/ 373917 h 373917"/>
                  <a:gd name="connsiteX7" fmla="*/ 159162 w 337627"/>
                  <a:gd name="connsiteY7" fmla="*/ 358031 h 373917"/>
                  <a:gd name="connsiteX8" fmla="*/ 49775 w 337627"/>
                  <a:gd name="connsiteY8" fmla="*/ 225453 h 373917"/>
                  <a:gd name="connsiteX9" fmla="*/ 0 w 337627"/>
                  <a:gd name="connsiteY9" fmla="*/ 184384 h 373917"/>
                  <a:gd name="connsiteX10" fmla="*/ 39294 w 337627"/>
                  <a:gd name="connsiteY10" fmla="*/ 131836 h 373917"/>
                  <a:gd name="connsiteX11" fmla="*/ 113065 w 337627"/>
                  <a:gd name="connsiteY11" fmla="*/ 50667 h 373917"/>
                  <a:gd name="connsiteX12" fmla="*/ 168813 w 337627"/>
                  <a:gd name="connsiteY12" fmla="*/ 0 h 37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27" h="373917">
                    <a:moveTo>
                      <a:pt x="168813" y="0"/>
                    </a:moveTo>
                    <a:lnTo>
                      <a:pt x="224561" y="50667"/>
                    </a:lnTo>
                    <a:cubicBezTo>
                      <a:pt x="250416" y="76522"/>
                      <a:pt x="275039" y="103611"/>
                      <a:pt x="298332" y="131836"/>
                    </a:cubicBezTo>
                    <a:lnTo>
                      <a:pt x="337627" y="184384"/>
                    </a:lnTo>
                    <a:lnTo>
                      <a:pt x="287851" y="225453"/>
                    </a:lnTo>
                    <a:cubicBezTo>
                      <a:pt x="247324" y="265981"/>
                      <a:pt x="210661" y="310374"/>
                      <a:pt x="178464" y="358031"/>
                    </a:cubicBezTo>
                    <a:lnTo>
                      <a:pt x="168813" y="373917"/>
                    </a:lnTo>
                    <a:lnTo>
                      <a:pt x="159162" y="358031"/>
                    </a:lnTo>
                    <a:cubicBezTo>
                      <a:pt x="126965" y="310374"/>
                      <a:pt x="90303" y="265981"/>
                      <a:pt x="49775" y="225453"/>
                    </a:cubicBezTo>
                    <a:lnTo>
                      <a:pt x="0" y="184384"/>
                    </a:lnTo>
                    <a:lnTo>
                      <a:pt x="39294" y="131836"/>
                    </a:lnTo>
                    <a:cubicBezTo>
                      <a:pt x="62588" y="103611"/>
                      <a:pt x="87210" y="76522"/>
                      <a:pt x="113065" y="50667"/>
                    </a:cubicBezTo>
                    <a:lnTo>
                      <a:pt x="168813" y="0"/>
                    </a:ln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6" name="Freeform 17"/>
              <p:cNvSpPr/>
              <p:nvPr/>
            </p:nvSpPr>
            <p:spPr>
              <a:xfrm>
                <a:off x="4065528" y="3137876"/>
                <a:ext cx="280819" cy="306440"/>
              </a:xfrm>
              <a:custGeom>
                <a:avLst/>
                <a:gdLst>
                  <a:gd name="connsiteX0" fmla="*/ 244216 w 280819"/>
                  <a:gd name="connsiteY0" fmla="*/ 0 h 306440"/>
                  <a:gd name="connsiteX1" fmla="*/ 248343 w 280819"/>
                  <a:gd name="connsiteY1" fmla="*/ 81726 h 306440"/>
                  <a:gd name="connsiteX2" fmla="*/ 261918 w 280819"/>
                  <a:gd name="connsiteY2" fmla="*/ 170672 h 306440"/>
                  <a:gd name="connsiteX3" fmla="*/ 280819 w 280819"/>
                  <a:gd name="connsiteY3" fmla="*/ 244180 h 306440"/>
                  <a:gd name="connsiteX4" fmla="*/ 206520 w 280819"/>
                  <a:gd name="connsiteY4" fmla="*/ 255519 h 306440"/>
                  <a:gd name="connsiteX5" fmla="*/ 120670 w 280819"/>
                  <a:gd name="connsiteY5" fmla="*/ 277593 h 306440"/>
                  <a:gd name="connsiteX6" fmla="*/ 41855 w 280819"/>
                  <a:gd name="connsiteY6" fmla="*/ 306440 h 306440"/>
                  <a:gd name="connsiteX7" fmla="*/ 19755 w 280819"/>
                  <a:gd name="connsiteY7" fmla="*/ 220488 h 306440"/>
                  <a:gd name="connsiteX8" fmla="*/ 2434 w 280819"/>
                  <a:gd name="connsiteY8" fmla="*/ 106999 h 306440"/>
                  <a:gd name="connsiteX9" fmla="*/ 0 w 280819"/>
                  <a:gd name="connsiteY9" fmla="*/ 58784 h 306440"/>
                  <a:gd name="connsiteX10" fmla="*/ 47165 w 280819"/>
                  <a:gd name="connsiteY10" fmla="*/ 41521 h 306440"/>
                  <a:gd name="connsiteX11" fmla="*/ 156704 w 280819"/>
                  <a:gd name="connsiteY11" fmla="*/ 13356 h 306440"/>
                  <a:gd name="connsiteX12" fmla="*/ 244216 w 280819"/>
                  <a:gd name="connsiteY12" fmla="*/ 0 h 3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19" h="306440">
                    <a:moveTo>
                      <a:pt x="244216" y="0"/>
                    </a:moveTo>
                    <a:lnTo>
                      <a:pt x="248343" y="81726"/>
                    </a:lnTo>
                    <a:cubicBezTo>
                      <a:pt x="251402" y="111841"/>
                      <a:pt x="255951" y="141514"/>
                      <a:pt x="261918" y="170672"/>
                    </a:cubicBezTo>
                    <a:lnTo>
                      <a:pt x="280819" y="244180"/>
                    </a:lnTo>
                    <a:lnTo>
                      <a:pt x="206520" y="255519"/>
                    </a:lnTo>
                    <a:cubicBezTo>
                      <a:pt x="177363" y="261485"/>
                      <a:pt x="148721" y="268869"/>
                      <a:pt x="120670" y="277593"/>
                    </a:cubicBezTo>
                    <a:lnTo>
                      <a:pt x="41855" y="306440"/>
                    </a:lnTo>
                    <a:lnTo>
                      <a:pt x="19755" y="220488"/>
                    </a:lnTo>
                    <a:cubicBezTo>
                      <a:pt x="12142" y="183285"/>
                      <a:pt x="6337" y="145423"/>
                      <a:pt x="2434" y="106999"/>
                    </a:cubicBezTo>
                    <a:lnTo>
                      <a:pt x="0" y="58784"/>
                    </a:lnTo>
                    <a:lnTo>
                      <a:pt x="47165" y="41521"/>
                    </a:lnTo>
                    <a:cubicBezTo>
                      <a:pt x="82956" y="30389"/>
                      <a:pt x="119501" y="20969"/>
                      <a:pt x="156704" y="13356"/>
                    </a:cubicBezTo>
                    <a:lnTo>
                      <a:pt x="244216" y="0"/>
                    </a:ln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7" name="Freeform 18"/>
              <p:cNvSpPr/>
              <p:nvPr/>
            </p:nvSpPr>
            <p:spPr>
              <a:xfrm>
                <a:off x="4452586" y="1985010"/>
                <a:ext cx="1895475" cy="2217350"/>
              </a:xfrm>
              <a:custGeom>
                <a:avLst/>
                <a:gdLst>
                  <a:gd name="connsiteX0" fmla="*/ 752475 w 1895475"/>
                  <a:gd name="connsiteY0" fmla="*/ 0 h 2217350"/>
                  <a:gd name="connsiteX1" fmla="*/ 1895475 w 1895475"/>
                  <a:gd name="connsiteY1" fmla="*/ 1143000 h 2217350"/>
                  <a:gd name="connsiteX2" fmla="*/ 1197382 w 1895475"/>
                  <a:gd name="connsiteY2" fmla="*/ 2196177 h 2217350"/>
                  <a:gd name="connsiteX3" fmla="*/ 1139534 w 1895475"/>
                  <a:gd name="connsiteY3" fmla="*/ 2217350 h 2217350"/>
                  <a:gd name="connsiteX4" fmla="*/ 1137099 w 1895475"/>
                  <a:gd name="connsiteY4" fmla="*/ 2169135 h 2217350"/>
                  <a:gd name="connsiteX5" fmla="*/ 1119778 w 1895475"/>
                  <a:gd name="connsiteY5" fmla="*/ 2055646 h 2217350"/>
                  <a:gd name="connsiteX6" fmla="*/ 1097678 w 1895475"/>
                  <a:gd name="connsiteY6" fmla="*/ 1969694 h 2217350"/>
                  <a:gd name="connsiteX7" fmla="*/ 1101167 w 1895475"/>
                  <a:gd name="connsiteY7" fmla="*/ 1968417 h 2217350"/>
                  <a:gd name="connsiteX8" fmla="*/ 1648290 w 1895475"/>
                  <a:gd name="connsiteY8" fmla="*/ 1143000 h 2217350"/>
                  <a:gd name="connsiteX9" fmla="*/ 752475 w 1895475"/>
                  <a:gd name="connsiteY9" fmla="*/ 247185 h 2217350"/>
                  <a:gd name="connsiteX10" fmla="*/ 251616 w 1895475"/>
                  <a:gd name="connsiteY10" fmla="*/ 400176 h 2217350"/>
                  <a:gd name="connsiteX11" fmla="*/ 168814 w 1895475"/>
                  <a:gd name="connsiteY11" fmla="*/ 468494 h 2217350"/>
                  <a:gd name="connsiteX12" fmla="*/ 129519 w 1895475"/>
                  <a:gd name="connsiteY12" fmla="*/ 415946 h 2217350"/>
                  <a:gd name="connsiteX13" fmla="*/ 55748 w 1895475"/>
                  <a:gd name="connsiteY13" fmla="*/ 334777 h 2217350"/>
                  <a:gd name="connsiteX14" fmla="*/ 0 w 1895475"/>
                  <a:gd name="connsiteY14" fmla="*/ 284110 h 2217350"/>
                  <a:gd name="connsiteX15" fmla="*/ 25421 w 1895475"/>
                  <a:gd name="connsiteY15" fmla="*/ 261006 h 2217350"/>
                  <a:gd name="connsiteX16" fmla="*/ 752475 w 1895475"/>
                  <a:gd name="connsiteY16" fmla="*/ 0 h 22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475" h="2217350">
                    <a:moveTo>
                      <a:pt x="752475" y="0"/>
                    </a:moveTo>
                    <a:cubicBezTo>
                      <a:pt x="1383736" y="0"/>
                      <a:pt x="1895475" y="511739"/>
                      <a:pt x="1895475" y="1143000"/>
                    </a:cubicBezTo>
                    <a:cubicBezTo>
                      <a:pt x="1895475" y="1616446"/>
                      <a:pt x="1607622" y="2022661"/>
                      <a:pt x="1197382" y="2196177"/>
                    </a:cubicBezTo>
                    <a:lnTo>
                      <a:pt x="1139534" y="2217350"/>
                    </a:lnTo>
                    <a:lnTo>
                      <a:pt x="1137099" y="2169135"/>
                    </a:lnTo>
                    <a:cubicBezTo>
                      <a:pt x="1133197" y="2130711"/>
                      <a:pt x="1127391" y="2092849"/>
                      <a:pt x="1119778" y="2055646"/>
                    </a:cubicBezTo>
                    <a:lnTo>
                      <a:pt x="1097678" y="1969694"/>
                    </a:lnTo>
                    <a:lnTo>
                      <a:pt x="1101167" y="1968417"/>
                    </a:lnTo>
                    <a:cubicBezTo>
                      <a:pt x="1422688" y="1832425"/>
                      <a:pt x="1648290" y="1514059"/>
                      <a:pt x="1648290" y="1143000"/>
                    </a:cubicBezTo>
                    <a:cubicBezTo>
                      <a:pt x="1648290" y="648255"/>
                      <a:pt x="1247220" y="247185"/>
                      <a:pt x="752475" y="247185"/>
                    </a:cubicBezTo>
                    <a:cubicBezTo>
                      <a:pt x="566946" y="247185"/>
                      <a:pt x="394590" y="303585"/>
                      <a:pt x="251616" y="400176"/>
                    </a:cubicBezTo>
                    <a:lnTo>
                      <a:pt x="168814" y="468494"/>
                    </a:lnTo>
                    <a:lnTo>
                      <a:pt x="129519" y="415946"/>
                    </a:lnTo>
                    <a:cubicBezTo>
                      <a:pt x="106226" y="387721"/>
                      <a:pt x="81603" y="360632"/>
                      <a:pt x="55748" y="334777"/>
                    </a:cubicBezTo>
                    <a:lnTo>
                      <a:pt x="0" y="284110"/>
                    </a:lnTo>
                    <a:lnTo>
                      <a:pt x="25421" y="261006"/>
                    </a:lnTo>
                    <a:cubicBezTo>
                      <a:pt x="222999" y="97950"/>
                      <a:pt x="476299" y="0"/>
                      <a:pt x="752475" y="0"/>
                    </a:cubicBez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8" name="Freeform 19"/>
              <p:cNvSpPr/>
              <p:nvPr/>
            </p:nvSpPr>
            <p:spPr>
              <a:xfrm>
                <a:off x="4062061" y="2453504"/>
                <a:ext cx="390525" cy="743156"/>
              </a:xfrm>
              <a:custGeom>
                <a:avLst/>
                <a:gdLst>
                  <a:gd name="connsiteX0" fmla="*/ 221712 w 390525"/>
                  <a:gd name="connsiteY0" fmla="*/ 0 h 743156"/>
                  <a:gd name="connsiteX1" fmla="*/ 271487 w 390525"/>
                  <a:gd name="connsiteY1" fmla="*/ 41069 h 743156"/>
                  <a:gd name="connsiteX2" fmla="*/ 380874 w 390525"/>
                  <a:gd name="connsiteY2" fmla="*/ 173647 h 743156"/>
                  <a:gd name="connsiteX3" fmla="*/ 390525 w 390525"/>
                  <a:gd name="connsiteY3" fmla="*/ 189533 h 743156"/>
                  <a:gd name="connsiteX4" fmla="*/ 355305 w 390525"/>
                  <a:gd name="connsiteY4" fmla="*/ 247507 h 743156"/>
                  <a:gd name="connsiteX5" fmla="*/ 247185 w 390525"/>
                  <a:gd name="connsiteY5" fmla="*/ 674506 h 743156"/>
                  <a:gd name="connsiteX6" fmla="*/ 247683 w 390525"/>
                  <a:gd name="connsiteY6" fmla="*/ 684372 h 743156"/>
                  <a:gd name="connsiteX7" fmla="*/ 160171 w 390525"/>
                  <a:gd name="connsiteY7" fmla="*/ 697728 h 743156"/>
                  <a:gd name="connsiteX8" fmla="*/ 50632 w 390525"/>
                  <a:gd name="connsiteY8" fmla="*/ 725893 h 743156"/>
                  <a:gd name="connsiteX9" fmla="*/ 3467 w 390525"/>
                  <a:gd name="connsiteY9" fmla="*/ 743156 h 743156"/>
                  <a:gd name="connsiteX10" fmla="*/ 0 w 390525"/>
                  <a:gd name="connsiteY10" fmla="*/ 674506 h 743156"/>
                  <a:gd name="connsiteX11" fmla="*/ 195207 w 390525"/>
                  <a:gd name="connsiteY11" fmla="*/ 35444 h 743156"/>
                  <a:gd name="connsiteX12" fmla="*/ 221712 w 390525"/>
                  <a:gd name="connsiteY12" fmla="*/ 0 h 7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525" h="743156">
                    <a:moveTo>
                      <a:pt x="221712" y="0"/>
                    </a:moveTo>
                    <a:lnTo>
                      <a:pt x="271487" y="41069"/>
                    </a:lnTo>
                    <a:cubicBezTo>
                      <a:pt x="312015" y="81597"/>
                      <a:pt x="348677" y="125990"/>
                      <a:pt x="380874" y="173647"/>
                    </a:cubicBezTo>
                    <a:lnTo>
                      <a:pt x="390525" y="189533"/>
                    </a:lnTo>
                    <a:lnTo>
                      <a:pt x="355305" y="247507"/>
                    </a:lnTo>
                    <a:cubicBezTo>
                      <a:pt x="286352" y="374438"/>
                      <a:pt x="247185" y="519898"/>
                      <a:pt x="247185" y="674506"/>
                    </a:cubicBezTo>
                    <a:lnTo>
                      <a:pt x="247683" y="684372"/>
                    </a:lnTo>
                    <a:lnTo>
                      <a:pt x="160171" y="697728"/>
                    </a:lnTo>
                    <a:cubicBezTo>
                      <a:pt x="122968" y="705341"/>
                      <a:pt x="86423" y="714761"/>
                      <a:pt x="50632" y="725893"/>
                    </a:cubicBezTo>
                    <a:lnTo>
                      <a:pt x="3467" y="743156"/>
                    </a:lnTo>
                    <a:lnTo>
                      <a:pt x="0" y="674506"/>
                    </a:lnTo>
                    <a:cubicBezTo>
                      <a:pt x="0" y="437783"/>
                      <a:pt x="71963" y="217868"/>
                      <a:pt x="195207" y="35444"/>
                    </a:cubicBezTo>
                    <a:lnTo>
                      <a:pt x="221712" y="0"/>
                    </a:ln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9" name="Freeform 20"/>
              <p:cNvSpPr/>
              <p:nvPr/>
            </p:nvSpPr>
            <p:spPr>
              <a:xfrm>
                <a:off x="4107383" y="3382056"/>
                <a:ext cx="345203" cy="420460"/>
              </a:xfrm>
              <a:custGeom>
                <a:avLst/>
                <a:gdLst>
                  <a:gd name="connsiteX0" fmla="*/ 238964 w 345203"/>
                  <a:gd name="connsiteY0" fmla="*/ 0 h 420460"/>
                  <a:gd name="connsiteX1" fmla="*/ 242137 w 345203"/>
                  <a:gd name="connsiteY1" fmla="*/ 12342 h 420460"/>
                  <a:gd name="connsiteX2" fmla="*/ 309983 w 345203"/>
                  <a:gd name="connsiteY2" fmla="*/ 172953 h 420460"/>
                  <a:gd name="connsiteX3" fmla="*/ 345203 w 345203"/>
                  <a:gd name="connsiteY3" fmla="*/ 230927 h 420460"/>
                  <a:gd name="connsiteX4" fmla="*/ 335552 w 345203"/>
                  <a:gd name="connsiteY4" fmla="*/ 246813 h 420460"/>
                  <a:gd name="connsiteX5" fmla="*/ 226165 w 345203"/>
                  <a:gd name="connsiteY5" fmla="*/ 379391 h 420460"/>
                  <a:gd name="connsiteX6" fmla="*/ 176390 w 345203"/>
                  <a:gd name="connsiteY6" fmla="*/ 420460 h 420460"/>
                  <a:gd name="connsiteX7" fmla="*/ 149885 w 345203"/>
                  <a:gd name="connsiteY7" fmla="*/ 385016 h 420460"/>
                  <a:gd name="connsiteX8" fmla="*/ 6065 w 345203"/>
                  <a:gd name="connsiteY8" fmla="*/ 85847 h 420460"/>
                  <a:gd name="connsiteX9" fmla="*/ 0 w 345203"/>
                  <a:gd name="connsiteY9" fmla="*/ 62260 h 420460"/>
                  <a:gd name="connsiteX10" fmla="*/ 78815 w 345203"/>
                  <a:gd name="connsiteY10" fmla="*/ 33413 h 420460"/>
                  <a:gd name="connsiteX11" fmla="*/ 164665 w 345203"/>
                  <a:gd name="connsiteY11" fmla="*/ 11339 h 420460"/>
                  <a:gd name="connsiteX12" fmla="*/ 238964 w 345203"/>
                  <a:gd name="connsiteY12" fmla="*/ 0 h 4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203" h="420460">
                    <a:moveTo>
                      <a:pt x="238964" y="0"/>
                    </a:moveTo>
                    <a:lnTo>
                      <a:pt x="242137" y="12342"/>
                    </a:lnTo>
                    <a:cubicBezTo>
                      <a:pt x="259587" y="68443"/>
                      <a:pt x="282402" y="122180"/>
                      <a:pt x="309983" y="172953"/>
                    </a:cubicBezTo>
                    <a:lnTo>
                      <a:pt x="345203" y="230927"/>
                    </a:lnTo>
                    <a:lnTo>
                      <a:pt x="335552" y="246813"/>
                    </a:lnTo>
                    <a:cubicBezTo>
                      <a:pt x="303355" y="294470"/>
                      <a:pt x="266693" y="338863"/>
                      <a:pt x="226165" y="379391"/>
                    </a:cubicBezTo>
                    <a:lnTo>
                      <a:pt x="176390" y="420460"/>
                    </a:lnTo>
                    <a:lnTo>
                      <a:pt x="149885" y="385016"/>
                    </a:lnTo>
                    <a:cubicBezTo>
                      <a:pt x="88263" y="293804"/>
                      <a:pt x="39461" y="193219"/>
                      <a:pt x="6065" y="85847"/>
                    </a:cubicBezTo>
                    <a:lnTo>
                      <a:pt x="0" y="62260"/>
                    </a:lnTo>
                    <a:lnTo>
                      <a:pt x="78815" y="33413"/>
                    </a:lnTo>
                    <a:cubicBezTo>
                      <a:pt x="106866" y="24689"/>
                      <a:pt x="135508" y="17305"/>
                      <a:pt x="164665" y="11339"/>
                    </a:cubicBezTo>
                    <a:lnTo>
                      <a:pt x="238964" y="0"/>
                    </a:ln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0" name="Freeform 21"/>
              <p:cNvSpPr/>
              <p:nvPr/>
            </p:nvSpPr>
            <p:spPr>
              <a:xfrm>
                <a:off x="4452586" y="3802516"/>
                <a:ext cx="895317" cy="468494"/>
              </a:xfrm>
              <a:custGeom>
                <a:avLst/>
                <a:gdLst>
                  <a:gd name="connsiteX0" fmla="*/ 168814 w 895317"/>
                  <a:gd name="connsiteY0" fmla="*/ 0 h 468494"/>
                  <a:gd name="connsiteX1" fmla="*/ 251616 w 895317"/>
                  <a:gd name="connsiteY1" fmla="*/ 68318 h 468494"/>
                  <a:gd name="connsiteX2" fmla="*/ 752475 w 895317"/>
                  <a:gd name="connsiteY2" fmla="*/ 221309 h 468494"/>
                  <a:gd name="connsiteX3" fmla="*/ 844067 w 895317"/>
                  <a:gd name="connsiteY3" fmla="*/ 216684 h 468494"/>
                  <a:gd name="connsiteX4" fmla="*/ 858715 w 895317"/>
                  <a:gd name="connsiteY4" fmla="*/ 214449 h 468494"/>
                  <a:gd name="connsiteX5" fmla="*/ 877615 w 895317"/>
                  <a:gd name="connsiteY5" fmla="*/ 287956 h 468494"/>
                  <a:gd name="connsiteX6" fmla="*/ 891190 w 895317"/>
                  <a:gd name="connsiteY6" fmla="*/ 376902 h 468494"/>
                  <a:gd name="connsiteX7" fmla="*/ 895317 w 895317"/>
                  <a:gd name="connsiteY7" fmla="*/ 458629 h 468494"/>
                  <a:gd name="connsiteX8" fmla="*/ 869340 w 895317"/>
                  <a:gd name="connsiteY8" fmla="*/ 462593 h 468494"/>
                  <a:gd name="connsiteX9" fmla="*/ 752475 w 895317"/>
                  <a:gd name="connsiteY9" fmla="*/ 468494 h 468494"/>
                  <a:gd name="connsiteX10" fmla="*/ 25421 w 895317"/>
                  <a:gd name="connsiteY10" fmla="*/ 207488 h 468494"/>
                  <a:gd name="connsiteX11" fmla="*/ 0 w 895317"/>
                  <a:gd name="connsiteY11" fmla="*/ 184384 h 468494"/>
                  <a:gd name="connsiteX12" fmla="*/ 55748 w 895317"/>
                  <a:gd name="connsiteY12" fmla="*/ 133717 h 468494"/>
                  <a:gd name="connsiteX13" fmla="*/ 129519 w 895317"/>
                  <a:gd name="connsiteY13" fmla="*/ 52548 h 468494"/>
                  <a:gd name="connsiteX14" fmla="*/ 168814 w 895317"/>
                  <a:gd name="connsiteY14" fmla="*/ 0 h 46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5317" h="468494">
                    <a:moveTo>
                      <a:pt x="168814" y="0"/>
                    </a:moveTo>
                    <a:lnTo>
                      <a:pt x="251616" y="68318"/>
                    </a:lnTo>
                    <a:cubicBezTo>
                      <a:pt x="394590" y="164909"/>
                      <a:pt x="566946" y="221309"/>
                      <a:pt x="752475" y="221309"/>
                    </a:cubicBezTo>
                    <a:cubicBezTo>
                      <a:pt x="783397" y="221309"/>
                      <a:pt x="813952" y="219742"/>
                      <a:pt x="844067" y="216684"/>
                    </a:cubicBezTo>
                    <a:lnTo>
                      <a:pt x="858715" y="214449"/>
                    </a:lnTo>
                    <a:lnTo>
                      <a:pt x="877615" y="287956"/>
                    </a:lnTo>
                    <a:cubicBezTo>
                      <a:pt x="883582" y="317114"/>
                      <a:pt x="888132" y="346788"/>
                      <a:pt x="891190" y="376902"/>
                    </a:cubicBezTo>
                    <a:lnTo>
                      <a:pt x="895317" y="458629"/>
                    </a:lnTo>
                    <a:lnTo>
                      <a:pt x="869340" y="462593"/>
                    </a:lnTo>
                    <a:cubicBezTo>
                      <a:pt x="830916" y="466495"/>
                      <a:pt x="791929" y="468494"/>
                      <a:pt x="752475" y="468494"/>
                    </a:cubicBezTo>
                    <a:cubicBezTo>
                      <a:pt x="476299" y="468494"/>
                      <a:pt x="222999" y="370544"/>
                      <a:pt x="25421" y="207488"/>
                    </a:cubicBezTo>
                    <a:lnTo>
                      <a:pt x="0" y="184384"/>
                    </a:lnTo>
                    <a:lnTo>
                      <a:pt x="55748" y="133717"/>
                    </a:lnTo>
                    <a:cubicBezTo>
                      <a:pt x="81603" y="107862"/>
                      <a:pt x="106226" y="80773"/>
                      <a:pt x="129519" y="52548"/>
                    </a:cubicBezTo>
                    <a:lnTo>
                      <a:pt x="168814" y="0"/>
                    </a:lnTo>
                    <a:close/>
                  </a:path>
                </a:pathLst>
              </a:custGeom>
              <a:solidFill>
                <a:srgbClr val="59B5DA"/>
              </a:solidFill>
              <a:ln w="9525" cap="rnd" cmpd="sng" algn="ctr">
                <a:solidFill>
                  <a:srgbClr val="59B5D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grpSp>
          <p:nvGrpSpPr>
            <p:cNvPr id="8" name="Group 9"/>
            <p:cNvGrpSpPr/>
            <p:nvPr/>
          </p:nvGrpSpPr>
          <p:grpSpPr>
            <a:xfrm>
              <a:off x="3309585" y="3128010"/>
              <a:ext cx="2286000" cy="2286000"/>
              <a:chOff x="3309585" y="3128010"/>
              <a:chExt cx="2286000" cy="2286000"/>
            </a:xfrm>
          </p:grpSpPr>
          <p:sp>
            <p:nvSpPr>
              <p:cNvPr id="9" name="Freeform 10"/>
              <p:cNvSpPr/>
              <p:nvPr/>
            </p:nvSpPr>
            <p:spPr>
              <a:xfrm>
                <a:off x="4558826" y="3137876"/>
                <a:ext cx="280819" cy="306440"/>
              </a:xfrm>
              <a:custGeom>
                <a:avLst/>
                <a:gdLst>
                  <a:gd name="connsiteX0" fmla="*/ 36602 w 280819"/>
                  <a:gd name="connsiteY0" fmla="*/ 0 h 306440"/>
                  <a:gd name="connsiteX1" fmla="*/ 124114 w 280819"/>
                  <a:gd name="connsiteY1" fmla="*/ 13356 h 306440"/>
                  <a:gd name="connsiteX2" fmla="*/ 233653 w 280819"/>
                  <a:gd name="connsiteY2" fmla="*/ 41521 h 306440"/>
                  <a:gd name="connsiteX3" fmla="*/ 280819 w 280819"/>
                  <a:gd name="connsiteY3" fmla="*/ 58784 h 306440"/>
                  <a:gd name="connsiteX4" fmla="*/ 278384 w 280819"/>
                  <a:gd name="connsiteY4" fmla="*/ 106999 h 306440"/>
                  <a:gd name="connsiteX5" fmla="*/ 261063 w 280819"/>
                  <a:gd name="connsiteY5" fmla="*/ 220488 h 306440"/>
                  <a:gd name="connsiteX6" fmla="*/ 238963 w 280819"/>
                  <a:gd name="connsiteY6" fmla="*/ 306440 h 306440"/>
                  <a:gd name="connsiteX7" fmla="*/ 160148 w 280819"/>
                  <a:gd name="connsiteY7" fmla="*/ 277593 h 306440"/>
                  <a:gd name="connsiteX8" fmla="*/ 74298 w 280819"/>
                  <a:gd name="connsiteY8" fmla="*/ 255519 h 306440"/>
                  <a:gd name="connsiteX9" fmla="*/ 0 w 280819"/>
                  <a:gd name="connsiteY9" fmla="*/ 244180 h 306440"/>
                  <a:gd name="connsiteX10" fmla="*/ 18900 w 280819"/>
                  <a:gd name="connsiteY10" fmla="*/ 170672 h 306440"/>
                  <a:gd name="connsiteX11" fmla="*/ 32475 w 280819"/>
                  <a:gd name="connsiteY11" fmla="*/ 81726 h 306440"/>
                  <a:gd name="connsiteX12" fmla="*/ 36602 w 280819"/>
                  <a:gd name="connsiteY12" fmla="*/ 0 h 3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19" h="306440">
                    <a:moveTo>
                      <a:pt x="36602" y="0"/>
                    </a:moveTo>
                    <a:lnTo>
                      <a:pt x="124114" y="13356"/>
                    </a:lnTo>
                    <a:cubicBezTo>
                      <a:pt x="161318" y="20969"/>
                      <a:pt x="197863" y="30389"/>
                      <a:pt x="233653" y="41521"/>
                    </a:cubicBezTo>
                    <a:lnTo>
                      <a:pt x="280819" y="58784"/>
                    </a:lnTo>
                    <a:lnTo>
                      <a:pt x="278384" y="106999"/>
                    </a:lnTo>
                    <a:cubicBezTo>
                      <a:pt x="274482" y="145423"/>
                      <a:pt x="268676" y="183285"/>
                      <a:pt x="261063" y="220488"/>
                    </a:cubicBezTo>
                    <a:lnTo>
                      <a:pt x="238963" y="306440"/>
                    </a:lnTo>
                    <a:lnTo>
                      <a:pt x="160148" y="277593"/>
                    </a:lnTo>
                    <a:cubicBezTo>
                      <a:pt x="132098" y="268869"/>
                      <a:pt x="103456" y="261485"/>
                      <a:pt x="74298" y="255519"/>
                    </a:cubicBezTo>
                    <a:lnTo>
                      <a:pt x="0" y="244180"/>
                    </a:lnTo>
                    <a:lnTo>
                      <a:pt x="18900" y="170672"/>
                    </a:lnTo>
                    <a:cubicBezTo>
                      <a:pt x="24867" y="141514"/>
                      <a:pt x="29417" y="111841"/>
                      <a:pt x="32475" y="81726"/>
                    </a:cubicBezTo>
                    <a:lnTo>
                      <a:pt x="36602" y="0"/>
                    </a:lnTo>
                    <a:close/>
                  </a:path>
                </a:pathLst>
              </a:custGeom>
              <a:solidFill>
                <a:srgbClr val="0088C2"/>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0" name="Freeform 11"/>
              <p:cNvSpPr/>
              <p:nvPr/>
            </p:nvSpPr>
            <p:spPr>
              <a:xfrm>
                <a:off x="5311301" y="3954705"/>
                <a:ext cx="280819" cy="306441"/>
              </a:xfrm>
              <a:custGeom>
                <a:avLst/>
                <a:gdLst>
                  <a:gd name="connsiteX0" fmla="*/ 238963 w 280819"/>
                  <a:gd name="connsiteY0" fmla="*/ 0 h 306441"/>
                  <a:gd name="connsiteX1" fmla="*/ 261063 w 280819"/>
                  <a:gd name="connsiteY1" fmla="*/ 85952 h 306441"/>
                  <a:gd name="connsiteX2" fmla="*/ 278384 w 280819"/>
                  <a:gd name="connsiteY2" fmla="*/ 199441 h 306441"/>
                  <a:gd name="connsiteX3" fmla="*/ 280819 w 280819"/>
                  <a:gd name="connsiteY3" fmla="*/ 247656 h 306441"/>
                  <a:gd name="connsiteX4" fmla="*/ 233653 w 280819"/>
                  <a:gd name="connsiteY4" fmla="*/ 264919 h 306441"/>
                  <a:gd name="connsiteX5" fmla="*/ 124114 w 280819"/>
                  <a:gd name="connsiteY5" fmla="*/ 293084 h 306441"/>
                  <a:gd name="connsiteX6" fmla="*/ 36602 w 280819"/>
                  <a:gd name="connsiteY6" fmla="*/ 306441 h 306441"/>
                  <a:gd name="connsiteX7" fmla="*/ 32475 w 280819"/>
                  <a:gd name="connsiteY7" fmla="*/ 224714 h 306441"/>
                  <a:gd name="connsiteX8" fmla="*/ 18900 w 280819"/>
                  <a:gd name="connsiteY8" fmla="*/ 135768 h 306441"/>
                  <a:gd name="connsiteX9" fmla="*/ 0 w 280819"/>
                  <a:gd name="connsiteY9" fmla="*/ 62261 h 306441"/>
                  <a:gd name="connsiteX10" fmla="*/ 74298 w 280819"/>
                  <a:gd name="connsiteY10" fmla="*/ 50921 h 306441"/>
                  <a:gd name="connsiteX11" fmla="*/ 160148 w 280819"/>
                  <a:gd name="connsiteY11" fmla="*/ 28847 h 306441"/>
                  <a:gd name="connsiteX12" fmla="*/ 238963 w 280819"/>
                  <a:gd name="connsiteY12" fmla="*/ 0 h 30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19" h="306441">
                    <a:moveTo>
                      <a:pt x="238963" y="0"/>
                    </a:moveTo>
                    <a:lnTo>
                      <a:pt x="261063" y="85952"/>
                    </a:lnTo>
                    <a:cubicBezTo>
                      <a:pt x="268676" y="123155"/>
                      <a:pt x="274482" y="161017"/>
                      <a:pt x="278384" y="199441"/>
                    </a:cubicBezTo>
                    <a:lnTo>
                      <a:pt x="280819" y="247656"/>
                    </a:lnTo>
                    <a:lnTo>
                      <a:pt x="233653" y="264919"/>
                    </a:lnTo>
                    <a:cubicBezTo>
                      <a:pt x="197863" y="276051"/>
                      <a:pt x="161318" y="285472"/>
                      <a:pt x="124114" y="293084"/>
                    </a:cubicBezTo>
                    <a:lnTo>
                      <a:pt x="36602" y="306441"/>
                    </a:lnTo>
                    <a:lnTo>
                      <a:pt x="32475" y="224714"/>
                    </a:lnTo>
                    <a:cubicBezTo>
                      <a:pt x="29417" y="194600"/>
                      <a:pt x="24867" y="164926"/>
                      <a:pt x="18900" y="135768"/>
                    </a:cubicBezTo>
                    <a:lnTo>
                      <a:pt x="0" y="62261"/>
                    </a:lnTo>
                    <a:lnTo>
                      <a:pt x="74298" y="50921"/>
                    </a:lnTo>
                    <a:cubicBezTo>
                      <a:pt x="103456" y="44955"/>
                      <a:pt x="132098" y="37572"/>
                      <a:pt x="160148" y="28847"/>
                    </a:cubicBezTo>
                    <a:lnTo>
                      <a:pt x="238963" y="0"/>
                    </a:lnTo>
                    <a:close/>
                  </a:path>
                </a:pathLst>
              </a:custGeom>
              <a:solidFill>
                <a:srgbClr val="0093D3"/>
              </a:solidFill>
              <a:ln w="9525" cap="rnd" cmpd="sng" algn="ctr">
                <a:solidFill>
                  <a:srgbClr val="0093D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1" name="Freeform 12"/>
              <p:cNvSpPr/>
              <p:nvPr/>
            </p:nvSpPr>
            <p:spPr>
              <a:xfrm>
                <a:off x="4309743" y="3128010"/>
                <a:ext cx="285684" cy="254046"/>
              </a:xfrm>
              <a:custGeom>
                <a:avLst/>
                <a:gdLst>
                  <a:gd name="connsiteX0" fmla="*/ 142842 w 285684"/>
                  <a:gd name="connsiteY0" fmla="*/ 0 h 254046"/>
                  <a:gd name="connsiteX1" fmla="*/ 259707 w 285684"/>
                  <a:gd name="connsiteY1" fmla="*/ 5901 h 254046"/>
                  <a:gd name="connsiteX2" fmla="*/ 285684 w 285684"/>
                  <a:gd name="connsiteY2" fmla="*/ 9866 h 254046"/>
                  <a:gd name="connsiteX3" fmla="*/ 281557 w 285684"/>
                  <a:gd name="connsiteY3" fmla="*/ 91592 h 254046"/>
                  <a:gd name="connsiteX4" fmla="*/ 267982 w 285684"/>
                  <a:gd name="connsiteY4" fmla="*/ 180538 h 254046"/>
                  <a:gd name="connsiteX5" fmla="*/ 249082 w 285684"/>
                  <a:gd name="connsiteY5" fmla="*/ 254046 h 254046"/>
                  <a:gd name="connsiteX6" fmla="*/ 234434 w 285684"/>
                  <a:gd name="connsiteY6" fmla="*/ 251810 h 254046"/>
                  <a:gd name="connsiteX7" fmla="*/ 142842 w 285684"/>
                  <a:gd name="connsiteY7" fmla="*/ 247185 h 254046"/>
                  <a:gd name="connsiteX8" fmla="*/ 51250 w 285684"/>
                  <a:gd name="connsiteY8" fmla="*/ 251810 h 254046"/>
                  <a:gd name="connsiteX9" fmla="*/ 36603 w 285684"/>
                  <a:gd name="connsiteY9" fmla="*/ 254046 h 254046"/>
                  <a:gd name="connsiteX10" fmla="*/ 17702 w 285684"/>
                  <a:gd name="connsiteY10" fmla="*/ 180538 h 254046"/>
                  <a:gd name="connsiteX11" fmla="*/ 4127 w 285684"/>
                  <a:gd name="connsiteY11" fmla="*/ 91592 h 254046"/>
                  <a:gd name="connsiteX12" fmla="*/ 0 w 285684"/>
                  <a:gd name="connsiteY12" fmla="*/ 9866 h 254046"/>
                  <a:gd name="connsiteX13" fmla="*/ 25977 w 285684"/>
                  <a:gd name="connsiteY13" fmla="*/ 5901 h 254046"/>
                  <a:gd name="connsiteX14" fmla="*/ 142842 w 285684"/>
                  <a:gd name="connsiteY14" fmla="*/ 0 h 25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684" h="254043">
                    <a:moveTo>
                      <a:pt x="142842" y="0"/>
                    </a:moveTo>
                    <a:cubicBezTo>
                      <a:pt x="182296" y="0"/>
                      <a:pt x="221283" y="1999"/>
                      <a:pt x="259707" y="5901"/>
                    </a:cubicBezTo>
                    <a:lnTo>
                      <a:pt x="285684" y="9866"/>
                    </a:lnTo>
                    <a:lnTo>
                      <a:pt x="281557" y="91592"/>
                    </a:lnTo>
                    <a:cubicBezTo>
                      <a:pt x="278499" y="121707"/>
                      <a:pt x="273949" y="151380"/>
                      <a:pt x="267982" y="180538"/>
                    </a:cubicBezTo>
                    <a:lnTo>
                      <a:pt x="249082" y="254046"/>
                    </a:lnTo>
                    <a:lnTo>
                      <a:pt x="234434" y="251810"/>
                    </a:lnTo>
                    <a:cubicBezTo>
                      <a:pt x="204319" y="248752"/>
                      <a:pt x="173764" y="247185"/>
                      <a:pt x="142842" y="247185"/>
                    </a:cubicBezTo>
                    <a:cubicBezTo>
                      <a:pt x="111921" y="247185"/>
                      <a:pt x="81365" y="248752"/>
                      <a:pt x="51250" y="251810"/>
                    </a:cubicBezTo>
                    <a:lnTo>
                      <a:pt x="36603" y="254046"/>
                    </a:lnTo>
                    <a:lnTo>
                      <a:pt x="17702" y="180538"/>
                    </a:lnTo>
                    <a:cubicBezTo>
                      <a:pt x="11735" y="151380"/>
                      <a:pt x="7186" y="121707"/>
                      <a:pt x="4127" y="91592"/>
                    </a:cubicBezTo>
                    <a:lnTo>
                      <a:pt x="0" y="9866"/>
                    </a:lnTo>
                    <a:lnTo>
                      <a:pt x="25977" y="5901"/>
                    </a:lnTo>
                    <a:cubicBezTo>
                      <a:pt x="64402" y="1999"/>
                      <a:pt x="103388" y="0"/>
                      <a:pt x="142842" y="0"/>
                    </a:cubicBezTo>
                    <a:close/>
                  </a:path>
                </a:pathLst>
              </a:custGeom>
              <a:solidFill>
                <a:srgbClr val="0088C2"/>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2" name="Freeform 13"/>
              <p:cNvSpPr/>
              <p:nvPr/>
            </p:nvSpPr>
            <p:spPr>
              <a:xfrm>
                <a:off x="3354908" y="3196661"/>
                <a:ext cx="752475" cy="820305"/>
              </a:xfrm>
              <a:custGeom>
                <a:avLst/>
                <a:gdLst>
                  <a:gd name="connsiteX0" fmla="*/ 710620 w 752475"/>
                  <a:gd name="connsiteY0" fmla="*/ 0 h 820305"/>
                  <a:gd name="connsiteX1" fmla="*/ 713054 w 752475"/>
                  <a:gd name="connsiteY1" fmla="*/ 48215 h 820305"/>
                  <a:gd name="connsiteX2" fmla="*/ 730375 w 752475"/>
                  <a:gd name="connsiteY2" fmla="*/ 161704 h 820305"/>
                  <a:gd name="connsiteX3" fmla="*/ 752475 w 752475"/>
                  <a:gd name="connsiteY3" fmla="*/ 247656 h 820305"/>
                  <a:gd name="connsiteX4" fmla="*/ 748986 w 752475"/>
                  <a:gd name="connsiteY4" fmla="*/ 248933 h 820305"/>
                  <a:gd name="connsiteX5" fmla="*/ 242137 w 752475"/>
                  <a:gd name="connsiteY5" fmla="*/ 807962 h 820305"/>
                  <a:gd name="connsiteX6" fmla="*/ 238964 w 752475"/>
                  <a:gd name="connsiteY6" fmla="*/ 820305 h 820305"/>
                  <a:gd name="connsiteX7" fmla="*/ 164665 w 752475"/>
                  <a:gd name="connsiteY7" fmla="*/ 808965 h 820305"/>
                  <a:gd name="connsiteX8" fmla="*/ 78815 w 752475"/>
                  <a:gd name="connsiteY8" fmla="*/ 786891 h 820305"/>
                  <a:gd name="connsiteX9" fmla="*/ 0 w 752475"/>
                  <a:gd name="connsiteY9" fmla="*/ 758044 h 820305"/>
                  <a:gd name="connsiteX10" fmla="*/ 6065 w 752475"/>
                  <a:gd name="connsiteY10" fmla="*/ 734457 h 820305"/>
                  <a:gd name="connsiteX11" fmla="*/ 652771 w 752475"/>
                  <a:gd name="connsiteY11" fmla="*/ 21173 h 820305"/>
                  <a:gd name="connsiteX12" fmla="*/ 710620 w 752475"/>
                  <a:gd name="connsiteY12" fmla="*/ 0 h 8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475" h="820305">
                    <a:moveTo>
                      <a:pt x="710620" y="0"/>
                    </a:moveTo>
                    <a:lnTo>
                      <a:pt x="713054" y="48215"/>
                    </a:lnTo>
                    <a:cubicBezTo>
                      <a:pt x="716957" y="86639"/>
                      <a:pt x="722762" y="124501"/>
                      <a:pt x="730375" y="161704"/>
                    </a:cubicBezTo>
                    <a:lnTo>
                      <a:pt x="752475" y="247656"/>
                    </a:lnTo>
                    <a:lnTo>
                      <a:pt x="748986" y="248933"/>
                    </a:lnTo>
                    <a:cubicBezTo>
                      <a:pt x="507845" y="350927"/>
                      <a:pt x="320659" y="555506"/>
                      <a:pt x="242137" y="807962"/>
                    </a:cubicBezTo>
                    <a:lnTo>
                      <a:pt x="238964" y="820305"/>
                    </a:lnTo>
                    <a:lnTo>
                      <a:pt x="164665" y="808965"/>
                    </a:lnTo>
                    <a:cubicBezTo>
                      <a:pt x="135507" y="802999"/>
                      <a:pt x="106866" y="795616"/>
                      <a:pt x="78815" y="786891"/>
                    </a:cubicBezTo>
                    <a:lnTo>
                      <a:pt x="0" y="758044"/>
                    </a:lnTo>
                    <a:lnTo>
                      <a:pt x="6065" y="734457"/>
                    </a:lnTo>
                    <a:cubicBezTo>
                      <a:pt x="106254" y="412341"/>
                      <a:pt x="345091" y="151311"/>
                      <a:pt x="652771" y="21173"/>
                    </a:cubicBezTo>
                    <a:lnTo>
                      <a:pt x="710620" y="0"/>
                    </a:lnTo>
                    <a:close/>
                  </a:path>
                </a:pathLst>
              </a:custGeom>
              <a:solidFill>
                <a:srgbClr val="0088C2"/>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3" name="Freeform 14"/>
              <p:cNvSpPr/>
              <p:nvPr/>
            </p:nvSpPr>
            <p:spPr>
              <a:xfrm>
                <a:off x="4797789" y="3196661"/>
                <a:ext cx="752475" cy="820305"/>
              </a:xfrm>
              <a:custGeom>
                <a:avLst/>
                <a:gdLst>
                  <a:gd name="connsiteX0" fmla="*/ 41856 w 752475"/>
                  <a:gd name="connsiteY0" fmla="*/ 0 h 820305"/>
                  <a:gd name="connsiteX1" fmla="*/ 99704 w 752475"/>
                  <a:gd name="connsiteY1" fmla="*/ 21173 h 820305"/>
                  <a:gd name="connsiteX2" fmla="*/ 746410 w 752475"/>
                  <a:gd name="connsiteY2" fmla="*/ 734457 h 820305"/>
                  <a:gd name="connsiteX3" fmla="*/ 752475 w 752475"/>
                  <a:gd name="connsiteY3" fmla="*/ 758044 h 820305"/>
                  <a:gd name="connsiteX4" fmla="*/ 673660 w 752475"/>
                  <a:gd name="connsiteY4" fmla="*/ 786891 h 820305"/>
                  <a:gd name="connsiteX5" fmla="*/ 587810 w 752475"/>
                  <a:gd name="connsiteY5" fmla="*/ 808965 h 820305"/>
                  <a:gd name="connsiteX6" fmla="*/ 513512 w 752475"/>
                  <a:gd name="connsiteY6" fmla="*/ 820305 h 820305"/>
                  <a:gd name="connsiteX7" fmla="*/ 510338 w 752475"/>
                  <a:gd name="connsiteY7" fmla="*/ 807962 h 820305"/>
                  <a:gd name="connsiteX8" fmla="*/ 3489 w 752475"/>
                  <a:gd name="connsiteY8" fmla="*/ 248933 h 820305"/>
                  <a:gd name="connsiteX9" fmla="*/ 0 w 752475"/>
                  <a:gd name="connsiteY9" fmla="*/ 247656 h 820305"/>
                  <a:gd name="connsiteX10" fmla="*/ 22100 w 752475"/>
                  <a:gd name="connsiteY10" fmla="*/ 161704 h 820305"/>
                  <a:gd name="connsiteX11" fmla="*/ 39421 w 752475"/>
                  <a:gd name="connsiteY11" fmla="*/ 48215 h 820305"/>
                  <a:gd name="connsiteX12" fmla="*/ 41856 w 752475"/>
                  <a:gd name="connsiteY12" fmla="*/ 0 h 8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475" h="820305">
                    <a:moveTo>
                      <a:pt x="41856" y="0"/>
                    </a:moveTo>
                    <a:lnTo>
                      <a:pt x="99704" y="21173"/>
                    </a:lnTo>
                    <a:cubicBezTo>
                      <a:pt x="407384" y="151311"/>
                      <a:pt x="646221" y="412341"/>
                      <a:pt x="746410" y="734457"/>
                    </a:cubicBezTo>
                    <a:lnTo>
                      <a:pt x="752475" y="758044"/>
                    </a:lnTo>
                    <a:lnTo>
                      <a:pt x="673660" y="786891"/>
                    </a:lnTo>
                    <a:cubicBezTo>
                      <a:pt x="645610" y="795616"/>
                      <a:pt x="616968" y="802999"/>
                      <a:pt x="587810" y="808965"/>
                    </a:cubicBezTo>
                    <a:lnTo>
                      <a:pt x="513512" y="820305"/>
                    </a:lnTo>
                    <a:lnTo>
                      <a:pt x="510338" y="807962"/>
                    </a:lnTo>
                    <a:cubicBezTo>
                      <a:pt x="431816" y="555506"/>
                      <a:pt x="244630" y="350927"/>
                      <a:pt x="3489" y="248933"/>
                    </a:cubicBezTo>
                    <a:lnTo>
                      <a:pt x="0" y="247656"/>
                    </a:lnTo>
                    <a:lnTo>
                      <a:pt x="22100" y="161704"/>
                    </a:lnTo>
                    <a:cubicBezTo>
                      <a:pt x="29713" y="124501"/>
                      <a:pt x="35519" y="86639"/>
                      <a:pt x="39421" y="48215"/>
                    </a:cubicBezTo>
                    <a:lnTo>
                      <a:pt x="41856" y="0"/>
                    </a:lnTo>
                    <a:close/>
                  </a:path>
                </a:pathLst>
              </a:custGeom>
              <a:solidFill>
                <a:srgbClr val="0088C2"/>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4" name="Freeform 15"/>
              <p:cNvSpPr/>
              <p:nvPr/>
            </p:nvSpPr>
            <p:spPr>
              <a:xfrm>
                <a:off x="3309585" y="4202360"/>
                <a:ext cx="2286000" cy="1211650"/>
              </a:xfrm>
              <a:custGeom>
                <a:avLst/>
                <a:gdLst>
                  <a:gd name="connsiteX0" fmla="*/ 3467 w 2286000"/>
                  <a:gd name="connsiteY0" fmla="*/ 0 h 1211650"/>
                  <a:gd name="connsiteX1" fmla="*/ 50632 w 2286000"/>
                  <a:gd name="connsiteY1" fmla="*/ 17263 h 1211650"/>
                  <a:gd name="connsiteX2" fmla="*/ 160171 w 2286000"/>
                  <a:gd name="connsiteY2" fmla="*/ 45428 h 1211650"/>
                  <a:gd name="connsiteX3" fmla="*/ 247683 w 2286000"/>
                  <a:gd name="connsiteY3" fmla="*/ 58785 h 1211650"/>
                  <a:gd name="connsiteX4" fmla="*/ 247185 w 2286000"/>
                  <a:gd name="connsiteY4" fmla="*/ 68650 h 1211650"/>
                  <a:gd name="connsiteX5" fmla="*/ 1143000 w 2286000"/>
                  <a:gd name="connsiteY5" fmla="*/ 964465 h 1211650"/>
                  <a:gd name="connsiteX6" fmla="*/ 2038815 w 2286000"/>
                  <a:gd name="connsiteY6" fmla="*/ 68650 h 1211650"/>
                  <a:gd name="connsiteX7" fmla="*/ 2038317 w 2286000"/>
                  <a:gd name="connsiteY7" fmla="*/ 58785 h 1211650"/>
                  <a:gd name="connsiteX8" fmla="*/ 2125829 w 2286000"/>
                  <a:gd name="connsiteY8" fmla="*/ 45428 h 1211650"/>
                  <a:gd name="connsiteX9" fmla="*/ 2235368 w 2286000"/>
                  <a:gd name="connsiteY9" fmla="*/ 17263 h 1211650"/>
                  <a:gd name="connsiteX10" fmla="*/ 2282534 w 2286000"/>
                  <a:gd name="connsiteY10" fmla="*/ 0 h 1211650"/>
                  <a:gd name="connsiteX11" fmla="*/ 2286000 w 2286000"/>
                  <a:gd name="connsiteY11" fmla="*/ 68650 h 1211650"/>
                  <a:gd name="connsiteX12" fmla="*/ 1143000 w 2286000"/>
                  <a:gd name="connsiteY12" fmla="*/ 1211650 h 1211650"/>
                  <a:gd name="connsiteX13" fmla="*/ 0 w 2286000"/>
                  <a:gd name="connsiteY13" fmla="*/ 68650 h 1211650"/>
                  <a:gd name="connsiteX14" fmla="*/ 3467 w 2286000"/>
                  <a:gd name="connsiteY14" fmla="*/ 0 h 12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1211650">
                    <a:moveTo>
                      <a:pt x="3467" y="0"/>
                    </a:moveTo>
                    <a:lnTo>
                      <a:pt x="50632" y="17263"/>
                    </a:lnTo>
                    <a:cubicBezTo>
                      <a:pt x="86423" y="28395"/>
                      <a:pt x="122968" y="37816"/>
                      <a:pt x="160171" y="45428"/>
                    </a:cubicBezTo>
                    <a:lnTo>
                      <a:pt x="247683" y="58785"/>
                    </a:lnTo>
                    <a:lnTo>
                      <a:pt x="247185" y="68650"/>
                    </a:lnTo>
                    <a:cubicBezTo>
                      <a:pt x="247185" y="563395"/>
                      <a:pt x="648255" y="964465"/>
                      <a:pt x="1143000" y="964465"/>
                    </a:cubicBezTo>
                    <a:cubicBezTo>
                      <a:pt x="1637745" y="964465"/>
                      <a:pt x="2038815" y="563395"/>
                      <a:pt x="2038815" y="68650"/>
                    </a:cubicBezTo>
                    <a:lnTo>
                      <a:pt x="2038317" y="58785"/>
                    </a:lnTo>
                    <a:lnTo>
                      <a:pt x="2125829" y="45428"/>
                    </a:lnTo>
                    <a:cubicBezTo>
                      <a:pt x="2163033" y="37816"/>
                      <a:pt x="2199578" y="28395"/>
                      <a:pt x="2235368" y="17263"/>
                    </a:cubicBezTo>
                    <a:lnTo>
                      <a:pt x="2282534" y="0"/>
                    </a:lnTo>
                    <a:lnTo>
                      <a:pt x="2286000" y="68650"/>
                    </a:lnTo>
                    <a:cubicBezTo>
                      <a:pt x="2286000" y="699911"/>
                      <a:pt x="1774261" y="1211650"/>
                      <a:pt x="1143000" y="1211650"/>
                    </a:cubicBezTo>
                    <a:cubicBezTo>
                      <a:pt x="511739" y="1211650"/>
                      <a:pt x="0" y="699911"/>
                      <a:pt x="0" y="68650"/>
                    </a:cubicBezTo>
                    <a:lnTo>
                      <a:pt x="3467" y="0"/>
                    </a:lnTo>
                    <a:close/>
                  </a:path>
                </a:pathLst>
              </a:custGeom>
              <a:solidFill>
                <a:srgbClr val="0088C2"/>
              </a:solidFill>
              <a:ln w="9525" cap="rnd" cmpd="sng" algn="ctr">
                <a:solidFill>
                  <a:srgbClr val="0088C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grpSp>
      <p:sp>
        <p:nvSpPr>
          <p:cNvPr id="27" name="Rectangle 5"/>
          <p:cNvSpPr>
            <a:spLocks noChangeArrowheads="1"/>
          </p:cNvSpPr>
          <p:nvPr/>
        </p:nvSpPr>
        <p:spPr bwMode="gray">
          <a:xfrm>
            <a:off x="4317008" y="3061162"/>
            <a:ext cx="2772193" cy="36612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b="0" i="0" u="none" strike="noStrike" kern="1200" cap="none" spc="0" normalizeH="0" baseline="0" noProof="0" dirty="0">
                <a:ln>
                  <a:noFill/>
                </a:ln>
                <a:solidFill>
                  <a:srgbClr val="0088C2"/>
                </a:solidFill>
                <a:effectLst/>
                <a:uLnTx/>
                <a:uFillTx/>
                <a:ea typeface="+mn-ea"/>
                <a:cs typeface="+mn-cs"/>
              </a:rPr>
              <a:t>Society</a:t>
            </a:r>
          </a:p>
        </p:txBody>
      </p:sp>
      <p:sp>
        <p:nvSpPr>
          <p:cNvPr id="28" name="Rectangle 3"/>
          <p:cNvSpPr>
            <a:spLocks noChangeArrowheads="1"/>
          </p:cNvSpPr>
          <p:nvPr/>
        </p:nvSpPr>
        <p:spPr bwMode="gray">
          <a:xfrm>
            <a:off x="3560934" y="1459838"/>
            <a:ext cx="3330103" cy="36612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b="0" i="0" u="none" strike="noStrike" kern="1200" cap="none" spc="0" normalizeH="0" baseline="0" noProof="0" dirty="0">
                <a:ln>
                  <a:noFill/>
                </a:ln>
                <a:solidFill>
                  <a:srgbClr val="0088C2"/>
                </a:solidFill>
                <a:effectLst/>
                <a:uLnTx/>
                <a:uFillTx/>
                <a:ea typeface="+mn-ea"/>
                <a:cs typeface="+mn-cs"/>
              </a:rPr>
              <a:t>Youth</a:t>
            </a:r>
          </a:p>
        </p:txBody>
      </p:sp>
      <p:sp>
        <p:nvSpPr>
          <p:cNvPr id="35" name="Rectangle 3"/>
          <p:cNvSpPr>
            <a:spLocks noChangeArrowheads="1"/>
          </p:cNvSpPr>
          <p:nvPr/>
        </p:nvSpPr>
        <p:spPr bwMode="gray">
          <a:xfrm>
            <a:off x="3560934" y="5018485"/>
            <a:ext cx="3330103" cy="36612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b="0" i="0" u="none" strike="noStrike" kern="1200" cap="none" spc="0" normalizeH="0" baseline="0" noProof="0" dirty="0">
                <a:ln>
                  <a:noFill/>
                </a:ln>
                <a:solidFill>
                  <a:srgbClr val="0088C2"/>
                </a:solidFill>
                <a:effectLst/>
                <a:uLnTx/>
                <a:uFillTx/>
                <a:ea typeface="+mn-ea"/>
                <a:cs typeface="+mn-cs"/>
              </a:rPr>
              <a:t>Businesses</a:t>
            </a:r>
          </a:p>
        </p:txBody>
      </p:sp>
      <p:sp>
        <p:nvSpPr>
          <p:cNvPr id="66" name="Rectangle 39"/>
          <p:cNvSpPr/>
          <p:nvPr/>
        </p:nvSpPr>
        <p:spPr>
          <a:xfrm>
            <a:off x="3560935" y="5328344"/>
            <a:ext cx="5901381" cy="93667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rPr>
              <a:t>Gain junior professionals and in the </a:t>
            </a:r>
            <a:r>
              <a:rPr kumimoji="0" lang="en-US" sz="1400" b="0" i="0" u="none" strike="noStrike" kern="1200" cap="none" spc="0" normalizeH="0" baseline="0" noProof="0" dirty="0" err="1">
                <a:ln>
                  <a:noFill/>
                </a:ln>
                <a:solidFill>
                  <a:srgbClr val="000000"/>
                </a:solidFill>
                <a:effectLst/>
                <a:uLnTx/>
                <a:uFillTx/>
              </a:rPr>
              <a:t>longterm</a:t>
            </a:r>
            <a:r>
              <a:rPr kumimoji="0" lang="en-US" sz="1400" b="0" i="0" u="none" strike="noStrike" kern="1200" cap="none" spc="0" normalizeH="0" baseline="0" noProof="0" dirty="0">
                <a:ln>
                  <a:noFill/>
                </a:ln>
                <a:solidFill>
                  <a:srgbClr val="000000"/>
                </a:solidFill>
                <a:effectLst/>
                <a:uLnTx/>
                <a:uFillTx/>
              </a:rPr>
              <a:t>, often very </a:t>
            </a:r>
            <a:br>
              <a:rPr kumimoji="0" lang="en-US" sz="1400" b="0" i="0" u="none" strike="noStrike" kern="1200" cap="none" spc="0" normalizeH="0" baseline="0" noProof="0" dirty="0">
                <a:ln>
                  <a:noFill/>
                </a:ln>
                <a:solidFill>
                  <a:srgbClr val="000000"/>
                </a:solidFill>
                <a:effectLst/>
                <a:uLnTx/>
                <a:uFillTx/>
              </a:rPr>
            </a:br>
            <a:r>
              <a:rPr kumimoji="0" lang="en-US" sz="1400" b="0" i="0" u="none" strike="noStrike" kern="1200" cap="none" spc="0" normalizeH="0" baseline="0" noProof="0" dirty="0">
                <a:ln>
                  <a:noFill/>
                </a:ln>
                <a:solidFill>
                  <a:srgbClr val="000000"/>
                </a:solidFill>
                <a:effectLst/>
                <a:uLnTx/>
                <a:uFillTx/>
              </a:rPr>
              <a:t>loyal employees</a:t>
            </a:r>
            <a:endParaRPr lang="en-US" sz="1400" dirty="0">
              <a:solidFill>
                <a:srgbClr val="000000"/>
              </a:solidFill>
            </a:endParaRP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rPr>
              <a:t>Boosting employee retention and employer attractiveness:</a:t>
            </a:r>
            <a:br>
              <a:rPr kumimoji="0" lang="en-US" sz="1400" b="0" i="0" u="none" strike="noStrike" kern="1200" cap="none" spc="0" normalizeH="0" baseline="0" noProof="0" dirty="0">
                <a:ln>
                  <a:noFill/>
                </a:ln>
                <a:solidFill>
                  <a:srgbClr val="000000"/>
                </a:solidFill>
                <a:effectLst/>
                <a:uLnTx/>
                <a:uFillTx/>
              </a:rPr>
            </a:br>
            <a:r>
              <a:rPr kumimoji="0" lang="en-US" sz="1400" b="0" i="0" u="none" strike="noStrike" kern="1200" cap="none" spc="0" normalizeH="0" baseline="0" noProof="0" dirty="0">
                <a:ln>
                  <a:noFill/>
                </a:ln>
                <a:solidFill>
                  <a:srgbClr val="000000"/>
                </a:solidFill>
                <a:effectLst/>
                <a:uLnTx/>
                <a:uFillTx/>
              </a:rPr>
              <a:t>Active community involvement, from board to trainee</a:t>
            </a:r>
          </a:p>
        </p:txBody>
      </p:sp>
      <p:sp>
        <p:nvSpPr>
          <p:cNvPr id="68" name="Rectangle 34"/>
          <p:cNvSpPr/>
          <p:nvPr/>
        </p:nvSpPr>
        <p:spPr>
          <a:xfrm>
            <a:off x="4330553" y="3345417"/>
            <a:ext cx="5586603" cy="147365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a:solidFill>
                  <a:schemeClr val="bg1"/>
                </a:solidFill>
              </a14:hiddenLine>
            </a:ext>
          </a:extLst>
        </p:spPr>
        <p:txBody>
          <a:bodyPr wrap="square" lIns="0">
            <a:spAutoFit/>
          </a:bodyPr>
          <a:lstStyle/>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Closes the gap in the </a:t>
            </a:r>
            <a:r>
              <a:rPr kumimoji="0" lang="en-US" sz="1400" b="0" i="0" u="none" strike="noStrike" kern="1200" cap="none" spc="0" normalizeH="0" baseline="0" noProof="0" dirty="0" err="1">
                <a:ln>
                  <a:noFill/>
                </a:ln>
                <a:solidFill>
                  <a:srgbClr val="000000"/>
                </a:solidFill>
                <a:effectLst/>
                <a:uLnTx/>
                <a:uFillTx/>
                <a:ea typeface="+mn-ea"/>
                <a:cs typeface="+mn-cs"/>
              </a:rPr>
              <a:t>labour</a:t>
            </a:r>
            <a:r>
              <a:rPr kumimoji="0" lang="en-US" sz="1400" b="0" i="0" u="none" strike="noStrike" kern="1200" cap="none" spc="0" normalizeH="0" baseline="0" noProof="0" dirty="0">
                <a:ln>
                  <a:noFill/>
                </a:ln>
                <a:solidFill>
                  <a:srgbClr val="000000"/>
                </a:solidFill>
                <a:effectLst/>
                <a:uLnTx/>
                <a:uFillTx/>
                <a:ea typeface="+mn-ea"/>
                <a:cs typeface="+mn-cs"/>
              </a:rPr>
              <a:t> market and society</a:t>
            </a: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Prevention of long-term unemployment, including related costs/welfare benefits</a:t>
            </a: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Savings for each sustainably placed JOBLINGE participant after ten years: €140,000 (economic analysis by </a:t>
            </a:r>
            <a:r>
              <a:rPr kumimoji="0" lang="en-US" sz="1400" b="0" i="0" u="none" strike="noStrike" kern="1200" cap="none" spc="0" normalizeH="0" baseline="0" noProof="0" dirty="0" err="1">
                <a:ln>
                  <a:noFill/>
                </a:ln>
                <a:solidFill>
                  <a:srgbClr val="000000"/>
                </a:solidFill>
                <a:effectLst/>
                <a:uLnTx/>
                <a:uFillTx/>
                <a:ea typeface="+mn-ea"/>
                <a:cs typeface="+mn-cs"/>
              </a:rPr>
              <a:t>HessenChemie</a:t>
            </a:r>
            <a:r>
              <a:rPr kumimoji="0" lang="en-US" sz="1400" b="0" i="0" u="none" strike="noStrike" kern="1200" cap="none" spc="0" normalizeH="0" baseline="0" noProof="0" dirty="0">
                <a:ln>
                  <a:noFill/>
                </a:ln>
                <a:solidFill>
                  <a:srgbClr val="000000"/>
                </a:solidFill>
                <a:effectLst/>
                <a:uLnTx/>
                <a:uFillTx/>
                <a:ea typeface="+mn-ea"/>
                <a:cs typeface="+mn-cs"/>
              </a:rPr>
              <a:t>)</a:t>
            </a:r>
          </a:p>
          <a:p>
            <a:pPr marL="0" marR="0" lvl="0" indent="0" algn="l" defTabSz="914400" rtl="0" eaLnBrk="1" fontAlgn="auto" latinLnBrk="0" hangingPunct="1">
              <a:lnSpc>
                <a:spcPct val="90000"/>
              </a:lnSpc>
              <a:spcBef>
                <a:spcPct val="0"/>
              </a:spcBef>
              <a:spcAft>
                <a:spcPts val="600"/>
              </a:spcAft>
              <a:buClrTx/>
              <a:buSzPts val="1600"/>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 </a:t>
            </a:r>
          </a:p>
        </p:txBody>
      </p:sp>
      <p:sp>
        <p:nvSpPr>
          <p:cNvPr id="39" name="Freeform 38"/>
          <p:cNvSpPr/>
          <p:nvPr/>
        </p:nvSpPr>
        <p:spPr>
          <a:xfrm>
            <a:off x="1623060" y="1645920"/>
            <a:ext cx="1783080" cy="304800"/>
          </a:xfrm>
          <a:custGeom>
            <a:avLst/>
            <a:gdLst>
              <a:gd name="connsiteX0" fmla="*/ 0 w 1783080"/>
              <a:gd name="connsiteY0" fmla="*/ 426720 h 426720"/>
              <a:gd name="connsiteX1" fmla="*/ 0 w 1783080"/>
              <a:gd name="connsiteY1" fmla="*/ 0 h 426720"/>
              <a:gd name="connsiteX2" fmla="*/ 1783080 w 1783080"/>
              <a:gd name="connsiteY2" fmla="*/ 0 h 426720"/>
            </a:gdLst>
            <a:ahLst/>
            <a:cxnLst>
              <a:cxn ang="0">
                <a:pos x="connsiteX0" y="connsiteY0"/>
              </a:cxn>
              <a:cxn ang="0">
                <a:pos x="connsiteX1" y="connsiteY1"/>
              </a:cxn>
              <a:cxn ang="0">
                <a:pos x="connsiteX2" y="connsiteY2"/>
              </a:cxn>
            </a:cxnLst>
            <a:rect l="l" t="t" r="r" b="b"/>
            <a:pathLst>
              <a:path w="1783080" h="426720">
                <a:moveTo>
                  <a:pt x="0" y="426720"/>
                </a:moveTo>
                <a:lnTo>
                  <a:pt x="0" y="0"/>
                </a:lnTo>
                <a:lnTo>
                  <a:pt x="1783080" y="0"/>
                </a:lnTo>
              </a:path>
            </a:pathLst>
          </a:custGeom>
          <a:noFill/>
          <a:ln w="9525" cap="rnd" cmpd="sng" algn="ctr">
            <a:solidFill>
              <a:srgbClr val="878787"/>
            </a:solidFill>
            <a:prstDash val="solid"/>
            <a:round/>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flipV="1">
            <a:off x="1623060" y="5288280"/>
            <a:ext cx="1783080" cy="304800"/>
          </a:xfrm>
          <a:custGeom>
            <a:avLst/>
            <a:gdLst>
              <a:gd name="connsiteX0" fmla="*/ 0 w 1783080"/>
              <a:gd name="connsiteY0" fmla="*/ 426720 h 426720"/>
              <a:gd name="connsiteX1" fmla="*/ 0 w 1783080"/>
              <a:gd name="connsiteY1" fmla="*/ 0 h 426720"/>
              <a:gd name="connsiteX2" fmla="*/ 1783080 w 1783080"/>
              <a:gd name="connsiteY2" fmla="*/ 0 h 426720"/>
            </a:gdLst>
            <a:ahLst/>
            <a:cxnLst>
              <a:cxn ang="0">
                <a:pos x="connsiteX0" y="connsiteY0"/>
              </a:cxn>
              <a:cxn ang="0">
                <a:pos x="connsiteX1" y="connsiteY1"/>
              </a:cxn>
              <a:cxn ang="0">
                <a:pos x="connsiteX2" y="connsiteY2"/>
              </a:cxn>
            </a:cxnLst>
            <a:rect l="l" t="t" r="r" b="b"/>
            <a:pathLst>
              <a:path w="1783080" h="426720">
                <a:moveTo>
                  <a:pt x="0" y="426720"/>
                </a:moveTo>
                <a:lnTo>
                  <a:pt x="0" y="0"/>
                </a:lnTo>
                <a:lnTo>
                  <a:pt x="1783080" y="0"/>
                </a:lnTo>
              </a:path>
            </a:pathLst>
          </a:custGeom>
          <a:noFill/>
          <a:ln w="9525" cap="rnd" cmpd="sng" algn="ctr">
            <a:solidFill>
              <a:srgbClr val="878787"/>
            </a:solidFill>
            <a:prstDash val="solid"/>
            <a:round/>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flipV="1">
            <a:off x="3810002" y="3689031"/>
            <a:ext cx="333375" cy="45719"/>
          </a:xfrm>
          <a:custGeom>
            <a:avLst/>
            <a:gdLst>
              <a:gd name="connsiteX0" fmla="*/ 0 w 1783080"/>
              <a:gd name="connsiteY0" fmla="*/ 0 h 0"/>
              <a:gd name="connsiteX1" fmla="*/ 1783080 w 1783080"/>
              <a:gd name="connsiteY1" fmla="*/ 0 h 0"/>
              <a:gd name="connsiteX2" fmla="*/ 1783080 w 1783080"/>
              <a:gd name="connsiteY2" fmla="*/ 0 h 426720"/>
            </a:gdLst>
            <a:ahLst/>
            <a:cxnLst>
              <a:cxn ang="0">
                <a:pos x="connsiteX0" y="connsiteY0"/>
              </a:cxn>
              <a:cxn ang="0">
                <a:pos x="connsiteX1" y="connsiteY1"/>
              </a:cxn>
            </a:cxnLst>
            <a:rect l="l" t="t" r="r" b="b"/>
            <a:pathLst>
              <a:path w="1783080">
                <a:moveTo>
                  <a:pt x="0" y="0"/>
                </a:moveTo>
                <a:lnTo>
                  <a:pt x="1783080" y="0"/>
                </a:lnTo>
              </a:path>
            </a:pathLst>
          </a:custGeom>
          <a:noFill/>
          <a:ln w="9525" cap="rnd" cmpd="sng" algn="ctr">
            <a:solidFill>
              <a:srgbClr val="878787"/>
            </a:solidFill>
            <a:prstDash val="solid"/>
            <a:round/>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2153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59" name="think-cell Folie" r:id="rId18" imgW="0" imgH="0" progId="TCLayout.ActiveDocument.1">
                  <p:embed/>
                </p:oleObj>
              </mc:Choice>
              <mc:Fallback>
                <p:oleObj name="think-cell Folie" r:id="rId18" imgW="0" imgH="0" progId="TCLayout.ActiveDocument.1">
                  <p:embed/>
                  <p:pic>
                    <p:nvPicPr>
                      <p:cNvPr id="18" name="Object 17"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gray">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defRPr/>
            </a:pPr>
            <a:endParaRPr kumimoji="0" lang="en-US" sz="1000" b="1" u="none" strike="noStrike" kern="1200" cap="none" spc="0" normalizeH="0" noProof="0" dirty="0">
              <a:ln>
                <a:noFill/>
              </a:ln>
              <a:solidFill>
                <a:srgbClr val="FFFFFF"/>
              </a:solidFill>
              <a:effectLst/>
              <a:uLnTx/>
              <a:uFillTx/>
              <a:latin typeface="Open Sans" panose="020B0606030504020204" pitchFamily="34" charset="0"/>
              <a:sym typeface="Open Sans" panose="020B0606030504020204" pitchFamily="34" charset="0"/>
            </a:endParaRPr>
          </a:p>
        </p:txBody>
      </p:sp>
      <p:sp>
        <p:nvSpPr>
          <p:cNvPr id="5" name="Right Arrow 4"/>
          <p:cNvSpPr/>
          <p:nvPr/>
        </p:nvSpPr>
        <p:spPr>
          <a:xfrm>
            <a:off x="901770" y="3546475"/>
            <a:ext cx="8456702" cy="130790"/>
          </a:xfrm>
          <a:prstGeom prst="rightArrow">
            <a:avLst/>
          </a:prstGeom>
          <a:gradFill flip="none" rotWithShape="1">
            <a:gsLst>
              <a:gs pos="48000">
                <a:srgbClr val="74C5E9"/>
              </a:gs>
              <a:gs pos="23000">
                <a:srgbClr val="A1D9F1"/>
              </a:gs>
              <a:gs pos="12000">
                <a:schemeClr val="accent1">
                  <a:lumMod val="5000"/>
                  <a:lumOff val="95000"/>
                </a:schemeClr>
              </a:gs>
              <a:gs pos="100000">
                <a:schemeClr val="accent2"/>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2" name="Title 1"/>
          <p:cNvSpPr>
            <a:spLocks noGrp="1"/>
          </p:cNvSpPr>
          <p:nvPr>
            <p:ph type="title"/>
          </p:nvPr>
        </p:nvSpPr>
        <p:spPr>
          <a:xfrm>
            <a:off x="630000" y="622800"/>
            <a:ext cx="8664503" cy="659026"/>
          </a:xfrm>
        </p:spPr>
        <p:txBody>
          <a:bodyPr/>
          <a:lstStyle/>
          <a:p>
            <a:pPr>
              <a:defRPr b="0" i="0"/>
            </a:pPr>
            <a:r>
              <a:rPr lang="en-US" dirty="0"/>
              <a:t>Each participant with &gt; €139K in socioeconomic savings after 10 years</a:t>
            </a:r>
          </a:p>
        </p:txBody>
      </p:sp>
      <p:sp>
        <p:nvSpPr>
          <p:cNvPr id="7" name="ee4pFootnotes"/>
          <p:cNvSpPr>
            <a:spLocks noChangeArrowheads="1"/>
          </p:cNvSpPr>
          <p:nvPr/>
        </p:nvSpPr>
        <p:spPr bwMode="auto">
          <a:xfrm>
            <a:off x="629397" y="6064789"/>
            <a:ext cx="8553909" cy="610210"/>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100000"/>
              </a:lnSpc>
              <a:spcBef>
                <a:spcPct val="0"/>
              </a:spcBef>
              <a:spcAft>
                <a:spcPct val="0"/>
              </a:spcAft>
              <a:buClrTx/>
              <a:buSzTx/>
              <a:buFontTx/>
              <a:buNone/>
              <a:defRPr b="0" i="0"/>
            </a:pPr>
            <a:r>
              <a:rPr kumimoji="0" lang="en-US" sz="800" b="0" i="0" u="none" strike="noStrike" kern="1200" cap="none" spc="0" normalizeH="0" noProof="0" dirty="0">
                <a:ln>
                  <a:noFill/>
                </a:ln>
                <a:solidFill>
                  <a:srgbClr val="000000"/>
                </a:solidFill>
                <a:effectLst/>
                <a:uLnTx/>
                <a:uFillTx/>
                <a:cs typeface="Calibri" panose="020F0502020204030204" pitchFamily="34" charset="0"/>
                <a:sym typeface="Trebuchet MS" panose="020B0603020202020204" pitchFamily="34" charset="0"/>
              </a:rPr>
              <a:t>1.</a:t>
            </a:r>
            <a:r>
              <a:rPr kumimoji="0" lang="en-US" sz="800" b="0" i="0" u="none" strike="noStrike" kern="1200" cap="none" spc="0" normalizeH="0" baseline="3000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Source: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Höpfer</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R. (2015): "Die JOBLINGE-Initiative –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eine</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volkswirtschaftliche</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Betrachtung</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["The JOBLINGE Initiative: An Economic Perspective"], in: Funk, R./Hummel, N. (Ed.): </a:t>
            </a:r>
            <a:r>
              <a:rPr kumimoji="0" lang="en-US" sz="800" b="0" i="1"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Tagungsband</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1"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zu</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11.Wiesbadener </a:t>
            </a:r>
            <a:r>
              <a:rPr kumimoji="0" lang="en-US" sz="800" b="0" i="1"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Gesprächen</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1"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zur</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1"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Sozialpolitik</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Gemeinsam</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gegen</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Jugendarbeitslosigkeit</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 Das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Erfolgsmodell</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der JOBLINGE" [</a:t>
            </a:r>
            <a:r>
              <a:rPr kumimoji="0" lang="en-US" sz="800" b="0" i="1"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Proceedings of the 11th Wiesbaden Talks on Social Policy</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"Joining Forces to Address Youth Unemployment: The Success Story of JOBLINGE"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FAZ</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Buch</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pp.252–262. Note: Result of economic analysis by </a:t>
            </a:r>
            <a:r>
              <a:rPr kumimoji="0" lang="en-US" sz="800" b="0" i="0" u="none" strike="noStrike" kern="1200" cap="none" spc="0" normalizeH="0" baseline="0" noProof="0" dirty="0" err="1">
                <a:ln>
                  <a:noFill/>
                </a:ln>
                <a:solidFill>
                  <a:srgbClr val="000000"/>
                </a:solidFill>
                <a:effectLst/>
                <a:uLnTx/>
                <a:uFillTx/>
                <a:cs typeface="Calibri" panose="020F0502020204030204" pitchFamily="34" charset="0"/>
                <a:sym typeface="Trebuchet MS" panose="020B0603020202020204" pitchFamily="34" charset="0"/>
              </a:rPr>
              <a:t>HessenChemie</a:t>
            </a:r>
            <a:r>
              <a:rPr lang="en-US" sz="800" dirty="0">
                <a:solidFill>
                  <a:srgbClr val="000000"/>
                </a:solidFill>
                <a:cs typeface="Calibri" panose="020F0502020204030204" pitchFamily="34" charset="0"/>
                <a:sym typeface="Trebuchet MS" panose="020B0603020202020204" pitchFamily="34" charset="0"/>
              </a:rPr>
              <a:t/>
            </a:r>
            <a:br>
              <a:rPr lang="en-US" sz="800" dirty="0">
                <a:solidFill>
                  <a:srgbClr val="000000"/>
                </a:solidFill>
                <a:cs typeface="Calibri" panose="020F0502020204030204" pitchFamily="34" charset="0"/>
                <a:sym typeface="Trebuchet MS" panose="020B0603020202020204" pitchFamily="34" charset="0"/>
              </a:rPr>
            </a:br>
            <a:r>
              <a:rPr kumimoji="0" lang="en-US" sz="800" b="0" i="0" u="none" strike="noStrike" kern="1200" cap="none" spc="0" normalizeH="0" noProof="0" dirty="0">
                <a:ln>
                  <a:noFill/>
                </a:ln>
                <a:solidFill>
                  <a:srgbClr val="000000"/>
                </a:solidFill>
                <a:effectLst/>
                <a:uLnTx/>
                <a:uFillTx/>
                <a:cs typeface="Calibri" panose="020F0502020204030204" pitchFamily="34" charset="0"/>
                <a:sym typeface="Trebuchet MS" panose="020B0603020202020204" pitchFamily="34" charset="0"/>
              </a:rPr>
              <a:t>2.</a:t>
            </a: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 Just earning (per capita) for public sector from tax and social insurance contributions—excl. long-term economic consumer and savings impact from each individual as well as</a:t>
            </a:r>
            <a:b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br>
            <a:r>
              <a:rPr kumimoji="0" lang="en-US" sz="800" b="0" i="0" u="none" strike="noStrike" kern="1200" cap="none" spc="0" normalizeH="0" baseline="0" noProof="0" dirty="0">
                <a:ln>
                  <a:noFill/>
                </a:ln>
                <a:solidFill>
                  <a:srgbClr val="000000"/>
                </a:solidFill>
                <a:effectLst/>
                <a:uLnTx/>
                <a:uFillTx/>
                <a:cs typeface="Calibri" panose="020F0502020204030204" pitchFamily="34" charset="0"/>
                <a:sym typeface="Trebuchet MS" panose="020B0603020202020204" pitchFamily="34" charset="0"/>
              </a:rPr>
              <a:t>interest on capital</a:t>
            </a:r>
            <a:endParaRPr kumimoji="0" lang="en-US" sz="800" b="0" i="0" u="none" strike="noStrike" kern="1200" cap="none" spc="0" normalizeH="0" baseline="30000" noProof="0" dirty="0">
              <a:ln>
                <a:noFill/>
              </a:ln>
              <a:solidFill>
                <a:srgbClr val="000000"/>
              </a:solidFill>
              <a:effectLst/>
              <a:uLnTx/>
              <a:uFillTx/>
              <a:cs typeface="Calibri" panose="020F0502020204030204" pitchFamily="34" charset="0"/>
              <a:sym typeface="Trebuchet MS" panose="020B0603020202020204" pitchFamily="34" charset="0"/>
            </a:endParaRPr>
          </a:p>
        </p:txBody>
      </p:sp>
      <p:sp>
        <p:nvSpPr>
          <p:cNvPr id="10" name="ee4pHeader1"/>
          <p:cNvSpPr txBox="1"/>
          <p:nvPr/>
        </p:nvSpPr>
        <p:spPr>
          <a:xfrm>
            <a:off x="628599" y="1470539"/>
            <a:ext cx="8645666" cy="417647"/>
          </a:xfrm>
          <a:prstGeom prst="rect">
            <a:avLst/>
          </a:prstGeom>
          <a:noFill/>
          <a:ln cap="rnd">
            <a:noFill/>
          </a:ln>
        </p:spPr>
        <p:txBody>
          <a:bodyPr vert="horz" wrap="square" lIns="0" tIns="0" rIns="0" bIns="0" rtlCol="0" anchor="b" anchorCtr="0">
            <a:noAutofit/>
          </a:bodyPr>
          <a:lstStyle/>
          <a:p>
            <a:pPr marL="0" marR="0" lvl="3" indent="0" algn="l" defTabSz="914400" rtl="0" eaLnBrk="1" fontAlgn="auto" latinLnBrk="0" hangingPunct="1">
              <a:lnSpc>
                <a:spcPct val="95000"/>
              </a:lnSpc>
              <a:spcBef>
                <a:spcPct val="0"/>
              </a:spcBef>
              <a:spcAft>
                <a:spcPct val="0"/>
              </a:spcAft>
              <a:buClrTx/>
              <a:buSzTx/>
              <a:buFontTx/>
              <a:buNone/>
              <a:defRPr b="0" i="0"/>
            </a:pPr>
            <a:r>
              <a:rPr kumimoji="0" lang="en-US" sz="1600" b="0" i="0" u="none" strike="noStrike" kern="1200" cap="none" spc="-20" normalizeH="0" baseline="0" noProof="0" dirty="0">
                <a:ln>
                  <a:noFill/>
                </a:ln>
                <a:solidFill>
                  <a:srgbClr val="0088C2"/>
                </a:solidFill>
                <a:effectLst/>
                <a:uLnTx/>
                <a:uFillTx/>
                <a:latin typeface="Trebuchet MS" panose="020B0603020202020204" pitchFamily="34" charset="0"/>
                <a:ea typeface="+mn-ea"/>
                <a:cs typeface="+mn-cs"/>
              </a:rPr>
              <a:t>Cost comparison of JOBLINGE program with employment from a public-sector perspective</a:t>
            </a:r>
            <a:r>
              <a:rPr kumimoji="0" lang="en-US" sz="1600" b="0" i="0" u="none" strike="noStrike" kern="1200" cap="none" spc="-20" normalizeH="0" baseline="30000" noProof="0" dirty="0">
                <a:ln>
                  <a:noFill/>
                </a:ln>
                <a:solidFill>
                  <a:srgbClr val="0088C2"/>
                </a:solidFill>
                <a:effectLst/>
                <a:uLnTx/>
                <a:uFillTx/>
                <a:latin typeface="Trebuchet MS" panose="020B0603020202020204" pitchFamily="34" charset="0"/>
                <a:ea typeface="+mn-ea"/>
                <a:cs typeface="+mn-cs"/>
              </a:rPr>
              <a:t>1</a:t>
            </a:r>
          </a:p>
        </p:txBody>
      </p:sp>
      <p:cxnSp>
        <p:nvCxnSpPr>
          <p:cNvPr id="8" name="Straight Connector 7"/>
          <p:cNvCxnSpPr/>
          <p:nvPr>
            <p:custDataLst>
              <p:tags r:id="rId4"/>
            </p:custDataLst>
          </p:nvPr>
        </p:nvCxnSpPr>
        <p:spPr bwMode="gray">
          <a:xfrm>
            <a:off x="869950" y="5915025"/>
            <a:ext cx="5181600" cy="0"/>
          </a:xfrm>
          <a:prstGeom prst="line">
            <a:avLst/>
          </a:prstGeom>
          <a:ln w="3175" cap="rnd">
            <a:solidFill>
              <a:srgbClr val="B2B2B2"/>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5"/>
            </p:custDataLst>
          </p:nvPr>
        </p:nvCxnSpPr>
        <p:spPr bwMode="gray">
          <a:xfrm>
            <a:off x="869950" y="5148263"/>
            <a:ext cx="5181600" cy="0"/>
          </a:xfrm>
          <a:prstGeom prst="line">
            <a:avLst/>
          </a:prstGeom>
          <a:ln w="6350" cap="rnd">
            <a:solidFill>
              <a:srgbClr val="B2B2B2"/>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custDataLst>
              <p:tags r:id="rId6"/>
            </p:custDataLst>
          </p:nvPr>
        </p:nvCxnSpPr>
        <p:spPr bwMode="gray">
          <a:xfrm>
            <a:off x="869950" y="4381500"/>
            <a:ext cx="5181600" cy="0"/>
          </a:xfrm>
          <a:prstGeom prst="line">
            <a:avLst/>
          </a:prstGeom>
          <a:ln w="6350" cap="rnd">
            <a:solidFill>
              <a:srgbClr val="B2B2B2"/>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7"/>
            </p:custDataLst>
          </p:nvPr>
        </p:nvCxnSpPr>
        <p:spPr bwMode="gray">
          <a:xfrm>
            <a:off x="869950" y="2849563"/>
            <a:ext cx="5181600" cy="0"/>
          </a:xfrm>
          <a:prstGeom prst="line">
            <a:avLst/>
          </a:prstGeom>
          <a:ln w="6350" cap="rnd">
            <a:solidFill>
              <a:srgbClr val="B2B2B2"/>
            </a:solidFill>
            <a:prstDash val="solid"/>
            <a:round/>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1" name="Chart 3"/>
          <p:cNvGraphicFramePr/>
          <p:nvPr>
            <p:custDataLst>
              <p:tags r:id="rId8"/>
            </p:custDataLst>
          </p:nvPr>
        </p:nvGraphicFramePr>
        <p:xfrm>
          <a:off x="787400" y="2625725"/>
          <a:ext cx="5346700" cy="3371850"/>
        </p:xfrm>
        <a:graphic>
          <a:graphicData uri="http://schemas.openxmlformats.org/drawingml/2006/chart">
            <c:chart xmlns:c="http://schemas.openxmlformats.org/drawingml/2006/chart" xmlns:r="http://schemas.openxmlformats.org/officeDocument/2006/relationships" r:id="rId20"/>
          </a:graphicData>
        </a:graphic>
      </p:graphicFrame>
      <p:sp>
        <p:nvSpPr>
          <p:cNvPr id="23" name="Text Placeholder 305"/>
          <p:cNvSpPr>
            <a:spLocks noGrp="1"/>
          </p:cNvSpPr>
          <p:nvPr>
            <p:custDataLst>
              <p:tags r:id="rId9"/>
            </p:custDataLst>
          </p:nvPr>
        </p:nvSpPr>
        <p:spPr bwMode="gray">
          <a:xfrm>
            <a:off x="638175" y="2773363"/>
            <a:ext cx="146050" cy="152400"/>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fld id="{D61D088E-0C44-495E-B83E-372FBAB8DE7A}" type="datetime'''''''''''''''''''''''''''''1''''''''0'''''''''''''''''">
              <a:rPr kumimoji="0" lang="en-US" altLang="en-US" sz="1000" b="1" u="none" strike="noStrike" kern="1200" cap="none" spc="0" normalizeH="0" baseline="0" noProof="0">
                <a:ln>
                  <a:noFill/>
                </a:ln>
                <a:solidFill>
                  <a:srgbClr val="000000"/>
                </a:solidFill>
                <a:effectLst/>
                <a:uLnTx/>
                <a:uFillTx/>
                <a:sym typeface="+mn-lt"/>
              </a:rPr>
              <a:pPr marL="0" marR="0" lvl="0" indent="0" algn="r" defTabSz="914400" rtl="0" eaLnBrk="0" fontAlgn="base" latinLnBrk="0" hangingPunct="0">
                <a:lnSpc>
                  <a:spcPct val="100000"/>
                </a:lnSpc>
                <a:spcBef>
                  <a:spcPct val="0"/>
                </a:spcBef>
                <a:spcAft>
                  <a:spcPct val="0"/>
                </a:spcAft>
                <a:buClrTx/>
                <a:buSzTx/>
                <a:buFontTx/>
                <a:buNone/>
                <a:defRPr/>
              </a:pPr>
              <a:t>10</a:t>
            </a:fld>
            <a:endParaRPr kumimoji="0" lang="en-US" sz="1000" b="1" u="none" strike="noStrike" kern="1200" cap="none" spc="0" normalizeH="0" baseline="0" noProof="0" dirty="0">
              <a:ln>
                <a:noFill/>
              </a:ln>
              <a:solidFill>
                <a:srgbClr val="000000"/>
              </a:solidFill>
              <a:effectLst/>
              <a:uLnTx/>
              <a:uFillTx/>
              <a:sym typeface="+mn-lt"/>
            </a:endParaRPr>
          </a:p>
        </p:txBody>
      </p:sp>
      <p:sp>
        <p:nvSpPr>
          <p:cNvPr id="22" name="Text Placeholder 303"/>
          <p:cNvSpPr>
            <a:spLocks noGrp="1"/>
          </p:cNvSpPr>
          <p:nvPr>
            <p:custDataLst>
              <p:tags r:id="rId10"/>
            </p:custDataLst>
          </p:nvPr>
        </p:nvSpPr>
        <p:spPr bwMode="gray">
          <a:xfrm>
            <a:off x="596900" y="5838825"/>
            <a:ext cx="187325" cy="152400"/>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fld id="{02B6A0E9-943A-4C75-ACE4-891D9B7298C9}" type="datetime'''''''''''-''''''''''''''''3''''''''''''''''''''''''''''0'''''">
              <a:rPr kumimoji="0" lang="en-US" altLang="en-US" sz="1000" b="1" u="none" strike="noStrike" kern="1200" cap="none" spc="0" normalizeH="0" baseline="0" noProof="0">
                <a:ln>
                  <a:noFill/>
                </a:ln>
                <a:solidFill>
                  <a:srgbClr val="000000"/>
                </a:solidFill>
                <a:effectLst/>
                <a:uLnTx/>
                <a:uFillTx/>
                <a:sym typeface="+mn-lt"/>
              </a:rPr>
              <a:pPr marL="0" marR="0" lvl="0" indent="0" algn="r" defTabSz="914400" rtl="0" eaLnBrk="0" fontAlgn="base" latinLnBrk="0" hangingPunct="0">
                <a:lnSpc>
                  <a:spcPct val="100000"/>
                </a:lnSpc>
                <a:spcBef>
                  <a:spcPct val="0"/>
                </a:spcBef>
                <a:spcAft>
                  <a:spcPct val="0"/>
                </a:spcAft>
                <a:buClrTx/>
                <a:buSzTx/>
                <a:buFontTx/>
                <a:buNone/>
                <a:defRPr/>
              </a:pPr>
              <a:t>-30</a:t>
            </a:fld>
            <a:endParaRPr kumimoji="0" lang="en-US" sz="1000" b="1" u="none" strike="noStrike" kern="1200" cap="none" spc="0" normalizeH="0" baseline="0" noProof="0" dirty="0">
              <a:ln>
                <a:noFill/>
              </a:ln>
              <a:solidFill>
                <a:srgbClr val="000000"/>
              </a:solidFill>
              <a:effectLst/>
              <a:uLnTx/>
              <a:uFillTx/>
              <a:sym typeface="+mn-lt"/>
            </a:endParaRPr>
          </a:p>
        </p:txBody>
      </p:sp>
      <p:sp>
        <p:nvSpPr>
          <p:cNvPr id="21" name="Text Placeholder 40"/>
          <p:cNvSpPr>
            <a:spLocks noGrp="1"/>
          </p:cNvSpPr>
          <p:nvPr>
            <p:custDataLst>
              <p:tags r:id="rId11"/>
            </p:custDataLst>
          </p:nvPr>
        </p:nvSpPr>
        <p:spPr bwMode="gray">
          <a:xfrm>
            <a:off x="596900" y="5072063"/>
            <a:ext cx="187325" cy="152400"/>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fld id="{4F59C105-E88A-4FEB-8873-D0996EE19A5B}" type="datetime'''-''''''2''''''''''''''''0'''''''''''''''''''''''''''''''''''">
              <a:rPr kumimoji="0" lang="en-US" altLang="en-US" sz="1000" b="1" u="none" strike="noStrike" kern="1200" cap="none" spc="0" normalizeH="0" baseline="0" noProof="0" smtClean="0">
                <a:ln>
                  <a:noFill/>
                </a:ln>
                <a:solidFill>
                  <a:srgbClr val="000000"/>
                </a:solidFill>
                <a:effectLst/>
                <a:uLnTx/>
                <a:uFillTx/>
                <a:sym typeface="+mn-lt"/>
              </a:rPr>
              <a:pPr marL="0" marR="0" lvl="0" indent="0" algn="r" defTabSz="914400" rtl="0" eaLnBrk="0" fontAlgn="base" latinLnBrk="0" hangingPunct="0">
                <a:lnSpc>
                  <a:spcPct val="100000"/>
                </a:lnSpc>
                <a:spcBef>
                  <a:spcPct val="0"/>
                </a:spcBef>
                <a:spcAft>
                  <a:spcPct val="0"/>
                </a:spcAft>
                <a:buClrTx/>
                <a:buSzTx/>
                <a:buFontTx/>
                <a:buNone/>
                <a:defRPr/>
              </a:pPr>
              <a:t>-20</a:t>
            </a:fld>
            <a:endParaRPr kumimoji="0" lang="en-US" sz="1000" b="1" u="none" strike="noStrike" kern="1200" cap="none" spc="0" normalizeH="0" baseline="0" noProof="0" dirty="0">
              <a:ln>
                <a:noFill/>
              </a:ln>
              <a:solidFill>
                <a:srgbClr val="000000"/>
              </a:solidFill>
              <a:effectLst/>
              <a:uLnTx/>
              <a:uFillTx/>
              <a:sym typeface="+mn-lt"/>
            </a:endParaRPr>
          </a:p>
        </p:txBody>
      </p:sp>
      <p:sp>
        <p:nvSpPr>
          <p:cNvPr id="24" name="Text Placeholder 23"/>
          <p:cNvSpPr>
            <a:spLocks noGrp="1"/>
          </p:cNvSpPr>
          <p:nvPr>
            <p:custDataLst>
              <p:tags r:id="rId12"/>
            </p:custDataLst>
          </p:nvPr>
        </p:nvSpPr>
        <p:spPr bwMode="gray">
          <a:xfrm>
            <a:off x="711200" y="3540125"/>
            <a:ext cx="73025" cy="152400"/>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fld id="{2469ED68-89E4-4C86-A648-24528D43069F}" type="datetime'''''0'''''''''''''">
              <a:rPr kumimoji="0" lang="en-US" altLang="en-US" sz="1000" b="1" u="none" strike="noStrike" kern="1200" cap="none" spc="0" normalizeH="0" baseline="0" noProof="0" smtClean="0">
                <a:ln>
                  <a:noFill/>
                </a:ln>
                <a:solidFill>
                  <a:srgbClr val="000000"/>
                </a:solidFill>
                <a:effectLst/>
                <a:uLnTx/>
                <a:uFillTx/>
                <a:sym typeface="+mn-lt"/>
              </a:rPr>
              <a:pPr marL="0" marR="0" lvl="0" indent="0" algn="r" defTabSz="914400" rtl="0" eaLnBrk="0" fontAlgn="base" latinLnBrk="0" hangingPunct="0">
                <a:lnSpc>
                  <a:spcPct val="100000"/>
                </a:lnSpc>
                <a:spcBef>
                  <a:spcPct val="0"/>
                </a:spcBef>
                <a:spcAft>
                  <a:spcPct val="0"/>
                </a:spcAft>
                <a:buClrTx/>
                <a:buSzTx/>
                <a:buFontTx/>
                <a:buNone/>
                <a:defRPr/>
              </a:pPr>
              <a:t>0</a:t>
            </a:fld>
            <a:endParaRPr kumimoji="0" lang="en-US" sz="1000" b="1" u="none" strike="noStrike" kern="1200" cap="none" spc="0" normalizeH="0" baseline="0" noProof="0" dirty="0">
              <a:ln>
                <a:noFill/>
              </a:ln>
              <a:solidFill>
                <a:srgbClr val="000000"/>
              </a:solidFill>
              <a:effectLst/>
              <a:uLnTx/>
              <a:uFillTx/>
              <a:sym typeface="+mn-lt"/>
            </a:endParaRPr>
          </a:p>
        </p:txBody>
      </p:sp>
      <p:sp>
        <p:nvSpPr>
          <p:cNvPr id="25" name="Text Placeholder 304"/>
          <p:cNvSpPr>
            <a:spLocks noGrp="1"/>
          </p:cNvSpPr>
          <p:nvPr>
            <p:custDataLst>
              <p:tags r:id="rId13"/>
            </p:custDataLst>
          </p:nvPr>
        </p:nvSpPr>
        <p:spPr bwMode="gray">
          <a:xfrm>
            <a:off x="596900" y="4305300"/>
            <a:ext cx="187325" cy="152400"/>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b="0" i="0"/>
            </a:pPr>
            <a:fld id="{726C18AC-1746-4D24-A4D9-73BCED5A508B}" type="datetime'''''''''''-''''''''''10'''''">
              <a:rPr kumimoji="0" lang="en-US" altLang="en-US" sz="1000" b="1" u="none" strike="noStrike" kern="1200" cap="none" spc="0" normalizeH="0" baseline="0" noProof="0">
                <a:ln>
                  <a:noFill/>
                </a:ln>
                <a:solidFill>
                  <a:srgbClr val="000000"/>
                </a:solidFill>
                <a:effectLst/>
                <a:uLnTx/>
                <a:uFillTx/>
                <a:sym typeface="+mn-lt"/>
              </a:rPr>
              <a:pPr marL="0" marR="0" lvl="0" indent="0" algn="r" defTabSz="914400" rtl="0" eaLnBrk="0" fontAlgn="base" latinLnBrk="0" hangingPunct="0">
                <a:lnSpc>
                  <a:spcPct val="100000"/>
                </a:lnSpc>
                <a:spcBef>
                  <a:spcPct val="0"/>
                </a:spcBef>
                <a:spcAft>
                  <a:spcPct val="0"/>
                </a:spcAft>
                <a:buClrTx/>
                <a:buSzTx/>
                <a:buFontTx/>
                <a:buNone/>
                <a:defRPr/>
              </a:pPr>
              <a:t>-10</a:t>
            </a:fld>
            <a:endParaRPr kumimoji="0" lang="en-US" sz="1000" b="1" u="none" strike="noStrike" kern="1200" cap="none" spc="0" normalizeH="0" baseline="0" noProof="0" dirty="0">
              <a:ln>
                <a:noFill/>
              </a:ln>
              <a:solidFill>
                <a:srgbClr val="000000"/>
              </a:solidFill>
              <a:effectLst/>
              <a:uLnTx/>
              <a:uFillTx/>
              <a:sym typeface="+mn-lt"/>
            </a:endParaRPr>
          </a:p>
        </p:txBody>
      </p:sp>
      <p:sp>
        <p:nvSpPr>
          <p:cNvPr id="26" name="Text Placeholder 8"/>
          <p:cNvSpPr>
            <a:spLocks noGrp="1"/>
          </p:cNvSpPr>
          <p:nvPr>
            <p:custDataLst>
              <p:tags r:id="rId14"/>
            </p:custDataLst>
          </p:nvPr>
        </p:nvSpPr>
        <p:spPr bwMode="gray">
          <a:xfrm>
            <a:off x="6153150" y="5541963"/>
            <a:ext cx="39688" cy="182563"/>
          </a:xfrm>
          <a:prstGeom prst="rect">
            <a:avLst/>
          </a:prstGeom>
          <a:noFill/>
          <a:effectLst/>
        </p:spPr>
        <p:txBody>
          <a:bodyPr wrap="none" lIns="0" tIns="0" rIns="0" bIns="0" anchor="ctr" anchorCtr="0">
            <a:noAutofit/>
          </a:bodyPr>
          <a:lstStyle>
            <a:lvl1pPr algn="l" rtl="0" eaLnBrk="0" fontAlgn="base" hangingPunct="0">
              <a:lnSpc>
                <a:spcPct val="95000"/>
              </a:lnSpc>
              <a:spcBef>
                <a:spcPct val="0"/>
              </a:spcBef>
              <a:spcAft>
                <a:spcPct val="30000"/>
              </a:spcAft>
              <a:defRPr>
                <a:solidFill>
                  <a:schemeClr val="tx1"/>
                </a:solidFill>
                <a:latin typeface="+mn-lt"/>
                <a:ea typeface="+mn-ea"/>
                <a:cs typeface="+mn-cs"/>
              </a:defRPr>
            </a:lvl1pPr>
            <a:lvl2pPr marL="288925" indent="-1746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mn-cs"/>
              </a:defRPr>
            </a:lvl2pPr>
            <a:lvl3pPr marL="692150" indent="-288925" algn="l" rtl="0" eaLnBrk="0" fontAlgn="base" hangingPunct="0">
              <a:lnSpc>
                <a:spcPct val="95000"/>
              </a:lnSpc>
              <a:spcBef>
                <a:spcPct val="0"/>
              </a:spcBef>
              <a:spcAft>
                <a:spcPct val="30000"/>
              </a:spcAft>
              <a:buClr>
                <a:schemeClr val="tx2"/>
              </a:buClr>
              <a:buChar char="–"/>
              <a:defRPr>
                <a:solidFill>
                  <a:schemeClr val="tx1"/>
                </a:solidFill>
                <a:latin typeface="+mn-lt"/>
                <a:ea typeface="+mn-ea"/>
                <a:cs typeface="Times New Roman" pitchFamily="18" charset="0"/>
              </a:defRPr>
            </a:lvl3pPr>
            <a:lvl4pPr marL="1111250" indent="-247650" algn="l" rtl="0" eaLnBrk="0" fontAlgn="base" hangingPunct="0">
              <a:lnSpc>
                <a:spcPct val="95000"/>
              </a:lnSpc>
              <a:spcBef>
                <a:spcPct val="0"/>
              </a:spcBef>
              <a:spcAft>
                <a:spcPct val="30000"/>
              </a:spcAft>
              <a:buClr>
                <a:schemeClr val="tx2"/>
              </a:buClr>
              <a:buChar char="–"/>
              <a:defRPr sz="1600">
                <a:solidFill>
                  <a:schemeClr val="tx1"/>
                </a:solidFill>
                <a:latin typeface="+mn-lt"/>
                <a:ea typeface="+mn-ea"/>
                <a:cs typeface="Times New Roman" pitchFamily="18" charset="0"/>
              </a:defRPr>
            </a:lvl4pPr>
            <a:lvl5pPr marL="1416050" indent="-295275" algn="l" rtl="0" eaLnBrk="0" fontAlgn="base" hangingPunct="0">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5pPr>
            <a:lvl6pPr marL="18732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6pPr>
            <a:lvl7pPr marL="23304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7pPr>
            <a:lvl8pPr marL="27876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8pPr>
            <a:lvl9pPr marL="3244850" indent="-295275" algn="l" rtl="0" fontAlgn="base">
              <a:lnSpc>
                <a:spcPct val="95000"/>
              </a:lnSpc>
              <a:spcBef>
                <a:spcPct val="0"/>
              </a:spcBef>
              <a:spcAft>
                <a:spcPct val="0"/>
              </a:spcAft>
              <a:buClr>
                <a:schemeClr val="tx2"/>
              </a:buClr>
              <a:buChar char="–"/>
              <a:defRPr sz="1400">
                <a:solidFill>
                  <a:schemeClr val="tx1"/>
                </a:solidFill>
                <a:latin typeface="+mn-lt"/>
                <a:ea typeface="+mn-ea"/>
                <a:cs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defRPr b="0" i="0"/>
            </a:pPr>
            <a:r>
              <a:rPr kumimoji="0" lang="en-US" altLang="en-US" sz="1200" b="0" i="0" u="none" strike="noStrike" kern="1200" cap="none" spc="0" normalizeH="0" baseline="0" noProof="0" dirty="0">
                <a:ln>
                  <a:noFill/>
                </a:ln>
                <a:solidFill>
                  <a:srgbClr val="000000"/>
                </a:solidFill>
                <a:effectLst/>
                <a:uLnTx/>
                <a:uFillTx/>
                <a:sym typeface="+mn-lt"/>
              </a:rPr>
              <a:t> </a:t>
            </a:r>
            <a:endParaRPr kumimoji="0" lang="en-US" sz="1100" b="0" i="0" u="none" strike="noStrike" kern="1200" cap="none" spc="0" normalizeH="0" baseline="0" noProof="0" dirty="0">
              <a:ln>
                <a:noFill/>
              </a:ln>
              <a:solidFill>
                <a:srgbClr val="000000"/>
              </a:solidFill>
              <a:effectLst/>
              <a:uLnTx/>
              <a:uFillTx/>
              <a:sym typeface="+mn-lt"/>
            </a:endParaRPr>
          </a:p>
        </p:txBody>
      </p:sp>
      <p:sp>
        <p:nvSpPr>
          <p:cNvPr id="29" name="TextBox 28"/>
          <p:cNvSpPr txBox="1"/>
          <p:nvPr/>
        </p:nvSpPr>
        <p:spPr>
          <a:xfrm>
            <a:off x="618163" y="2389188"/>
            <a:ext cx="1050132" cy="15255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defRPr b="0" i="0"/>
            </a:pPr>
            <a:r>
              <a:rPr kumimoji="0" lang="en-US" sz="1000" b="0" i="0" u="none" strike="noStrike" kern="1200" cap="none" spc="0" normalizeH="0" baseline="0" noProof="0" dirty="0">
                <a:ln>
                  <a:noFill/>
                </a:ln>
                <a:solidFill>
                  <a:srgbClr val="000000"/>
                </a:solidFill>
                <a:effectLst/>
                <a:uLnTx/>
                <a:uFillTx/>
                <a:ea typeface="+mn-ea"/>
                <a:cs typeface="+mn-cs"/>
              </a:rPr>
              <a:t>Balance in K€</a:t>
            </a:r>
          </a:p>
        </p:txBody>
      </p:sp>
      <p:cxnSp>
        <p:nvCxnSpPr>
          <p:cNvPr id="37" name="Straight Connector 36"/>
          <p:cNvCxnSpPr/>
          <p:nvPr/>
        </p:nvCxnSpPr>
        <p:spPr bwMode="auto">
          <a:xfrm flipV="1">
            <a:off x="6057901" y="2386013"/>
            <a:ext cx="224777" cy="310799"/>
          </a:xfrm>
          <a:prstGeom prst="line">
            <a:avLst/>
          </a:prstGeom>
          <a:solidFill>
            <a:schemeClr val="accent1"/>
          </a:solidFill>
          <a:ln w="28575" cap="rnd" cmpd="sng" algn="ctr">
            <a:solidFill>
              <a:srgbClr val="0088C2"/>
            </a:solidFill>
            <a:prstDash val="sysDot"/>
            <a:round/>
            <a:headEnd type="none" w="lg" len="lg"/>
            <a:tailEnd type="triangle" w="lg" len="lg"/>
          </a:ln>
          <a:effectLst/>
        </p:spPr>
      </p:cxnSp>
      <p:grpSp>
        <p:nvGrpSpPr>
          <p:cNvPr id="72" name="Group 71"/>
          <p:cNvGrpSpPr/>
          <p:nvPr/>
        </p:nvGrpSpPr>
        <p:grpSpPr>
          <a:xfrm>
            <a:off x="1436688" y="3703638"/>
            <a:ext cx="5737860" cy="246221"/>
            <a:chOff x="1857375" y="3603486"/>
            <a:chExt cx="5737860" cy="246221"/>
          </a:xfrm>
        </p:grpSpPr>
        <p:sp>
          <p:nvSpPr>
            <p:cNvPr id="41" name="TextBox 40"/>
            <p:cNvSpPr txBox="1"/>
            <p:nvPr/>
          </p:nvSpPr>
          <p:spPr>
            <a:xfrm>
              <a:off x="2618971"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12</a:t>
              </a:r>
            </a:p>
          </p:txBody>
        </p:sp>
        <p:sp>
          <p:nvSpPr>
            <p:cNvPr id="42" name="TextBox 41"/>
            <p:cNvSpPr txBox="1"/>
            <p:nvPr/>
          </p:nvSpPr>
          <p:spPr>
            <a:xfrm>
              <a:off x="4142970"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24</a:t>
              </a:r>
            </a:p>
          </p:txBody>
        </p:sp>
        <p:sp>
          <p:nvSpPr>
            <p:cNvPr id="43" name="TextBox 42"/>
            <p:cNvSpPr txBox="1"/>
            <p:nvPr/>
          </p:nvSpPr>
          <p:spPr>
            <a:xfrm>
              <a:off x="5666970"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36</a:t>
              </a:r>
            </a:p>
          </p:txBody>
        </p:sp>
        <p:sp>
          <p:nvSpPr>
            <p:cNvPr id="44" name="TextBox 43"/>
            <p:cNvSpPr txBox="1"/>
            <p:nvPr/>
          </p:nvSpPr>
          <p:spPr>
            <a:xfrm>
              <a:off x="7190970"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48</a:t>
              </a:r>
            </a:p>
          </p:txBody>
        </p:sp>
        <p:sp>
          <p:nvSpPr>
            <p:cNvPr id="45" name="TextBox 44"/>
            <p:cNvSpPr txBox="1"/>
            <p:nvPr/>
          </p:nvSpPr>
          <p:spPr>
            <a:xfrm>
              <a:off x="4904971"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30</a:t>
              </a:r>
            </a:p>
          </p:txBody>
        </p:sp>
        <p:sp>
          <p:nvSpPr>
            <p:cNvPr id="46" name="TextBox 45"/>
            <p:cNvSpPr txBox="1"/>
            <p:nvPr/>
          </p:nvSpPr>
          <p:spPr>
            <a:xfrm>
              <a:off x="3380971"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18</a:t>
              </a:r>
            </a:p>
          </p:txBody>
        </p:sp>
        <p:sp>
          <p:nvSpPr>
            <p:cNvPr id="47" name="TextBox 46"/>
            <p:cNvSpPr txBox="1"/>
            <p:nvPr/>
          </p:nvSpPr>
          <p:spPr>
            <a:xfrm>
              <a:off x="1856971"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6</a:t>
              </a:r>
            </a:p>
          </p:txBody>
        </p:sp>
        <p:sp>
          <p:nvSpPr>
            <p:cNvPr id="48" name="TextBox 47"/>
            <p:cNvSpPr txBox="1"/>
            <p:nvPr/>
          </p:nvSpPr>
          <p:spPr>
            <a:xfrm>
              <a:off x="6428971" y="3603486"/>
              <a:ext cx="404668" cy="244084"/>
            </a:xfrm>
            <a:prstGeom prst="rect">
              <a:avLst/>
            </a:prstGeom>
            <a:no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878787"/>
                  </a:solidFill>
                  <a:effectLst/>
                  <a:uLnTx/>
                  <a:uFillTx/>
                  <a:ea typeface="+mn-ea"/>
                  <a:cs typeface="+mn-cs"/>
                </a:rPr>
                <a:t>42</a:t>
              </a:r>
            </a:p>
          </p:txBody>
        </p:sp>
      </p:grpSp>
      <p:sp>
        <p:nvSpPr>
          <p:cNvPr id="54" name="TextBox 175"/>
          <p:cNvSpPr txBox="1"/>
          <p:nvPr/>
        </p:nvSpPr>
        <p:spPr>
          <a:xfrm>
            <a:off x="6058812" y="3324225"/>
            <a:ext cx="1314289" cy="152552"/>
          </a:xfrm>
          <a:prstGeom prst="rect">
            <a:avLst/>
          </a:prstGeom>
          <a:solidFill>
            <a:schemeClr val="bg1">
              <a:alpha val="50000"/>
            </a:schemeClr>
          </a:solidFill>
          <a:ln>
            <a:solidFill>
              <a:schemeClr val="bg1"/>
            </a:solidFill>
          </a:ln>
        </p:spPr>
        <p:txBody>
          <a:bodyPr wrap="square" lIns="0" tIns="0" rIns="0" bIns="0" rtlCol="0">
            <a:spAutoFit/>
          </a:bodyPr>
          <a:lstStyle>
            <a:defPPr>
              <a:defRPr lang="en-US"/>
            </a:defPPr>
            <a:lvl1pPr algn="ctr" rtl="0" fontAlgn="base">
              <a:spcBef>
                <a:spcPct val="0"/>
              </a:spcBef>
              <a:spcAft>
                <a:spcPct val="0"/>
              </a:spcAft>
              <a:defRPr sz="1200" kern="1200">
                <a:solidFill>
                  <a:schemeClr val="tx1"/>
                </a:solidFill>
                <a:latin typeface="Arial"/>
                <a:ea typeface="ＭＳ Ｐゴシック" pitchFamily="34" charset="-128"/>
                <a:cs typeface="+mn-cs"/>
              </a:defRPr>
            </a:lvl1pPr>
            <a:lvl2pPr marL="457200" algn="ctr" rtl="0" fontAlgn="base">
              <a:spcBef>
                <a:spcPct val="0"/>
              </a:spcBef>
              <a:spcAft>
                <a:spcPct val="0"/>
              </a:spcAft>
              <a:defRPr sz="1200" kern="1200">
                <a:solidFill>
                  <a:schemeClr val="tx1"/>
                </a:solidFill>
                <a:latin typeface="Arial"/>
                <a:ea typeface="ＭＳ Ｐゴシック" pitchFamily="34" charset="-128"/>
                <a:cs typeface="+mn-cs"/>
              </a:defRPr>
            </a:lvl2pPr>
            <a:lvl3pPr marL="914400" algn="ctr" rtl="0" fontAlgn="base">
              <a:spcBef>
                <a:spcPct val="0"/>
              </a:spcBef>
              <a:spcAft>
                <a:spcPct val="0"/>
              </a:spcAft>
              <a:defRPr sz="1200" kern="1200">
                <a:solidFill>
                  <a:schemeClr val="tx1"/>
                </a:solidFill>
                <a:latin typeface="Arial"/>
                <a:ea typeface="ＭＳ Ｐゴシック" pitchFamily="34" charset="-128"/>
                <a:cs typeface="+mn-cs"/>
              </a:defRPr>
            </a:lvl3pPr>
            <a:lvl4pPr marL="1371600" algn="ctr" rtl="0" fontAlgn="base">
              <a:spcBef>
                <a:spcPct val="0"/>
              </a:spcBef>
              <a:spcAft>
                <a:spcPct val="0"/>
              </a:spcAft>
              <a:defRPr sz="1200" kern="1200">
                <a:solidFill>
                  <a:schemeClr val="tx1"/>
                </a:solidFill>
                <a:latin typeface="Arial"/>
                <a:ea typeface="ＭＳ Ｐゴシック" pitchFamily="34" charset="-128"/>
                <a:cs typeface="+mn-cs"/>
              </a:defRPr>
            </a:lvl4pPr>
            <a:lvl5pPr marL="1828800" algn="ctr" rtl="0" fontAlgn="base">
              <a:spcBef>
                <a:spcPct val="0"/>
              </a:spcBef>
              <a:spcAft>
                <a:spcPct val="0"/>
              </a:spcAft>
              <a:defRPr sz="1200" kern="1200">
                <a:solidFill>
                  <a:schemeClr val="tx1"/>
                </a:solidFill>
                <a:latin typeface="Arial"/>
                <a:ea typeface="ＭＳ Ｐゴシック" pitchFamily="34" charset="-128"/>
                <a:cs typeface="+mn-cs"/>
              </a:defRPr>
            </a:lvl5pPr>
            <a:lvl6pPr marL="2286000" algn="l" defTabSz="914400" rtl="0" eaLnBrk="1" latinLnBrk="0" hangingPunct="1">
              <a:defRPr sz="1200" kern="1200">
                <a:solidFill>
                  <a:schemeClr val="tx1"/>
                </a:solidFill>
                <a:latin typeface="Arial"/>
                <a:ea typeface="ＭＳ Ｐゴシック" pitchFamily="34" charset="-128"/>
                <a:cs typeface="+mn-cs"/>
              </a:defRPr>
            </a:lvl6pPr>
            <a:lvl7pPr marL="2743200" algn="l" defTabSz="914400" rtl="0" eaLnBrk="1" latinLnBrk="0" hangingPunct="1">
              <a:defRPr sz="1200" kern="1200">
                <a:solidFill>
                  <a:schemeClr val="tx1"/>
                </a:solidFill>
                <a:latin typeface="Arial"/>
                <a:ea typeface="ＭＳ Ｐゴシック" pitchFamily="34" charset="-128"/>
                <a:cs typeface="+mn-cs"/>
              </a:defRPr>
            </a:lvl7pPr>
            <a:lvl8pPr marL="3200400" algn="l" defTabSz="914400" rtl="0" eaLnBrk="1" latinLnBrk="0" hangingPunct="1">
              <a:defRPr sz="1200" kern="1200">
                <a:solidFill>
                  <a:schemeClr val="tx1"/>
                </a:solidFill>
                <a:latin typeface="Arial"/>
                <a:ea typeface="ＭＳ Ｐゴシック" pitchFamily="34" charset="-128"/>
                <a:cs typeface="+mn-cs"/>
              </a:defRPr>
            </a:lvl8pPr>
            <a:lvl9pPr marL="3657600" algn="l" defTabSz="914400" rtl="0" eaLnBrk="1" latinLnBrk="0" hangingPunct="1">
              <a:defRPr sz="1200" kern="1200">
                <a:solidFill>
                  <a:schemeClr val="tx1"/>
                </a:solidFill>
                <a:latin typeface="Arial"/>
                <a:ea typeface="ＭＳ Ｐゴシック"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000" b="1" i="1" u="none" strike="noStrike" kern="1200" cap="none" spc="0" normalizeH="0" baseline="0" noProof="0" dirty="0">
                <a:ln>
                  <a:noFill/>
                </a:ln>
                <a:solidFill>
                  <a:srgbClr val="000000"/>
                </a:solidFill>
                <a:effectLst/>
                <a:uLnTx/>
                <a:uFillTx/>
                <a:latin typeface="+mn-lt"/>
                <a:ea typeface="ＭＳ Ｐゴシック" pitchFamily="34" charset="-128"/>
                <a:cs typeface="+mn-cs"/>
              </a:rPr>
              <a:t>Time in months</a:t>
            </a:r>
          </a:p>
        </p:txBody>
      </p:sp>
      <p:sp>
        <p:nvSpPr>
          <p:cNvPr id="66" name="Rectangle 65"/>
          <p:cNvSpPr/>
          <p:nvPr/>
        </p:nvSpPr>
        <p:spPr>
          <a:xfrm>
            <a:off x="1690200" y="2660650"/>
            <a:ext cx="2441370" cy="576432"/>
          </a:xfrm>
          <a:prstGeom prst="rect">
            <a:avLst/>
          </a:prstGeom>
          <a:solidFill>
            <a:srgbClr val="FFFFFF"/>
          </a:solidFill>
          <a:ln w="12700"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After ~ </a:t>
            </a:r>
            <a:r>
              <a:rPr kumimoji="0" lang="en-US" sz="1200" b="1" i="0" u="none" strike="noStrike" kern="1200" cap="none" spc="0" normalizeH="0" baseline="0" noProof="0" dirty="0">
                <a:ln>
                  <a:noFill/>
                </a:ln>
                <a:solidFill>
                  <a:srgbClr val="000000"/>
                </a:solidFill>
                <a:effectLst/>
                <a:uLnTx/>
                <a:uFillTx/>
                <a:ea typeface="+mn-ea"/>
                <a:cs typeface="+mn-cs"/>
              </a:rPr>
              <a:t>17 months</a:t>
            </a:r>
            <a:r>
              <a:rPr kumimoji="0" lang="en-US" sz="1200" b="0" i="0" u="none" strike="noStrike" kern="1200" cap="none" spc="0" normalizeH="0" baseline="0" noProof="0" dirty="0">
                <a:ln>
                  <a:noFill/>
                </a:ln>
                <a:solidFill>
                  <a:srgbClr val="000000"/>
                </a:solidFill>
                <a:effectLst/>
                <a:uLnTx/>
                <a:uFillTx/>
                <a:ea typeface="+mn-ea"/>
                <a:cs typeface="+mn-cs"/>
              </a:rPr>
              <a:t>:</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Identical balances</a:t>
            </a:r>
          </a:p>
        </p:txBody>
      </p:sp>
      <p:sp>
        <p:nvSpPr>
          <p:cNvPr id="68" name="Rectangle 67"/>
          <p:cNvSpPr/>
          <p:nvPr/>
        </p:nvSpPr>
        <p:spPr>
          <a:xfrm>
            <a:off x="951598" y="5381625"/>
            <a:ext cx="1905852" cy="535915"/>
          </a:xfrm>
          <a:prstGeom prst="rect">
            <a:avLst/>
          </a:prstGeom>
          <a:solidFill>
            <a:srgbClr val="FFFFFF"/>
          </a:solidFill>
          <a:ln w="12700"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After ~ </a:t>
            </a:r>
            <a:r>
              <a:rPr kumimoji="0" lang="en-US" sz="1200" b="1" i="0" u="none" strike="noStrike" kern="1200" cap="none" spc="0" normalizeH="0" baseline="0" noProof="0" dirty="0">
                <a:ln>
                  <a:noFill/>
                </a:ln>
                <a:solidFill>
                  <a:srgbClr val="000000"/>
                </a:solidFill>
                <a:effectLst/>
                <a:uLnTx/>
                <a:uFillTx/>
                <a:ea typeface="+mn-ea"/>
                <a:cs typeface="+mn-cs"/>
              </a:rPr>
              <a:t>6 months</a:t>
            </a:r>
            <a:r>
              <a:rPr kumimoji="0" lang="en-US" sz="1200" b="0" i="0" u="none" strike="noStrike" kern="1200" cap="none" spc="0" normalizeH="0" baseline="0" noProof="0" dirty="0">
                <a:ln>
                  <a:noFill/>
                </a:ln>
                <a:solidFill>
                  <a:srgbClr val="000000"/>
                </a:solidFill>
                <a:effectLst/>
                <a:uLnTx/>
                <a:uFillTx/>
                <a:ea typeface="+mn-ea"/>
                <a:cs typeface="+mn-cs"/>
              </a:rPr>
              <a:t>:</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Max. negative balance of JOBLINGE</a:t>
            </a:r>
          </a:p>
        </p:txBody>
      </p:sp>
      <p:cxnSp>
        <p:nvCxnSpPr>
          <p:cNvPr id="76" name="Straight Connector 75"/>
          <p:cNvCxnSpPr/>
          <p:nvPr/>
        </p:nvCxnSpPr>
        <p:spPr bwMode="auto">
          <a:xfrm flipH="1">
            <a:off x="5822950" y="3282950"/>
            <a:ext cx="0" cy="9525"/>
          </a:xfrm>
          <a:prstGeom prst="line">
            <a:avLst/>
          </a:prstGeom>
          <a:ln w="952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3832355" y="4137025"/>
            <a:ext cx="2059619" cy="499070"/>
          </a:xfrm>
          <a:prstGeom prst="rect">
            <a:avLst/>
          </a:prstGeom>
          <a:solidFill>
            <a:srgbClr val="FFFFFF"/>
          </a:solidFill>
          <a:ln w="12700"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After </a:t>
            </a:r>
            <a:r>
              <a:rPr kumimoji="0" lang="en-US" sz="1200" b="1" i="0" u="none" strike="noStrike" kern="1200" cap="none" spc="0" normalizeH="0" baseline="0" noProof="0" dirty="0">
                <a:ln>
                  <a:noFill/>
                </a:ln>
                <a:solidFill>
                  <a:srgbClr val="000000"/>
                </a:solidFill>
                <a:effectLst/>
                <a:uLnTx/>
                <a:uFillTx/>
                <a:ea typeface="+mn-ea"/>
                <a:cs typeface="+mn-cs"/>
              </a:rPr>
              <a:t>3.25 years</a:t>
            </a:r>
            <a:r>
              <a:rPr kumimoji="0" lang="en-US" sz="1200" b="0" i="0" u="none" strike="noStrike" kern="1200" cap="none" spc="0" normalizeH="0" baseline="0" noProof="0" dirty="0">
                <a:ln>
                  <a:noFill/>
                </a:ln>
                <a:solidFill>
                  <a:srgbClr val="000000"/>
                </a:solidFill>
                <a:effectLst/>
                <a:uLnTx/>
                <a:uFillTx/>
                <a:ea typeface="+mn-ea"/>
                <a:cs typeface="+mn-cs"/>
              </a:rPr>
              <a:t>:</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Breakeven point for JOBLINGE</a:t>
            </a:r>
          </a:p>
        </p:txBody>
      </p:sp>
      <p:sp>
        <p:nvSpPr>
          <p:cNvPr id="80" name="TextBox 79"/>
          <p:cNvSpPr txBox="1"/>
          <p:nvPr/>
        </p:nvSpPr>
        <p:spPr>
          <a:xfrm>
            <a:off x="7673569" y="5424488"/>
            <a:ext cx="2078207" cy="439757"/>
          </a:xfrm>
          <a:prstGeom prst="rect">
            <a:avLst/>
          </a:prstGeom>
          <a:noFill/>
          <a:ln w="12700" cap="rnd"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lgn="ctr">
                <a:solidFill>
                  <a:srgbClr val="C6C6C6"/>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defPPr>
              <a:defRPr lang="en-US"/>
            </a:defPPr>
            <a:lvl1pPr>
              <a:lnSpc>
                <a:spcPct val="95000"/>
              </a:lnSpc>
              <a:defRPr sz="1000">
                <a:solidFill>
                  <a:srgbClr val="000000"/>
                </a:solidFill>
              </a:defRPr>
            </a:lvl1p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After </a:t>
            </a:r>
            <a:r>
              <a:rPr kumimoji="0" lang="en-US" sz="1400" b="1" i="0" u="none" strike="noStrike" kern="1200" cap="none" spc="0" normalizeH="0" baseline="0" noProof="0" dirty="0">
                <a:ln>
                  <a:noFill/>
                </a:ln>
                <a:solidFill>
                  <a:srgbClr val="000000"/>
                </a:solidFill>
                <a:effectLst/>
                <a:uLnTx/>
                <a:uFillTx/>
                <a:ea typeface="+mn-ea"/>
                <a:cs typeface="+mn-cs"/>
              </a:rPr>
              <a:t>10 years</a:t>
            </a:r>
            <a:r>
              <a:rPr kumimoji="0" lang="en-US" sz="1400" b="0" i="0" u="none" strike="noStrike" kern="1200" cap="none" spc="0" normalizeH="0" baseline="0" noProof="0" dirty="0">
                <a:ln>
                  <a:noFill/>
                </a:ln>
                <a:solidFill>
                  <a:srgbClr val="000000"/>
                </a:solidFill>
                <a:effectLst/>
                <a:uLnTx/>
                <a:uFillTx/>
                <a:ea typeface="+mn-ea"/>
                <a:cs typeface="+mn-cs"/>
              </a:rPr>
              <a:t>:</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Balance of </a:t>
            </a:r>
            <a:r>
              <a:rPr kumimoji="0" lang="en-US" sz="1400" b="0" i="0" u="none" strike="noStrike" kern="1200" cap="none" spc="0" normalizeH="0" baseline="0" noProof="0" dirty="0">
                <a:ln>
                  <a:noFill/>
                </a:ln>
                <a:solidFill>
                  <a:srgbClr val="E63312"/>
                </a:solidFill>
                <a:effectLst/>
                <a:uLnTx/>
                <a:uFillTx/>
                <a:ea typeface="+mn-ea"/>
                <a:cs typeface="+mn-cs"/>
              </a:rPr>
              <a:t>~ </a:t>
            </a:r>
            <a:r>
              <a:rPr kumimoji="0" lang="en-US" sz="1400" b="1" i="0" u="none" strike="noStrike" kern="1200" cap="none" spc="0" normalizeH="0" baseline="0" noProof="0" dirty="0">
                <a:ln>
                  <a:noFill/>
                </a:ln>
                <a:solidFill>
                  <a:srgbClr val="E63312"/>
                </a:solidFill>
                <a:effectLst/>
                <a:uLnTx/>
                <a:uFillTx/>
                <a:ea typeface="+mn-ea"/>
                <a:cs typeface="+mn-cs"/>
              </a:rPr>
              <a:t>€70,000</a:t>
            </a:r>
          </a:p>
        </p:txBody>
      </p:sp>
      <p:sp>
        <p:nvSpPr>
          <p:cNvPr id="81" name="TextBox 80"/>
          <p:cNvSpPr txBox="1">
            <a:spLocks noRot="1" noChangeAspect="1" noMove="1" noResize="1" noEditPoints="1" noAdjustHandles="1" noChangeArrowheads="1" noChangeShapeType="1" noTextEdit="1"/>
          </p:cNvSpPr>
          <p:nvPr/>
        </p:nvSpPr>
        <p:spPr>
          <a:xfrm>
            <a:off x="7673569" y="2286000"/>
            <a:ext cx="2050772" cy="435953"/>
          </a:xfrm>
          <a:prstGeom prst="rect">
            <a:avLst/>
          </a:prstGeom>
          <a:blipFill>
            <a:blip r:embed="rId21"/>
            <a:stretch>
              <a:fillRect l="-893" t="-13889" b="-18056"/>
            </a:stretch>
          </a:blip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rgbClr val="C6C6C6"/>
                </a:solidFill>
                <a:prstDash val="solid"/>
                <a:round/>
                <a:headEnd type="none" w="med" len="med"/>
                <a:tailEnd type="none" w="med" len="med"/>
              </a14:hiddenLine>
            </a:ext>
          </a:extLst>
        </p:spPr>
        <p:txBody>
          <a:bodyPr/>
          <a:lstStyle/>
          <a:p>
            <a:pPr>
              <a:defRPr b="0" i="0"/>
            </a:pPr>
            <a:r>
              <a:rPr lang="en-US" dirty="0">
                <a:noFill/>
              </a:rPr>
              <a:t> </a:t>
            </a:r>
          </a:p>
        </p:txBody>
      </p:sp>
      <p:sp>
        <p:nvSpPr>
          <p:cNvPr id="86" name="Rectangle 85"/>
          <p:cNvSpPr/>
          <p:nvPr/>
        </p:nvSpPr>
        <p:spPr>
          <a:xfrm>
            <a:off x="4395943" y="3001963"/>
            <a:ext cx="1216528" cy="201853"/>
          </a:xfrm>
          <a:prstGeom prst="rect">
            <a:avLst/>
          </a:prstGeom>
          <a:solidFill>
            <a:srgbClr val="FFFFFF"/>
          </a:solidFill>
          <a:ln w="12700"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200" b="0" i="0" u="none" strike="noStrike" kern="1200" cap="none" spc="0" normalizeH="0" baseline="0" noProof="0" dirty="0">
                <a:ln>
                  <a:noFill/>
                </a:ln>
                <a:solidFill>
                  <a:srgbClr val="000000"/>
                </a:solidFill>
                <a:effectLst/>
                <a:uLnTx/>
                <a:uFillTx/>
                <a:ea typeface="+mn-ea"/>
                <a:cs typeface="+mn-cs"/>
              </a:rPr>
              <a:t>Entry into occupation</a:t>
            </a:r>
          </a:p>
        </p:txBody>
      </p:sp>
      <p:sp>
        <p:nvSpPr>
          <p:cNvPr id="52" name="IllustrativeStamp"/>
          <p:cNvSpPr/>
          <p:nvPr/>
        </p:nvSpPr>
        <p:spPr>
          <a:xfrm>
            <a:off x="6317909" y="2347913"/>
            <a:ext cx="1225497" cy="395499"/>
          </a:xfrm>
          <a:prstGeom prst="rect">
            <a:avLst/>
          </a:prstGeom>
          <a:noFill/>
          <a:ln w="9525">
            <a:noFill/>
            <a:miter lim="800000"/>
          </a:ln>
          <a:extLst>
            <a:ext uri="{909E8E84-426E-40DD-AFC4-6F175D3DCCD1}">
              <a14:hiddenFill xmlns:a14="http://schemas.microsoft.com/office/drawing/2010/main">
                <a:solidFill>
                  <a:srgbClr val="0088C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54000" tIns="0" rIns="54000" bIns="0" rtlCol="0" anchor="ctr" anchorCtr="0">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400" b="1" i="0" u="none" strike="noStrike" kern="1200" cap="none" spc="0" normalizeH="0" baseline="0" noProof="0" dirty="0">
                <a:ln>
                  <a:noFill/>
                </a:ln>
                <a:solidFill>
                  <a:srgbClr val="0088C2"/>
                </a:solidFill>
                <a:effectLst/>
                <a:uLnTx/>
                <a:uFillTx/>
                <a:ea typeface="+mn-ea"/>
                <a:cs typeface="+mn-cs"/>
              </a:rPr>
              <a:t>JOBLINGE in general</a:t>
            </a:r>
          </a:p>
        </p:txBody>
      </p:sp>
      <p:sp>
        <p:nvSpPr>
          <p:cNvPr id="53" name="IllustrativeStamp"/>
          <p:cNvSpPr/>
          <p:nvPr/>
        </p:nvSpPr>
        <p:spPr>
          <a:xfrm>
            <a:off x="6084889" y="5451475"/>
            <a:ext cx="1400638" cy="395499"/>
          </a:xfrm>
          <a:prstGeom prst="rect">
            <a:avLst/>
          </a:prstGeom>
          <a:noFill/>
          <a:ln w="9525">
            <a:noFill/>
            <a:miter lim="800000"/>
          </a:ln>
          <a:extLst>
            <a:ext uri="{909E8E84-426E-40DD-AFC4-6F175D3DCCD1}">
              <a14:hiddenFill xmlns:a14="http://schemas.microsoft.com/office/drawing/2010/main">
                <a:solidFill>
                  <a:srgbClr val="0088C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54000" tIns="0" rIns="54000" bIns="0" rtlCol="0" anchor="ctr" anchorCtr="0">
            <a:noAutofit/>
          </a:body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400" b="1" i="0" u="none" strike="noStrike" kern="1200" cap="none" spc="0" normalizeH="0" baseline="0" noProof="0" dirty="0">
                <a:ln>
                  <a:noFill/>
                </a:ln>
                <a:solidFill>
                  <a:srgbClr val="878787"/>
                </a:solidFill>
                <a:effectLst/>
                <a:uLnTx/>
                <a:uFillTx/>
                <a:ea typeface="+mn-ea"/>
                <a:cs typeface="+mn-cs"/>
              </a:rPr>
              <a:t>Unemployment in general</a:t>
            </a:r>
            <a:r>
              <a:rPr kumimoji="0" lang="en-US" sz="1400" b="0" i="0" u="none" strike="noStrike" kern="1200" cap="none" spc="0" normalizeH="0" baseline="0" noProof="0" dirty="0">
                <a:ln>
                  <a:noFill/>
                </a:ln>
                <a:solidFill>
                  <a:srgbClr val="878787"/>
                </a:solidFill>
                <a:effectLst/>
                <a:uLnTx/>
                <a:uFillTx/>
                <a:ea typeface="+mn-ea"/>
                <a:cs typeface="+mn-cs"/>
              </a:rPr>
              <a:t> </a:t>
            </a:r>
            <a:endParaRPr kumimoji="0" lang="en-US" sz="1400" b="1" i="0" u="none" strike="noStrike" kern="1200" cap="none" spc="0" normalizeH="0" baseline="0" noProof="0" dirty="0">
              <a:ln>
                <a:noFill/>
              </a:ln>
              <a:solidFill>
                <a:srgbClr val="878787"/>
              </a:solidFill>
              <a:effectLst/>
              <a:uLnTx/>
              <a:uFillTx/>
              <a:ea typeface="+mn-ea"/>
              <a:cs typeface="+mn-cs"/>
            </a:endParaRPr>
          </a:p>
        </p:txBody>
      </p:sp>
      <p:sp>
        <p:nvSpPr>
          <p:cNvPr id="51" name="TextBox 50"/>
          <p:cNvSpPr txBox="1"/>
          <p:nvPr/>
        </p:nvSpPr>
        <p:spPr>
          <a:xfrm>
            <a:off x="1649219" y="4703763"/>
            <a:ext cx="602729" cy="184666"/>
          </a:xfrm>
          <a:prstGeom prst="rect">
            <a:avLst/>
          </a:prstGeom>
          <a:solidFill>
            <a:srgbClr val="FFFFFF"/>
          </a:solidFill>
          <a:ln>
            <a:noFill/>
          </a:ln>
          <a:extLst>
            <a:ext uri="{91240B29-F687-4F45-9708-019B960494DF}">
              <a14:hiddenLine xmlns:a14="http://schemas.microsoft.com/office/drawing/2010/main">
                <a:solidFill>
                  <a:schemeClr val="bg1"/>
                </a:solidFill>
              </a14:hiddenLine>
            </a:ext>
          </a:extLst>
        </p:spPr>
        <p:txBody>
          <a:bodyPr wrap="non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b="0" i="0"/>
            </a:pPr>
            <a:r>
              <a:rPr kumimoji="0" lang="en-US" sz="1200" b="1" i="1" u="none" strike="noStrike" kern="1200" cap="none" spc="0" normalizeH="0" baseline="0" noProof="0" dirty="0">
                <a:ln>
                  <a:noFill/>
                </a:ln>
                <a:solidFill>
                  <a:srgbClr val="E63312"/>
                </a:solidFill>
                <a:effectLst/>
                <a:uLnTx/>
                <a:uFillTx/>
                <a:ea typeface="+mn-ea"/>
                <a:cs typeface="+mn-cs"/>
              </a:rPr>
              <a:t>-€12,920</a:t>
            </a:r>
          </a:p>
        </p:txBody>
      </p:sp>
      <p:cxnSp>
        <p:nvCxnSpPr>
          <p:cNvPr id="57" name="Straight Connector 56"/>
          <p:cNvCxnSpPr/>
          <p:nvPr/>
        </p:nvCxnSpPr>
        <p:spPr>
          <a:xfrm flipH="1">
            <a:off x="1520891" y="4694338"/>
            <a:ext cx="0" cy="687287"/>
          </a:xfrm>
          <a:prstGeom prst="line">
            <a:avLst/>
          </a:prstGeom>
          <a:ln w="952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2590977" y="3252788"/>
            <a:ext cx="0" cy="921679"/>
          </a:xfrm>
          <a:prstGeom prst="line">
            <a:avLst/>
          </a:prstGeom>
          <a:ln w="952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1422618" y="4478338"/>
            <a:ext cx="216000" cy="216000"/>
          </a:xfrm>
          <a:prstGeom prst="ellipse">
            <a:avLst/>
          </a:prstGeom>
          <a:grpFill/>
          <a:ln w="1587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67" name="Oval 66"/>
          <p:cNvSpPr/>
          <p:nvPr/>
        </p:nvSpPr>
        <p:spPr>
          <a:xfrm>
            <a:off x="2489351" y="4170363"/>
            <a:ext cx="216000" cy="216000"/>
          </a:xfrm>
          <a:prstGeom prst="ellipse">
            <a:avLst/>
          </a:prstGeom>
          <a:grpFill/>
          <a:ln w="1587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sp>
        <p:nvSpPr>
          <p:cNvPr id="98" name="Oval 97"/>
          <p:cNvSpPr/>
          <p:nvPr/>
        </p:nvSpPr>
        <p:spPr>
          <a:xfrm>
            <a:off x="4978487" y="3514725"/>
            <a:ext cx="216000" cy="216000"/>
          </a:xfrm>
          <a:prstGeom prst="ellipse">
            <a:avLst/>
          </a:prstGeom>
          <a:grpFill/>
          <a:ln w="1587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cxnSp>
        <p:nvCxnSpPr>
          <p:cNvPr id="99" name="Straight Connector 98"/>
          <p:cNvCxnSpPr/>
          <p:nvPr/>
        </p:nvCxnSpPr>
        <p:spPr>
          <a:xfrm flipH="1">
            <a:off x="5083580" y="3746500"/>
            <a:ext cx="0" cy="381009"/>
          </a:xfrm>
          <a:prstGeom prst="line">
            <a:avLst/>
          </a:prstGeom>
          <a:ln w="952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5289173" y="3390900"/>
            <a:ext cx="216000" cy="216000"/>
          </a:xfrm>
          <a:prstGeom prst="ellipse">
            <a:avLst/>
          </a:prstGeom>
          <a:grpFill/>
          <a:ln w="1587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fontAlgn="auto" latinLnBrk="0" hangingPunct="1">
              <a:lnSpc>
                <a:spcPct val="95000"/>
              </a:lnSpc>
              <a:spcBef>
                <a:spcPct val="0"/>
              </a:spcBef>
              <a:spcAft>
                <a:spcPct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n-ea"/>
              <a:cs typeface="+mn-cs"/>
            </a:endParaRPr>
          </a:p>
        </p:txBody>
      </p:sp>
      <p:cxnSp>
        <p:nvCxnSpPr>
          <p:cNvPr id="101" name="Straight Connector 100"/>
          <p:cNvCxnSpPr>
            <a:endCxn id="100" idx="0"/>
          </p:cNvCxnSpPr>
          <p:nvPr/>
        </p:nvCxnSpPr>
        <p:spPr>
          <a:xfrm flipH="1">
            <a:off x="5397173" y="3225800"/>
            <a:ext cx="0" cy="165100"/>
          </a:xfrm>
          <a:prstGeom prst="line">
            <a:avLst/>
          </a:prstGeom>
          <a:ln w="952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596566" y="3536950"/>
            <a:ext cx="85725" cy="162608"/>
          </a:xfrm>
          <a:prstGeom prst="line">
            <a:avLst/>
          </a:prstGeom>
          <a:ln w="1587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7680773" y="3536950"/>
            <a:ext cx="85725" cy="162608"/>
          </a:xfrm>
          <a:prstGeom prst="line">
            <a:avLst/>
          </a:prstGeom>
          <a:ln w="1587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7571822" y="2268538"/>
            <a:ext cx="0" cy="456767"/>
          </a:xfrm>
          <a:prstGeom prst="line">
            <a:avLst/>
          </a:prstGeom>
          <a:ln w="1587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7571822" y="5407025"/>
            <a:ext cx="0" cy="456767"/>
          </a:xfrm>
          <a:prstGeom prst="line">
            <a:avLst/>
          </a:prstGeom>
          <a:ln w="15875" cap="rnd">
            <a:solidFill>
              <a:schemeClr val="accent5"/>
            </a:solidFill>
            <a:prstDash val="solid"/>
            <a:round/>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7464773" y="2397125"/>
            <a:ext cx="216000" cy="216000"/>
            <a:chOff x="5961063" y="3294063"/>
            <a:chExt cx="269875" cy="269875"/>
          </a:xfrm>
        </p:grpSpPr>
        <p:sp>
          <p:nvSpPr>
            <p:cNvPr id="107" name="Oval 50"/>
            <p:cNvSpPr>
              <a:spLocks noChangeArrowheads="1"/>
            </p:cNvSpPr>
            <p:nvPr/>
          </p:nvSpPr>
          <p:spPr bwMode="auto">
            <a:xfrm>
              <a:off x="5961063" y="3294063"/>
              <a:ext cx="269875" cy="269875"/>
            </a:xfrm>
            <a:prstGeom prst="ellipse">
              <a:avLst/>
            </a:prstGeom>
            <a:solidFill>
              <a:srgbClr val="0088C2"/>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08"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109" name="Group 108"/>
          <p:cNvGrpSpPr/>
          <p:nvPr/>
        </p:nvGrpSpPr>
        <p:grpSpPr>
          <a:xfrm>
            <a:off x="7464773" y="5529263"/>
            <a:ext cx="216000" cy="216000"/>
            <a:chOff x="5961063" y="3294063"/>
            <a:chExt cx="269875" cy="269875"/>
          </a:xfrm>
        </p:grpSpPr>
        <p:sp>
          <p:nvSpPr>
            <p:cNvPr id="110" name="Oval 50"/>
            <p:cNvSpPr>
              <a:spLocks noChangeArrowheads="1"/>
            </p:cNvSpPr>
            <p:nvPr/>
          </p:nvSpPr>
          <p:spPr bwMode="auto">
            <a:xfrm>
              <a:off x="5961063" y="3294063"/>
              <a:ext cx="269875" cy="269875"/>
            </a:xfrm>
            <a:prstGeom prst="ellipse">
              <a:avLst/>
            </a:prstGeom>
            <a:solidFill>
              <a:srgbClr val="0088C2"/>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1" name="Freeform 51"/>
            <p:cNvSpPr/>
            <p:nvPr/>
          </p:nvSpPr>
          <p:spPr bwMode="auto">
            <a:xfrm>
              <a:off x="6061076" y="3341688"/>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74" name="NavigationIcon"/>
          <p:cNvGrpSpPr>
            <a:grpSpLocks noChangeAspect="1"/>
          </p:cNvGrpSpPr>
          <p:nvPr/>
        </p:nvGrpSpPr>
        <p:grpSpPr>
          <a:xfrm>
            <a:off x="9358824" y="134024"/>
            <a:ext cx="457200" cy="363466"/>
            <a:chOff x="5398007" y="2880360"/>
            <a:chExt cx="1397508" cy="1110996"/>
          </a:xfrm>
        </p:grpSpPr>
        <p:sp>
          <p:nvSpPr>
            <p:cNvPr id="77" name="Freeform 20">
              <a:extLst>
                <a:ext uri="{FF2B5EF4-FFF2-40B4-BE49-F238E27FC236}">
                  <a16:creationId xmlns:a16="http://schemas.microsoft.com/office/drawing/2014/main" id="{8671FDB5-68C0-451D-BAA4-ACE0DED9F7B3}"/>
                </a:ext>
              </a:extLst>
            </p:cNvPr>
            <p:cNvSpPr>
              <a:spLocks noEditPoints="1"/>
            </p:cNvSpPr>
            <p:nvPr/>
          </p:nvSpPr>
          <p:spPr bwMode="auto">
            <a:xfrm>
              <a:off x="5631941" y="3265932"/>
              <a:ext cx="583311" cy="725424"/>
            </a:xfrm>
            <a:custGeom>
              <a:avLst/>
              <a:gdLst>
                <a:gd name="T0" fmla="*/ 797 w 817"/>
                <a:gd name="T1" fmla="*/ 758 h 1015"/>
                <a:gd name="T2" fmla="*/ 332 w 817"/>
                <a:gd name="T3" fmla="*/ 0 h 1015"/>
                <a:gd name="T4" fmla="*/ 309 w 817"/>
                <a:gd name="T5" fmla="*/ 7 h 1015"/>
                <a:gd name="T6" fmla="*/ 228 w 817"/>
                <a:gd name="T7" fmla="*/ 56 h 1015"/>
                <a:gd name="T8" fmla="*/ 68 w 817"/>
                <a:gd name="T9" fmla="*/ 229 h 1015"/>
                <a:gd name="T10" fmla="*/ 35 w 817"/>
                <a:gd name="T11" fmla="*/ 175 h 1015"/>
                <a:gd name="T12" fmla="*/ 17 w 817"/>
                <a:gd name="T13" fmla="*/ 186 h 1015"/>
                <a:gd name="T14" fmla="*/ 0 w 817"/>
                <a:gd name="T15" fmla="*/ 203 h 1015"/>
                <a:gd name="T16" fmla="*/ 465 w 817"/>
                <a:gd name="T17" fmla="*/ 961 h 1015"/>
                <a:gd name="T18" fmla="*/ 561 w 817"/>
                <a:gd name="T19" fmla="*/ 1015 h 1015"/>
                <a:gd name="T20" fmla="*/ 620 w 817"/>
                <a:gd name="T21" fmla="*/ 998 h 1015"/>
                <a:gd name="T22" fmla="*/ 760 w 817"/>
                <a:gd name="T23" fmla="*/ 913 h 1015"/>
                <a:gd name="T24" fmla="*/ 810 w 817"/>
                <a:gd name="T25" fmla="*/ 843 h 1015"/>
                <a:gd name="T26" fmla="*/ 797 w 817"/>
                <a:gd name="T27" fmla="*/ 758 h 1015"/>
                <a:gd name="T28" fmla="*/ 92 w 817"/>
                <a:gd name="T29" fmla="*/ 268 h 1015"/>
                <a:gd name="T30" fmla="*/ 304 w 817"/>
                <a:gd name="T31" fmla="*/ 39 h 1015"/>
                <a:gd name="T32" fmla="*/ 365 w 817"/>
                <a:gd name="T33" fmla="*/ 137 h 1015"/>
                <a:gd name="T34" fmla="*/ 152 w 817"/>
                <a:gd name="T35" fmla="*/ 366 h 1015"/>
                <a:gd name="T36" fmla="*/ 92 w 817"/>
                <a:gd name="T37" fmla="*/ 268 h 1015"/>
                <a:gd name="T38" fmla="*/ 176 w 817"/>
                <a:gd name="T39" fmla="*/ 405 h 1015"/>
                <a:gd name="T40" fmla="*/ 388 w 817"/>
                <a:gd name="T41" fmla="*/ 176 h 1015"/>
                <a:gd name="T42" fmla="*/ 449 w 817"/>
                <a:gd name="T43" fmla="*/ 274 h 1015"/>
                <a:gd name="T44" fmla="*/ 236 w 817"/>
                <a:gd name="T45" fmla="*/ 503 h 1015"/>
                <a:gd name="T46" fmla="*/ 176 w 817"/>
                <a:gd name="T47" fmla="*/ 405 h 1015"/>
                <a:gd name="T48" fmla="*/ 260 w 817"/>
                <a:gd name="T49" fmla="*/ 542 h 1015"/>
                <a:gd name="T50" fmla="*/ 472 w 817"/>
                <a:gd name="T51" fmla="*/ 313 h 1015"/>
                <a:gd name="T52" fmla="*/ 533 w 817"/>
                <a:gd name="T53" fmla="*/ 411 h 1015"/>
                <a:gd name="T54" fmla="*/ 320 w 817"/>
                <a:gd name="T55" fmla="*/ 640 h 1015"/>
                <a:gd name="T56" fmla="*/ 260 w 817"/>
                <a:gd name="T57" fmla="*/ 542 h 1015"/>
                <a:gd name="T58" fmla="*/ 344 w 817"/>
                <a:gd name="T59" fmla="*/ 679 h 1015"/>
                <a:gd name="T60" fmla="*/ 556 w 817"/>
                <a:gd name="T61" fmla="*/ 450 h 1015"/>
                <a:gd name="T62" fmla="*/ 617 w 817"/>
                <a:gd name="T63" fmla="*/ 548 h 1015"/>
                <a:gd name="T64" fmla="*/ 404 w 817"/>
                <a:gd name="T65" fmla="*/ 777 h 1015"/>
                <a:gd name="T66" fmla="*/ 344 w 817"/>
                <a:gd name="T67" fmla="*/ 679 h 1015"/>
                <a:gd name="T68" fmla="*/ 428 w 817"/>
                <a:gd name="T69" fmla="*/ 816 h 1015"/>
                <a:gd name="T70" fmla="*/ 640 w 817"/>
                <a:gd name="T71" fmla="*/ 587 h 1015"/>
                <a:gd name="T72" fmla="*/ 701 w 817"/>
                <a:gd name="T73" fmla="*/ 685 h 1015"/>
                <a:gd name="T74" fmla="*/ 488 w 817"/>
                <a:gd name="T75" fmla="*/ 914 h 1015"/>
                <a:gd name="T76" fmla="*/ 428 w 817"/>
                <a:gd name="T77" fmla="*/ 816 h 1015"/>
                <a:gd name="T78" fmla="*/ 768 w 817"/>
                <a:gd name="T79" fmla="*/ 833 h 1015"/>
                <a:gd name="T80" fmla="*/ 737 w 817"/>
                <a:gd name="T81" fmla="*/ 875 h 1015"/>
                <a:gd name="T82" fmla="*/ 597 w 817"/>
                <a:gd name="T83" fmla="*/ 961 h 1015"/>
                <a:gd name="T84" fmla="*/ 514 w 817"/>
                <a:gd name="T85" fmla="*/ 952 h 1015"/>
                <a:gd name="T86" fmla="*/ 724 w 817"/>
                <a:gd name="T87" fmla="*/ 724 h 1015"/>
                <a:gd name="T88" fmla="*/ 759 w 817"/>
                <a:gd name="T89" fmla="*/ 781 h 1015"/>
                <a:gd name="T90" fmla="*/ 768 w 817"/>
                <a:gd name="T91" fmla="*/ 833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7" h="1015">
                  <a:moveTo>
                    <a:pt x="797" y="758"/>
                  </a:moveTo>
                  <a:cubicBezTo>
                    <a:pt x="332" y="0"/>
                    <a:pt x="332" y="0"/>
                    <a:pt x="332" y="0"/>
                  </a:cubicBezTo>
                  <a:cubicBezTo>
                    <a:pt x="309" y="7"/>
                    <a:pt x="309" y="7"/>
                    <a:pt x="309" y="7"/>
                  </a:cubicBezTo>
                  <a:cubicBezTo>
                    <a:pt x="228" y="56"/>
                    <a:pt x="228" y="56"/>
                    <a:pt x="228" y="56"/>
                  </a:cubicBezTo>
                  <a:cubicBezTo>
                    <a:pt x="68" y="229"/>
                    <a:pt x="68" y="229"/>
                    <a:pt x="68" y="229"/>
                  </a:cubicBezTo>
                  <a:cubicBezTo>
                    <a:pt x="35" y="175"/>
                    <a:pt x="35" y="175"/>
                    <a:pt x="35" y="175"/>
                  </a:cubicBezTo>
                  <a:cubicBezTo>
                    <a:pt x="17" y="186"/>
                    <a:pt x="17" y="186"/>
                    <a:pt x="17" y="186"/>
                  </a:cubicBezTo>
                  <a:cubicBezTo>
                    <a:pt x="0" y="203"/>
                    <a:pt x="0" y="203"/>
                    <a:pt x="0" y="203"/>
                  </a:cubicBezTo>
                  <a:cubicBezTo>
                    <a:pt x="465" y="961"/>
                    <a:pt x="465" y="961"/>
                    <a:pt x="465" y="961"/>
                  </a:cubicBezTo>
                  <a:cubicBezTo>
                    <a:pt x="487" y="996"/>
                    <a:pt x="524" y="1015"/>
                    <a:pt x="561" y="1015"/>
                  </a:cubicBezTo>
                  <a:cubicBezTo>
                    <a:pt x="581" y="1015"/>
                    <a:pt x="602" y="1010"/>
                    <a:pt x="620" y="998"/>
                  </a:cubicBezTo>
                  <a:cubicBezTo>
                    <a:pt x="760" y="913"/>
                    <a:pt x="760" y="913"/>
                    <a:pt x="760" y="913"/>
                  </a:cubicBezTo>
                  <a:cubicBezTo>
                    <a:pt x="786" y="897"/>
                    <a:pt x="803" y="872"/>
                    <a:pt x="810" y="843"/>
                  </a:cubicBezTo>
                  <a:cubicBezTo>
                    <a:pt x="817" y="814"/>
                    <a:pt x="813" y="784"/>
                    <a:pt x="797" y="758"/>
                  </a:cubicBezTo>
                  <a:close/>
                  <a:moveTo>
                    <a:pt x="92" y="268"/>
                  </a:moveTo>
                  <a:cubicBezTo>
                    <a:pt x="304" y="39"/>
                    <a:pt x="304" y="39"/>
                    <a:pt x="304" y="39"/>
                  </a:cubicBezTo>
                  <a:cubicBezTo>
                    <a:pt x="365" y="137"/>
                    <a:pt x="365" y="137"/>
                    <a:pt x="365" y="137"/>
                  </a:cubicBezTo>
                  <a:cubicBezTo>
                    <a:pt x="152" y="366"/>
                    <a:pt x="152" y="366"/>
                    <a:pt x="152" y="366"/>
                  </a:cubicBezTo>
                  <a:lnTo>
                    <a:pt x="92" y="268"/>
                  </a:lnTo>
                  <a:close/>
                  <a:moveTo>
                    <a:pt x="176" y="405"/>
                  </a:moveTo>
                  <a:cubicBezTo>
                    <a:pt x="388" y="176"/>
                    <a:pt x="388" y="176"/>
                    <a:pt x="388" y="176"/>
                  </a:cubicBezTo>
                  <a:cubicBezTo>
                    <a:pt x="449" y="274"/>
                    <a:pt x="449" y="274"/>
                    <a:pt x="449" y="274"/>
                  </a:cubicBezTo>
                  <a:cubicBezTo>
                    <a:pt x="236" y="503"/>
                    <a:pt x="236" y="503"/>
                    <a:pt x="236" y="503"/>
                  </a:cubicBezTo>
                  <a:lnTo>
                    <a:pt x="176" y="405"/>
                  </a:lnTo>
                  <a:close/>
                  <a:moveTo>
                    <a:pt x="260" y="542"/>
                  </a:moveTo>
                  <a:cubicBezTo>
                    <a:pt x="472" y="313"/>
                    <a:pt x="472" y="313"/>
                    <a:pt x="472" y="313"/>
                  </a:cubicBezTo>
                  <a:cubicBezTo>
                    <a:pt x="533" y="411"/>
                    <a:pt x="533" y="411"/>
                    <a:pt x="533" y="411"/>
                  </a:cubicBezTo>
                  <a:cubicBezTo>
                    <a:pt x="320" y="640"/>
                    <a:pt x="320" y="640"/>
                    <a:pt x="320" y="640"/>
                  </a:cubicBezTo>
                  <a:lnTo>
                    <a:pt x="260" y="542"/>
                  </a:lnTo>
                  <a:close/>
                  <a:moveTo>
                    <a:pt x="344" y="679"/>
                  </a:moveTo>
                  <a:cubicBezTo>
                    <a:pt x="556" y="450"/>
                    <a:pt x="556" y="450"/>
                    <a:pt x="556" y="450"/>
                  </a:cubicBezTo>
                  <a:cubicBezTo>
                    <a:pt x="617" y="548"/>
                    <a:pt x="617" y="548"/>
                    <a:pt x="617" y="548"/>
                  </a:cubicBezTo>
                  <a:cubicBezTo>
                    <a:pt x="404" y="777"/>
                    <a:pt x="404" y="777"/>
                    <a:pt x="404" y="777"/>
                  </a:cubicBezTo>
                  <a:lnTo>
                    <a:pt x="344" y="679"/>
                  </a:lnTo>
                  <a:close/>
                  <a:moveTo>
                    <a:pt x="428" y="816"/>
                  </a:moveTo>
                  <a:cubicBezTo>
                    <a:pt x="640" y="587"/>
                    <a:pt x="640" y="587"/>
                    <a:pt x="640" y="587"/>
                  </a:cubicBezTo>
                  <a:cubicBezTo>
                    <a:pt x="701" y="685"/>
                    <a:pt x="701" y="685"/>
                    <a:pt x="701" y="685"/>
                  </a:cubicBezTo>
                  <a:cubicBezTo>
                    <a:pt x="488" y="914"/>
                    <a:pt x="488" y="914"/>
                    <a:pt x="488" y="914"/>
                  </a:cubicBezTo>
                  <a:lnTo>
                    <a:pt x="428" y="816"/>
                  </a:lnTo>
                  <a:close/>
                  <a:moveTo>
                    <a:pt x="768" y="833"/>
                  </a:moveTo>
                  <a:cubicBezTo>
                    <a:pt x="763" y="850"/>
                    <a:pt x="753" y="865"/>
                    <a:pt x="737" y="875"/>
                  </a:cubicBezTo>
                  <a:cubicBezTo>
                    <a:pt x="597" y="961"/>
                    <a:pt x="597" y="961"/>
                    <a:pt x="597" y="961"/>
                  </a:cubicBezTo>
                  <a:cubicBezTo>
                    <a:pt x="570" y="978"/>
                    <a:pt x="536" y="973"/>
                    <a:pt x="514" y="952"/>
                  </a:cubicBezTo>
                  <a:cubicBezTo>
                    <a:pt x="724" y="724"/>
                    <a:pt x="724" y="724"/>
                    <a:pt x="724" y="724"/>
                  </a:cubicBezTo>
                  <a:cubicBezTo>
                    <a:pt x="759" y="781"/>
                    <a:pt x="759" y="781"/>
                    <a:pt x="759" y="781"/>
                  </a:cubicBezTo>
                  <a:cubicBezTo>
                    <a:pt x="769" y="797"/>
                    <a:pt x="772" y="815"/>
                    <a:pt x="768" y="833"/>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82" name="Freeform 21">
              <a:extLst>
                <a:ext uri="{FF2B5EF4-FFF2-40B4-BE49-F238E27FC236}">
                  <a16:creationId xmlns:a16="http://schemas.microsoft.com/office/drawing/2014/main" id="{6F8F400F-1BD5-4077-AD25-4A57F7A6C629}"/>
                </a:ext>
              </a:extLst>
            </p:cNvPr>
            <p:cNvSpPr>
              <a:spLocks noEditPoints="1"/>
            </p:cNvSpPr>
            <p:nvPr/>
          </p:nvSpPr>
          <p:spPr bwMode="auto">
            <a:xfrm>
              <a:off x="5398007" y="2880360"/>
              <a:ext cx="1397508" cy="714375"/>
            </a:xfrm>
            <a:custGeom>
              <a:avLst/>
              <a:gdLst>
                <a:gd name="T0" fmla="*/ 656 w 1958"/>
                <a:gd name="T1" fmla="*/ 492 h 1000"/>
                <a:gd name="T2" fmla="*/ 617 w 1958"/>
                <a:gd name="T3" fmla="*/ 155 h 1000"/>
                <a:gd name="T4" fmla="*/ 797 w 1958"/>
                <a:gd name="T5" fmla="*/ 433 h 1000"/>
                <a:gd name="T6" fmla="*/ 349 w 1958"/>
                <a:gd name="T7" fmla="*/ 668 h 1000"/>
                <a:gd name="T8" fmla="*/ 403 w 1958"/>
                <a:gd name="T9" fmla="*/ 233 h 1000"/>
                <a:gd name="T10" fmla="*/ 349 w 1958"/>
                <a:gd name="T11" fmla="*/ 668 h 1000"/>
                <a:gd name="T12" fmla="*/ 4 w 1958"/>
                <a:gd name="T13" fmla="*/ 530 h 1000"/>
                <a:gd name="T14" fmla="*/ 171 w 1958"/>
                <a:gd name="T15" fmla="*/ 817 h 1000"/>
                <a:gd name="T16" fmla="*/ 286 w 1958"/>
                <a:gd name="T17" fmla="*/ 718 h 1000"/>
                <a:gd name="T18" fmla="*/ 1408 w 1958"/>
                <a:gd name="T19" fmla="*/ 319 h 1000"/>
                <a:gd name="T20" fmla="*/ 1225 w 1958"/>
                <a:gd name="T21" fmla="*/ 437 h 1000"/>
                <a:gd name="T22" fmla="*/ 1031 w 1958"/>
                <a:gd name="T23" fmla="*/ 338 h 1000"/>
                <a:gd name="T24" fmla="*/ 1020 w 1958"/>
                <a:gd name="T25" fmla="*/ 120 h 1000"/>
                <a:gd name="T26" fmla="*/ 1203 w 1958"/>
                <a:gd name="T27" fmla="*/ 2 h 1000"/>
                <a:gd name="T28" fmla="*/ 1397 w 1958"/>
                <a:gd name="T29" fmla="*/ 101 h 1000"/>
                <a:gd name="T30" fmla="*/ 1408 w 1958"/>
                <a:gd name="T31" fmla="*/ 319 h 1000"/>
                <a:gd name="T32" fmla="*/ 1169 w 1958"/>
                <a:gd name="T33" fmla="*/ 146 h 1000"/>
                <a:gd name="T34" fmla="*/ 1259 w 1958"/>
                <a:gd name="T35" fmla="*/ 293 h 1000"/>
                <a:gd name="T36" fmla="*/ 1603 w 1958"/>
                <a:gd name="T37" fmla="*/ 880 h 1000"/>
                <a:gd name="T38" fmla="*/ 1420 w 1958"/>
                <a:gd name="T39" fmla="*/ 998 h 1000"/>
                <a:gd name="T40" fmla="*/ 1226 w 1958"/>
                <a:gd name="T41" fmla="*/ 898 h 1000"/>
                <a:gd name="T42" fmla="*/ 1215 w 1958"/>
                <a:gd name="T43" fmla="*/ 681 h 1000"/>
                <a:gd name="T44" fmla="*/ 1398 w 1958"/>
                <a:gd name="T45" fmla="*/ 562 h 1000"/>
                <a:gd name="T46" fmla="*/ 1592 w 1958"/>
                <a:gd name="T47" fmla="*/ 662 h 1000"/>
                <a:gd name="T48" fmla="*/ 1603 w 1958"/>
                <a:gd name="T49" fmla="*/ 880 h 1000"/>
                <a:gd name="T50" fmla="*/ 1364 w 1958"/>
                <a:gd name="T51" fmla="*/ 707 h 1000"/>
                <a:gd name="T52" fmla="*/ 1454 w 1958"/>
                <a:gd name="T53" fmla="*/ 854 h 1000"/>
                <a:gd name="T54" fmla="*/ 1958 w 1958"/>
                <a:gd name="T55" fmla="*/ 409 h 1000"/>
                <a:gd name="T56" fmla="*/ 1775 w 1958"/>
                <a:gd name="T57" fmla="*/ 527 h 1000"/>
                <a:gd name="T58" fmla="*/ 1581 w 1958"/>
                <a:gd name="T59" fmla="*/ 427 h 1000"/>
                <a:gd name="T60" fmla="*/ 1570 w 1958"/>
                <a:gd name="T61" fmla="*/ 210 h 1000"/>
                <a:gd name="T62" fmla="*/ 1753 w 1958"/>
                <a:gd name="T63" fmla="*/ 92 h 1000"/>
                <a:gd name="T64" fmla="*/ 1947 w 1958"/>
                <a:gd name="T65" fmla="*/ 191 h 1000"/>
                <a:gd name="T66" fmla="*/ 1958 w 1958"/>
                <a:gd name="T67" fmla="*/ 409 h 1000"/>
                <a:gd name="T68" fmla="*/ 1719 w 1958"/>
                <a:gd name="T69" fmla="*/ 236 h 1000"/>
                <a:gd name="T70" fmla="*/ 1809 w 1958"/>
                <a:gd name="T71" fmla="*/ 383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 h="1000">
                  <a:moveTo>
                    <a:pt x="791" y="449"/>
                  </a:moveTo>
                  <a:cubicBezTo>
                    <a:pt x="656" y="492"/>
                    <a:pt x="656" y="492"/>
                    <a:pt x="656" y="492"/>
                  </a:cubicBezTo>
                  <a:cubicBezTo>
                    <a:pt x="477" y="199"/>
                    <a:pt x="477" y="199"/>
                    <a:pt x="477" y="199"/>
                  </a:cubicBezTo>
                  <a:cubicBezTo>
                    <a:pt x="617" y="155"/>
                    <a:pt x="617" y="155"/>
                    <a:pt x="617" y="155"/>
                  </a:cubicBezTo>
                  <a:cubicBezTo>
                    <a:pt x="621" y="153"/>
                    <a:pt x="626" y="155"/>
                    <a:pt x="629" y="159"/>
                  </a:cubicBezTo>
                  <a:cubicBezTo>
                    <a:pt x="797" y="433"/>
                    <a:pt x="797" y="433"/>
                    <a:pt x="797" y="433"/>
                  </a:cubicBezTo>
                  <a:cubicBezTo>
                    <a:pt x="800" y="439"/>
                    <a:pt x="797" y="447"/>
                    <a:pt x="791" y="449"/>
                  </a:cubicBezTo>
                  <a:close/>
                  <a:moveTo>
                    <a:pt x="349" y="668"/>
                  </a:moveTo>
                  <a:cubicBezTo>
                    <a:pt x="583" y="525"/>
                    <a:pt x="583" y="525"/>
                    <a:pt x="583" y="525"/>
                  </a:cubicBezTo>
                  <a:cubicBezTo>
                    <a:pt x="403" y="233"/>
                    <a:pt x="403" y="233"/>
                    <a:pt x="403" y="233"/>
                  </a:cubicBezTo>
                  <a:cubicBezTo>
                    <a:pt x="170" y="376"/>
                    <a:pt x="170" y="376"/>
                    <a:pt x="170" y="376"/>
                  </a:cubicBezTo>
                  <a:lnTo>
                    <a:pt x="349" y="668"/>
                  </a:lnTo>
                  <a:close/>
                  <a:moveTo>
                    <a:pt x="107" y="426"/>
                  </a:moveTo>
                  <a:cubicBezTo>
                    <a:pt x="4" y="530"/>
                    <a:pt x="4" y="530"/>
                    <a:pt x="4" y="530"/>
                  </a:cubicBezTo>
                  <a:cubicBezTo>
                    <a:pt x="1" y="534"/>
                    <a:pt x="0" y="539"/>
                    <a:pt x="3" y="543"/>
                  </a:cubicBezTo>
                  <a:cubicBezTo>
                    <a:pt x="171" y="817"/>
                    <a:pt x="171" y="817"/>
                    <a:pt x="171" y="817"/>
                  </a:cubicBezTo>
                  <a:cubicBezTo>
                    <a:pt x="174" y="823"/>
                    <a:pt x="182" y="824"/>
                    <a:pt x="187" y="819"/>
                  </a:cubicBezTo>
                  <a:cubicBezTo>
                    <a:pt x="286" y="718"/>
                    <a:pt x="286" y="718"/>
                    <a:pt x="286" y="718"/>
                  </a:cubicBezTo>
                  <a:lnTo>
                    <a:pt x="107" y="426"/>
                  </a:lnTo>
                  <a:close/>
                  <a:moveTo>
                    <a:pt x="1408" y="319"/>
                  </a:moveTo>
                  <a:cubicBezTo>
                    <a:pt x="1408" y="323"/>
                    <a:pt x="1406" y="326"/>
                    <a:pt x="1403" y="328"/>
                  </a:cubicBezTo>
                  <a:cubicBezTo>
                    <a:pt x="1225" y="437"/>
                    <a:pt x="1225" y="437"/>
                    <a:pt x="1225" y="437"/>
                  </a:cubicBezTo>
                  <a:cubicBezTo>
                    <a:pt x="1222" y="439"/>
                    <a:pt x="1218" y="439"/>
                    <a:pt x="1215" y="437"/>
                  </a:cubicBezTo>
                  <a:cubicBezTo>
                    <a:pt x="1031" y="338"/>
                    <a:pt x="1031" y="338"/>
                    <a:pt x="1031" y="338"/>
                  </a:cubicBezTo>
                  <a:cubicBezTo>
                    <a:pt x="1028" y="336"/>
                    <a:pt x="1026" y="333"/>
                    <a:pt x="1026" y="329"/>
                  </a:cubicBezTo>
                  <a:cubicBezTo>
                    <a:pt x="1020" y="120"/>
                    <a:pt x="1020" y="120"/>
                    <a:pt x="1020" y="120"/>
                  </a:cubicBezTo>
                  <a:cubicBezTo>
                    <a:pt x="1020" y="116"/>
                    <a:pt x="1022" y="113"/>
                    <a:pt x="1025" y="111"/>
                  </a:cubicBezTo>
                  <a:cubicBezTo>
                    <a:pt x="1203" y="2"/>
                    <a:pt x="1203" y="2"/>
                    <a:pt x="1203" y="2"/>
                  </a:cubicBezTo>
                  <a:cubicBezTo>
                    <a:pt x="1206" y="0"/>
                    <a:pt x="1210" y="0"/>
                    <a:pt x="1213" y="1"/>
                  </a:cubicBezTo>
                  <a:cubicBezTo>
                    <a:pt x="1397" y="101"/>
                    <a:pt x="1397" y="101"/>
                    <a:pt x="1397" y="101"/>
                  </a:cubicBezTo>
                  <a:cubicBezTo>
                    <a:pt x="1400" y="103"/>
                    <a:pt x="1402" y="106"/>
                    <a:pt x="1403" y="110"/>
                  </a:cubicBezTo>
                  <a:lnTo>
                    <a:pt x="1408" y="319"/>
                  </a:lnTo>
                  <a:close/>
                  <a:moveTo>
                    <a:pt x="1288" y="174"/>
                  </a:moveTo>
                  <a:cubicBezTo>
                    <a:pt x="1263" y="134"/>
                    <a:pt x="1210" y="121"/>
                    <a:pt x="1169" y="146"/>
                  </a:cubicBezTo>
                  <a:cubicBezTo>
                    <a:pt x="1128" y="171"/>
                    <a:pt x="1115" y="224"/>
                    <a:pt x="1140" y="265"/>
                  </a:cubicBezTo>
                  <a:cubicBezTo>
                    <a:pt x="1165" y="305"/>
                    <a:pt x="1219" y="318"/>
                    <a:pt x="1259" y="293"/>
                  </a:cubicBezTo>
                  <a:cubicBezTo>
                    <a:pt x="1300" y="268"/>
                    <a:pt x="1313" y="215"/>
                    <a:pt x="1288" y="174"/>
                  </a:cubicBezTo>
                  <a:close/>
                  <a:moveTo>
                    <a:pt x="1603" y="880"/>
                  </a:moveTo>
                  <a:cubicBezTo>
                    <a:pt x="1603" y="883"/>
                    <a:pt x="1601" y="887"/>
                    <a:pt x="1598" y="889"/>
                  </a:cubicBezTo>
                  <a:cubicBezTo>
                    <a:pt x="1420" y="998"/>
                    <a:pt x="1420" y="998"/>
                    <a:pt x="1420" y="998"/>
                  </a:cubicBezTo>
                  <a:cubicBezTo>
                    <a:pt x="1417" y="1000"/>
                    <a:pt x="1413" y="1000"/>
                    <a:pt x="1410" y="998"/>
                  </a:cubicBezTo>
                  <a:cubicBezTo>
                    <a:pt x="1226" y="898"/>
                    <a:pt x="1226" y="898"/>
                    <a:pt x="1226" y="898"/>
                  </a:cubicBezTo>
                  <a:cubicBezTo>
                    <a:pt x="1223" y="897"/>
                    <a:pt x="1221" y="893"/>
                    <a:pt x="1221" y="890"/>
                  </a:cubicBezTo>
                  <a:cubicBezTo>
                    <a:pt x="1215" y="681"/>
                    <a:pt x="1215" y="681"/>
                    <a:pt x="1215" y="681"/>
                  </a:cubicBezTo>
                  <a:cubicBezTo>
                    <a:pt x="1215" y="677"/>
                    <a:pt x="1217" y="674"/>
                    <a:pt x="1220" y="672"/>
                  </a:cubicBezTo>
                  <a:cubicBezTo>
                    <a:pt x="1398" y="562"/>
                    <a:pt x="1398" y="562"/>
                    <a:pt x="1398" y="562"/>
                  </a:cubicBezTo>
                  <a:cubicBezTo>
                    <a:pt x="1401" y="561"/>
                    <a:pt x="1405" y="561"/>
                    <a:pt x="1408" y="562"/>
                  </a:cubicBezTo>
                  <a:cubicBezTo>
                    <a:pt x="1592" y="662"/>
                    <a:pt x="1592" y="662"/>
                    <a:pt x="1592" y="662"/>
                  </a:cubicBezTo>
                  <a:cubicBezTo>
                    <a:pt x="1595" y="664"/>
                    <a:pt x="1597" y="667"/>
                    <a:pt x="1597" y="671"/>
                  </a:cubicBezTo>
                  <a:lnTo>
                    <a:pt x="1603" y="880"/>
                  </a:lnTo>
                  <a:close/>
                  <a:moveTo>
                    <a:pt x="1483" y="735"/>
                  </a:moveTo>
                  <a:cubicBezTo>
                    <a:pt x="1458" y="694"/>
                    <a:pt x="1405" y="682"/>
                    <a:pt x="1364" y="707"/>
                  </a:cubicBezTo>
                  <a:cubicBezTo>
                    <a:pt x="1323" y="731"/>
                    <a:pt x="1310" y="785"/>
                    <a:pt x="1335" y="825"/>
                  </a:cubicBezTo>
                  <a:cubicBezTo>
                    <a:pt x="1360" y="866"/>
                    <a:pt x="1414" y="879"/>
                    <a:pt x="1454" y="854"/>
                  </a:cubicBezTo>
                  <a:cubicBezTo>
                    <a:pt x="1495" y="829"/>
                    <a:pt x="1508" y="776"/>
                    <a:pt x="1483" y="735"/>
                  </a:cubicBezTo>
                  <a:close/>
                  <a:moveTo>
                    <a:pt x="1958" y="409"/>
                  </a:moveTo>
                  <a:cubicBezTo>
                    <a:pt x="1958" y="412"/>
                    <a:pt x="1956" y="416"/>
                    <a:pt x="1953" y="418"/>
                  </a:cubicBezTo>
                  <a:cubicBezTo>
                    <a:pt x="1775" y="527"/>
                    <a:pt x="1775" y="527"/>
                    <a:pt x="1775" y="527"/>
                  </a:cubicBezTo>
                  <a:cubicBezTo>
                    <a:pt x="1772" y="529"/>
                    <a:pt x="1768" y="529"/>
                    <a:pt x="1765" y="527"/>
                  </a:cubicBezTo>
                  <a:cubicBezTo>
                    <a:pt x="1581" y="427"/>
                    <a:pt x="1581" y="427"/>
                    <a:pt x="1581" y="427"/>
                  </a:cubicBezTo>
                  <a:cubicBezTo>
                    <a:pt x="1578" y="426"/>
                    <a:pt x="1576" y="422"/>
                    <a:pt x="1576" y="419"/>
                  </a:cubicBezTo>
                  <a:cubicBezTo>
                    <a:pt x="1570" y="210"/>
                    <a:pt x="1570" y="210"/>
                    <a:pt x="1570" y="210"/>
                  </a:cubicBezTo>
                  <a:cubicBezTo>
                    <a:pt x="1570" y="206"/>
                    <a:pt x="1572" y="203"/>
                    <a:pt x="1575" y="201"/>
                  </a:cubicBezTo>
                  <a:cubicBezTo>
                    <a:pt x="1753" y="92"/>
                    <a:pt x="1753" y="92"/>
                    <a:pt x="1753" y="92"/>
                  </a:cubicBezTo>
                  <a:cubicBezTo>
                    <a:pt x="1756" y="90"/>
                    <a:pt x="1760" y="90"/>
                    <a:pt x="1763" y="91"/>
                  </a:cubicBezTo>
                  <a:cubicBezTo>
                    <a:pt x="1947" y="191"/>
                    <a:pt x="1947" y="191"/>
                    <a:pt x="1947" y="191"/>
                  </a:cubicBezTo>
                  <a:cubicBezTo>
                    <a:pt x="1950" y="193"/>
                    <a:pt x="1952" y="196"/>
                    <a:pt x="1952" y="200"/>
                  </a:cubicBezTo>
                  <a:lnTo>
                    <a:pt x="1958" y="409"/>
                  </a:lnTo>
                  <a:close/>
                  <a:moveTo>
                    <a:pt x="1838" y="264"/>
                  </a:moveTo>
                  <a:cubicBezTo>
                    <a:pt x="1813" y="223"/>
                    <a:pt x="1760" y="211"/>
                    <a:pt x="1719" y="236"/>
                  </a:cubicBezTo>
                  <a:cubicBezTo>
                    <a:pt x="1678" y="260"/>
                    <a:pt x="1665" y="314"/>
                    <a:pt x="1690" y="354"/>
                  </a:cubicBezTo>
                  <a:cubicBezTo>
                    <a:pt x="1715" y="395"/>
                    <a:pt x="1769" y="408"/>
                    <a:pt x="1809" y="383"/>
                  </a:cubicBezTo>
                  <a:cubicBezTo>
                    <a:pt x="1850" y="358"/>
                    <a:pt x="1863" y="305"/>
                    <a:pt x="1838" y="264"/>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grpSp>
      <p:sp>
        <p:nvSpPr>
          <p:cNvPr id="62" name="Textfeld 1"/>
          <p:cNvSpPr txBox="1"/>
          <p:nvPr>
            <p:custDataLst>
              <p:tags r:id="rId15"/>
            </p:custDataLst>
          </p:nvPr>
        </p:nvSpPr>
        <p:spPr>
          <a:xfrm>
            <a:off x="8331350" y="124202"/>
            <a:ext cx="1456223" cy="997196"/>
          </a:xfrm>
          <a:prstGeom prst="rect">
            <a:avLst/>
          </a:prstGeom>
          <a:pattFill>
            <a:fgClr>
              <a:srgbClr val="06C245"/>
            </a:fgClr>
            <a:bgClr>
              <a:srgbClr val="06C245"/>
            </a:bgClr>
          </a:pattFill>
          <a:ln w="9525" cap="rnd">
            <a:solidFill>
              <a:schemeClr val="tx1"/>
            </a:solidFill>
          </a:ln>
        </p:spPr>
        <p:txBody>
          <a:bodyPr vert="horz" wrap="square" lIns="36576" tIns="36576" rIns="36576" bIns="36576" rtlCol="0" anchor="t" anchorCtr="0">
            <a:spAutoFit/>
          </a:bodyPr>
          <a:lstStyle>
            <a:defPPr>
              <a:defRPr lang="en-US"/>
            </a:defPPr>
            <a:lvl1pPr indent="0" algn="ctr">
              <a:lnSpc>
                <a:spcPct val="100000"/>
              </a:lnSpc>
              <a:spcAft>
                <a:spcPct val="0"/>
              </a:spcAft>
              <a:defRPr sz="1600" b="1">
                <a:solidFill>
                  <a:srgbClr val="FFFFFF"/>
                </a:solidFill>
                <a:latin typeface="Trebuchet MS" panose="020B0603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Tx/>
              <a:buNone/>
              <a:defRPr b="0" i="0"/>
            </a:pP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++STICKER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BITTE</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ENTFERNEN</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a:t>
            </a:r>
            <a:b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b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Note: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Erläuterungen</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zu</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den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Zahlen</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a:t>
            </a:r>
            <a:r>
              <a:rPr kumimoji="0" lang="en-US" sz="1000" b="1" i="0" u="none" strike="noStrike" kern="1200" cap="none" spc="0" normalizeH="0" baseline="0" noProof="0" dirty="0" err="1">
                <a:ln>
                  <a:noFill/>
                </a:ln>
                <a:solidFill>
                  <a:srgbClr val="FFFFFF"/>
                </a:solidFill>
                <a:effectLst/>
                <a:uLnTx/>
                <a:uFillTx/>
                <a:latin typeface="+mn-lt"/>
                <a:ea typeface="+mn-ea"/>
                <a:cs typeface="+mn-cs"/>
                <a:sym typeface="Trebuchet MS" panose="020B0603020202020204" pitchFamily="34" charset="0"/>
              </a:rPr>
              <a:t>finden</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sich</a:t>
            </a:r>
            <a:r>
              <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 in den </a:t>
            </a:r>
            <a:r>
              <a:rPr kumimoji="0" lang="en-US" sz="1000" b="1"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sym typeface="Trebuchet MS" panose="020B0603020202020204" pitchFamily="34" charset="0"/>
              </a:rPr>
              <a:t>Foliennotizen</a:t>
            </a:r>
            <a:endParaRPr kumimoji="0" lang="en-US" sz="1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65" name="TextBox 79"/>
          <p:cNvSpPr txBox="1"/>
          <p:nvPr/>
        </p:nvSpPr>
        <p:spPr>
          <a:xfrm>
            <a:off x="7681513" y="2275248"/>
            <a:ext cx="2078207" cy="439757"/>
          </a:xfrm>
          <a:prstGeom prst="rect">
            <a:avLst/>
          </a:prstGeom>
          <a:solidFill>
            <a:schemeClr val="bg1"/>
          </a:solidFill>
          <a:ln w="12700"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18000" numCol="1" spcCol="0" rtlCol="0" fromWordArt="0" anchor="ctr" anchorCtr="0" forceAA="0" compatLnSpc="1">
            <a:prstTxWarp prst="textNoShape">
              <a:avLst/>
            </a:prstTxWarp>
            <a:noAutofit/>
          </a:bodyPr>
          <a:lstStyle>
            <a:defPPr>
              <a:defRPr lang="en-US"/>
            </a:defPPr>
            <a:lvl1pPr>
              <a:lnSpc>
                <a:spcPct val="95000"/>
              </a:lnSpc>
              <a:defRPr sz="1000">
                <a:solidFill>
                  <a:srgbClr val="000000"/>
                </a:solidFill>
              </a:defRPr>
            </a:lvl1pPr>
          </a:lstStyle>
          <a:p>
            <a:pPr marL="0" marR="0" lvl="0" indent="0" algn="l" defTabSz="914400" rtl="0" eaLnBrk="1" fontAlgn="auto" latinLnBrk="0" hangingPunct="1">
              <a:lnSpc>
                <a:spcPct val="95000"/>
              </a:lnSpc>
              <a:spcBef>
                <a:spcPct val="0"/>
              </a:spcBef>
              <a:spcAft>
                <a:spcPct val="0"/>
              </a:spcAft>
              <a:buClrTx/>
              <a:buSzTx/>
              <a:buFontTx/>
              <a:buNone/>
              <a:defRPr b="0" i="0"/>
            </a:pPr>
            <a:r>
              <a:rPr kumimoji="0" lang="en-US" sz="1400" b="0" i="0" u="none" strike="noStrike" kern="1200" cap="none" spc="0" normalizeH="0" baseline="0" noProof="0" dirty="0">
                <a:ln>
                  <a:noFill/>
                </a:ln>
                <a:solidFill>
                  <a:srgbClr val="000000"/>
                </a:solidFill>
                <a:effectLst/>
                <a:uLnTx/>
                <a:uFillTx/>
                <a:ea typeface="+mn-ea"/>
                <a:cs typeface="+mn-cs"/>
              </a:rPr>
              <a:t>After </a:t>
            </a:r>
            <a:r>
              <a:rPr kumimoji="0" lang="en-US" sz="1400" b="1" i="0" u="none" strike="noStrike" kern="1200" cap="none" spc="0" normalizeH="0" baseline="0" noProof="0" dirty="0">
                <a:ln>
                  <a:noFill/>
                </a:ln>
                <a:solidFill>
                  <a:srgbClr val="000000"/>
                </a:solidFill>
                <a:effectLst/>
                <a:uLnTx/>
                <a:uFillTx/>
                <a:ea typeface="+mn-ea"/>
                <a:cs typeface="+mn-cs"/>
              </a:rPr>
              <a:t>10 years</a:t>
            </a:r>
            <a:r>
              <a:rPr kumimoji="0" lang="en-US" sz="1400" b="0" i="0" u="none" strike="noStrike" kern="1200" cap="none" spc="0" normalizeH="0" baseline="0" noProof="0" dirty="0">
                <a:ln>
                  <a:noFill/>
                </a:ln>
                <a:solidFill>
                  <a:srgbClr val="000000"/>
                </a:solidFill>
                <a:effectLst/>
                <a:uLnTx/>
                <a:uFillTx/>
                <a:ea typeface="+mn-ea"/>
                <a:cs typeface="+mn-cs"/>
              </a:rPr>
              <a:t>:</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Balance of </a:t>
            </a:r>
            <a:r>
              <a:rPr kumimoji="0" lang="en-US" sz="1400" b="0" i="0" u="none" strike="noStrike" kern="1200" cap="none" spc="0" normalizeH="0" baseline="0" noProof="0" dirty="0">
                <a:ln>
                  <a:noFill/>
                </a:ln>
                <a:solidFill>
                  <a:srgbClr val="00ACA9"/>
                </a:solidFill>
                <a:effectLst/>
                <a:uLnTx/>
                <a:uFillTx/>
                <a:ea typeface="+mn-ea"/>
                <a:cs typeface="+mn-cs"/>
              </a:rPr>
              <a:t>~ </a:t>
            </a:r>
            <a:r>
              <a:rPr kumimoji="0" lang="en-US" sz="1400" b="1" i="0" u="none" strike="noStrike" kern="1200" cap="none" spc="0" normalizeH="0" baseline="0" noProof="0" dirty="0">
                <a:ln>
                  <a:noFill/>
                </a:ln>
                <a:solidFill>
                  <a:srgbClr val="00ACA9"/>
                </a:solidFill>
                <a:effectLst/>
                <a:uLnTx/>
                <a:uFillTx/>
                <a:ea typeface="+mn-ea"/>
                <a:cs typeface="+mn-cs"/>
              </a:rPr>
              <a:t>€139,000²</a:t>
            </a:r>
          </a:p>
        </p:txBody>
      </p:sp>
    </p:spTree>
    <p:extLst>
      <p:ext uri="{BB962C8B-B14F-4D97-AF65-F5344CB8AC3E}">
        <p14:creationId xmlns:p14="http://schemas.microsoft.com/office/powerpoint/2010/main" val="3351455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3" name="think-cell Folie" r:id="rId6" imgW="0" imgH="0" progId="TCLayout.ActiveDocument.1">
                  <p:embed/>
                </p:oleObj>
              </mc:Choice>
              <mc:Fallback>
                <p:oleObj name="think-cell Folie" r:id="rId6" imgW="0" imgH="0"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p:txBody>
          <a:bodyPr/>
          <a:lstStyle/>
          <a:p>
            <a:pPr>
              <a:defRPr b="0" i="0"/>
            </a:pPr>
            <a:r>
              <a:rPr lang="en-US" dirty="0"/>
              <a:t>JOBLINGE in the public eye</a:t>
            </a:r>
          </a:p>
        </p:txBody>
      </p:sp>
      <p:pic>
        <p:nvPicPr>
          <p:cNvPr id="54" name="Picture 34" descr="Datei:Die Zeit-Logo-Bremen.svg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2138" y="4113046"/>
            <a:ext cx="3176972" cy="5686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6" descr="Datei:ZDF logo.svg – Wikipe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5765" y="3429000"/>
            <a:ext cx="1585667" cy="94902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8" descr="Datei:Hamburger-abendblatt-schriftzug.svg – Wikipe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1956" y="4985426"/>
            <a:ext cx="3578452" cy="39899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0" descr="Home - Mannheimer Mor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0612" y="1994511"/>
            <a:ext cx="1150086" cy="2713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2" descr="Datei:Koelnische-Rundschau.svg – Wikiped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1956" y="2156555"/>
            <a:ext cx="1896981" cy="2968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5" descr="Trierischer Volksfreun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7915" y="526736"/>
            <a:ext cx="1601759" cy="24254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7" descr="Klage gegen &quot;Kontext Wochenzeitung&quot;: &quot;Stuttgarter Nachrichten&quot; geben klein  bei: kress.de"/>
          <p:cNvPicPr>
            <a:picLocks noChangeAspect="1" noChangeArrowheads="1"/>
          </p:cNvPicPr>
          <p:nvPr/>
        </p:nvPicPr>
        <p:blipFill rotWithShape="1">
          <a:blip r:embed="rId14">
            <a:extLst>
              <a:ext uri="{28A0092B-C50C-407E-A947-70E740481C1C}">
                <a14:useLocalDpi xmlns:a14="http://schemas.microsoft.com/office/drawing/2010/main" val="0"/>
              </a:ext>
            </a:extLst>
          </a:blip>
          <a:srcRect t="24411" b="22799"/>
          <a:stretch/>
        </p:blipFill>
        <p:spPr bwMode="auto">
          <a:xfrm>
            <a:off x="5889997" y="1085314"/>
            <a:ext cx="1129600" cy="596311"/>
          </a:xfrm>
          <a:prstGeom prst="rect">
            <a:avLst/>
          </a:prstGeom>
          <a:noFill/>
          <a:extLst>
            <a:ext uri="{909E8E84-426E-40DD-AFC4-6F175D3DCCD1}">
              <a14:hiddenFill xmlns:a14="http://schemas.microsoft.com/office/drawing/2010/main">
                <a:solidFill>
                  <a:srgbClr val="FFFFFF"/>
                </a:solidFill>
              </a14:hiddenFill>
            </a:ext>
          </a:extLst>
        </p:spPr>
      </p:pic>
      <p:pic>
        <p:nvPicPr>
          <p:cNvPr id="61" name="Grafik 60"/>
          <p:cNvPicPr>
            <a:picLocks noChangeAspect="1"/>
          </p:cNvPicPr>
          <p:nvPr/>
        </p:nvPicPr>
        <p:blipFill>
          <a:blip r:embed="rId15"/>
          <a:stretch>
            <a:fillRect/>
          </a:stretch>
        </p:blipFill>
        <p:spPr>
          <a:xfrm>
            <a:off x="3841956" y="1104193"/>
            <a:ext cx="1314546" cy="564325"/>
          </a:xfrm>
          <a:prstGeom prst="rect">
            <a:avLst/>
          </a:prstGeom>
        </p:spPr>
      </p:pic>
      <p:pic>
        <p:nvPicPr>
          <p:cNvPr id="62" name="Grafik 61"/>
          <p:cNvPicPr>
            <a:picLocks noChangeAspect="1"/>
          </p:cNvPicPr>
          <p:nvPr/>
        </p:nvPicPr>
        <p:blipFill>
          <a:blip r:embed="rId16"/>
          <a:stretch>
            <a:fillRect/>
          </a:stretch>
        </p:blipFill>
        <p:spPr>
          <a:xfrm>
            <a:off x="8183278" y="1571318"/>
            <a:ext cx="1175832" cy="518163"/>
          </a:xfrm>
          <a:prstGeom prst="rect">
            <a:avLst/>
          </a:prstGeom>
        </p:spPr>
      </p:pic>
      <p:pic>
        <p:nvPicPr>
          <p:cNvPr id="63" name="Picture 65" descr="WD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9678" y="2636956"/>
            <a:ext cx="1738235" cy="7725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7" descr="upload.wikimedia.org/wikipedia/commons/thumb/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04256" y="406705"/>
            <a:ext cx="1527144" cy="617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Datei:Tagesthemen Logo 2015.svg – Wikiped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89997" y="5641557"/>
            <a:ext cx="3441403" cy="55406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0" descr="Datei:NDR Dachmarke.svg – Wikipedi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22021" y="2636295"/>
            <a:ext cx="1409379" cy="109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38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7" name="think-cell Folie" r:id="rId4" imgW="444" imgH="443" progId="TCLayout.ActiveDocument.1">
                  <p:embed/>
                </p:oleObj>
              </mc:Choice>
              <mc:Fallback>
                <p:oleObj name="think-cell Folie" r:id="rId4" imgW="444" imgH="443" progId="TCLayout.ActiveDocument.1">
                  <p:embed/>
                  <p:pic>
                    <p:nvPicPr>
                      <p:cNvPr id="3" name="Objek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hteck 13"/>
          <p:cNvSpPr/>
          <p:nvPr/>
        </p:nvSpPr>
        <p:spPr>
          <a:xfrm>
            <a:off x="1" y="0"/>
            <a:ext cx="3347334" cy="6858000"/>
          </a:xfrm>
          <a:prstGeom prst="rect">
            <a:avLst/>
          </a:prstGeom>
          <a:solidFill>
            <a:schemeClr val="bg1">
              <a:lumMod val="8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de-DE" sz="1200" dirty="0">
              <a:solidFill>
                <a:schemeClr val="bg1"/>
              </a:solidFill>
            </a:endParaRPr>
          </a:p>
        </p:txBody>
      </p:sp>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88" y="4081724"/>
            <a:ext cx="1965706" cy="1965706"/>
          </a:xfrm>
          <a:prstGeom prst="rect">
            <a:avLst/>
          </a:prstGeom>
        </p:spPr>
      </p:pic>
      <p:pic>
        <p:nvPicPr>
          <p:cNvPr id="5" name="Grafi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94" y="660209"/>
            <a:ext cx="1965600" cy="1965600"/>
          </a:xfrm>
          <a:prstGeom prst="rect">
            <a:avLst/>
          </a:prstGeom>
        </p:spPr>
      </p:pic>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9119" y="3906880"/>
            <a:ext cx="1051405" cy="788554"/>
          </a:xfrm>
          <a:prstGeom prst="rect">
            <a:avLst/>
          </a:prstGeom>
        </p:spPr>
      </p:pic>
      <p:pic>
        <p:nvPicPr>
          <p:cNvPr id="7"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8229" y="2345615"/>
            <a:ext cx="881100" cy="623076"/>
          </a:xfrm>
          <a:prstGeom prst="rect">
            <a:avLst/>
          </a:prstGeom>
        </p:spPr>
      </p:pic>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3808" y="1790973"/>
            <a:ext cx="770963" cy="367053"/>
          </a:xfrm>
          <a:prstGeom prst="rect">
            <a:avLst/>
          </a:prstGeom>
        </p:spPr>
      </p:pic>
      <p:pic>
        <p:nvPicPr>
          <p:cNvPr id="9" name="Grafik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8786" y="4125950"/>
            <a:ext cx="1481162" cy="399914"/>
          </a:xfrm>
          <a:prstGeom prst="rect">
            <a:avLst/>
          </a:prstGeom>
        </p:spPr>
      </p:pic>
      <p:pic>
        <p:nvPicPr>
          <p:cNvPr id="10" name="Grafik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96914" y="4890739"/>
            <a:ext cx="1029481" cy="426270"/>
          </a:xfrm>
          <a:prstGeom prst="rect">
            <a:avLst/>
          </a:prstGeom>
        </p:spPr>
      </p:pic>
      <p:pic>
        <p:nvPicPr>
          <p:cNvPr id="11" name="Grafik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3552" y="3966572"/>
            <a:ext cx="836372" cy="724856"/>
          </a:xfrm>
          <a:prstGeom prst="rect">
            <a:avLst/>
          </a:prstGeom>
        </p:spPr>
      </p:pic>
      <p:pic>
        <p:nvPicPr>
          <p:cNvPr id="12" name="Grafik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6349" y="5452087"/>
            <a:ext cx="1260455" cy="922005"/>
          </a:xfrm>
          <a:prstGeom prst="rect">
            <a:avLst/>
          </a:prstGeom>
        </p:spPr>
      </p:pic>
      <p:cxnSp>
        <p:nvCxnSpPr>
          <p:cNvPr id="16" name="Gerader Verbinder 15"/>
          <p:cNvCxnSpPr/>
          <p:nvPr/>
        </p:nvCxnSpPr>
        <p:spPr>
          <a:xfrm>
            <a:off x="2435966" y="3429000"/>
            <a:ext cx="1800000" cy="0"/>
          </a:xfrm>
          <a:prstGeom prst="line">
            <a:avLst/>
          </a:prstGeom>
          <a:ln w="952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43639" y="269666"/>
            <a:ext cx="1764849" cy="781086"/>
          </a:xfrm>
          <a:prstGeom prst="rect">
            <a:avLst/>
          </a:prstGeom>
        </p:spPr>
      </p:pic>
      <p:pic>
        <p:nvPicPr>
          <p:cNvPr id="19" name="Grafik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2470" y="331475"/>
            <a:ext cx="1532727" cy="623076"/>
          </a:xfrm>
          <a:prstGeom prst="rect">
            <a:avLst/>
          </a:prstGeom>
        </p:spPr>
      </p:pic>
      <p:pic>
        <p:nvPicPr>
          <p:cNvPr id="20" name="Grafik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81317" y="328398"/>
            <a:ext cx="1735766" cy="577292"/>
          </a:xfrm>
          <a:prstGeom prst="rect">
            <a:avLst/>
          </a:prstGeom>
        </p:spPr>
      </p:pic>
      <p:pic>
        <p:nvPicPr>
          <p:cNvPr id="21" name="Grafik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85810" y="1070723"/>
            <a:ext cx="820921" cy="487422"/>
          </a:xfrm>
          <a:prstGeom prst="rect">
            <a:avLst/>
          </a:prstGeom>
        </p:spPr>
      </p:pic>
      <p:pic>
        <p:nvPicPr>
          <p:cNvPr id="22" name="Grafik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51112" y="970833"/>
            <a:ext cx="540202" cy="540202"/>
          </a:xfrm>
          <a:prstGeom prst="rect">
            <a:avLst/>
          </a:prstGeom>
        </p:spPr>
      </p:pic>
      <p:pic>
        <p:nvPicPr>
          <p:cNvPr id="23" name="Grafik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14253" y="1072374"/>
            <a:ext cx="1168485" cy="429418"/>
          </a:xfrm>
          <a:prstGeom prst="rect">
            <a:avLst/>
          </a:prstGeom>
        </p:spPr>
      </p:pic>
      <p:pic>
        <p:nvPicPr>
          <p:cNvPr id="24" name="Grafik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49656" y="1144314"/>
            <a:ext cx="1304254" cy="340240"/>
          </a:xfrm>
          <a:prstGeom prst="rect">
            <a:avLst/>
          </a:prstGeom>
        </p:spPr>
      </p:pic>
      <p:pic>
        <p:nvPicPr>
          <p:cNvPr id="25" name="Grafik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99040" y="1684268"/>
            <a:ext cx="1573705" cy="562838"/>
          </a:xfrm>
          <a:prstGeom prst="rect">
            <a:avLst/>
          </a:prstGeom>
        </p:spPr>
      </p:pic>
      <p:pic>
        <p:nvPicPr>
          <p:cNvPr id="26" name="Grafik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29367" y="1709602"/>
            <a:ext cx="1398910" cy="570493"/>
          </a:xfrm>
          <a:prstGeom prst="rect">
            <a:avLst/>
          </a:prstGeom>
        </p:spPr>
      </p:pic>
      <p:pic>
        <p:nvPicPr>
          <p:cNvPr id="27" name="Grafik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9367" y="2414452"/>
            <a:ext cx="1053548" cy="485403"/>
          </a:xfrm>
          <a:prstGeom prst="rect">
            <a:avLst/>
          </a:prstGeom>
        </p:spPr>
      </p:pic>
      <p:pic>
        <p:nvPicPr>
          <p:cNvPr id="28" name="Grafik 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14253" y="2458490"/>
            <a:ext cx="1194975" cy="477230"/>
          </a:xfrm>
          <a:prstGeom prst="rect">
            <a:avLst/>
          </a:prstGeom>
        </p:spPr>
      </p:pic>
      <p:pic>
        <p:nvPicPr>
          <p:cNvPr id="29" name="Grafik 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381317" y="2507501"/>
            <a:ext cx="1142618" cy="441365"/>
          </a:xfrm>
          <a:prstGeom prst="rect">
            <a:avLst/>
          </a:prstGeom>
        </p:spPr>
      </p:pic>
      <p:pic>
        <p:nvPicPr>
          <p:cNvPr id="30" name="Grafik 2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38776" y="1800808"/>
            <a:ext cx="1171205" cy="357218"/>
          </a:xfrm>
          <a:prstGeom prst="rect">
            <a:avLst/>
          </a:prstGeom>
        </p:spPr>
      </p:pic>
      <p:cxnSp>
        <p:nvCxnSpPr>
          <p:cNvPr id="31" name="Gerader Verbinder 30"/>
          <p:cNvCxnSpPr/>
          <p:nvPr/>
        </p:nvCxnSpPr>
        <p:spPr>
          <a:xfrm rot="16200000">
            <a:off x="2434272" y="3429000"/>
            <a:ext cx="1800000" cy="0"/>
          </a:xfrm>
          <a:prstGeom prst="line">
            <a:avLst/>
          </a:prstGeom>
          <a:ln w="952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pic>
        <p:nvPicPr>
          <p:cNvPr id="33" name="Grafik 3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8776" y="4921491"/>
            <a:ext cx="1956056" cy="424800"/>
          </a:xfrm>
          <a:prstGeom prst="rect">
            <a:avLst/>
          </a:prstGeom>
        </p:spPr>
      </p:pic>
      <p:pic>
        <p:nvPicPr>
          <p:cNvPr id="34" name="Grafik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56540" y="4894825"/>
            <a:ext cx="884400" cy="424800"/>
          </a:xfrm>
          <a:prstGeom prst="rect">
            <a:avLst/>
          </a:prstGeom>
        </p:spPr>
      </p:pic>
      <p:pic>
        <p:nvPicPr>
          <p:cNvPr id="593924" name="Picture 4" descr="Datei:BSH Bosch und Siemens Hausgeräte logo.svg – Wikipedia"/>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93909" y="4152549"/>
            <a:ext cx="972740" cy="299118"/>
          </a:xfrm>
          <a:prstGeom prst="rect">
            <a:avLst/>
          </a:prstGeom>
          <a:noFill/>
          <a:extLst>
            <a:ext uri="{909E8E84-426E-40DD-AFC4-6F175D3DCCD1}">
              <a14:hiddenFill xmlns:a14="http://schemas.microsoft.com/office/drawing/2010/main">
                <a:solidFill>
                  <a:srgbClr val="FFFFFF"/>
                </a:solidFill>
              </a14:hiddenFill>
            </a:ext>
          </a:extLst>
        </p:spPr>
      </p:pic>
      <p:pic>
        <p:nvPicPr>
          <p:cNvPr id="593926" name="Picture 6" descr="Datei:BNP Paribas logo.svg – Wikipedia"/>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65153" y="5678084"/>
            <a:ext cx="1900671" cy="4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3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31" name="think-cell Folie" r:id="rId6" imgW="0" imgH="0" progId="TCLayout.ActiveDocument.1">
                  <p:embed/>
                </p:oleObj>
              </mc:Choice>
              <mc:Fallback>
                <p:oleObj name="think-cell Folie" r:id="rId6" imgW="0" imgH="0" progId="TCLayout.ActiveDocument.1">
                  <p:embed/>
                  <p:pic>
                    <p:nvPicPr>
                      <p:cNvPr id="6" name="Objek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defRPr/>
            </a:pPr>
            <a:endParaRPr kumimoji="0" lang="en-US" sz="2400" u="none" strike="noStrike" kern="1200" cap="none" spc="0" normalizeH="0" noProof="0" dirty="0">
              <a:ln>
                <a:noFill/>
              </a:ln>
              <a:solidFill>
                <a:srgbClr val="FFFFFF"/>
              </a:solidFill>
              <a:effectLst/>
              <a:uLnTx/>
              <a:uFillTx/>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el 1"/>
          <p:cNvSpPr>
            <a:spLocks noGrp="1"/>
          </p:cNvSpPr>
          <p:nvPr>
            <p:ph type="title"/>
          </p:nvPr>
        </p:nvSpPr>
        <p:spPr/>
        <p:txBody>
          <a:bodyPr/>
          <a:lstStyle/>
          <a:p>
            <a:pPr>
              <a:defRPr b="0" i="0"/>
            </a:pPr>
            <a:r>
              <a:rPr lang="en-US" dirty="0"/>
              <a:t>Join us: Courageously confronting resistance together</a:t>
            </a:r>
          </a:p>
        </p:txBody>
      </p:sp>
      <p:sp>
        <p:nvSpPr>
          <p:cNvPr id="7" name="Rectangle 27"/>
          <p:cNvSpPr/>
          <p:nvPr/>
        </p:nvSpPr>
        <p:spPr>
          <a:xfrm>
            <a:off x="630000" y="5536195"/>
            <a:ext cx="8374882" cy="793273"/>
          </a:xfrm>
          <a:prstGeom prst="rect">
            <a:avLst/>
          </a:prstGeom>
          <a:noFill/>
          <a:ln w="9525" cap="flat" cmpd="sng" algn="ctr">
            <a:noFill/>
            <a:prstDash val="solid"/>
            <a:round/>
            <a:headEnd type="none" w="lg" len="lg"/>
            <a:tailEnd type="none" w="lg" len="lg"/>
          </a:ln>
          <a:effectLst/>
        </p:spPr>
        <p:txBody>
          <a:bodyPr vert="horz" wrap="square" lIns="91440" tIns="91440" rIns="91440" bIns="9144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88C2"/>
                </a:solidFill>
                <a:effectLst/>
                <a:uLnTx/>
                <a:uFillTx/>
                <a:ea typeface="+mn-ea"/>
                <a:cs typeface="+mn-cs"/>
              </a:rPr>
              <a:t>A big thank-you to all our partners, sponsors, and volunteers!</a:t>
            </a:r>
            <a:br>
              <a:rPr kumimoji="0" lang="en-US" sz="2000" b="0" i="0" u="none" strike="noStrike" kern="1200" cap="none" spc="0" normalizeH="0" baseline="0" noProof="0" dirty="0">
                <a:ln>
                  <a:noFill/>
                </a:ln>
                <a:solidFill>
                  <a:srgbClr val="0088C2"/>
                </a:solidFill>
                <a:effectLst/>
                <a:uLnTx/>
                <a:uFillTx/>
                <a:ea typeface="+mn-ea"/>
                <a:cs typeface="+mn-cs"/>
              </a:rPr>
            </a:br>
            <a:r>
              <a:rPr kumimoji="0" lang="en-US" sz="2000" b="0" i="0" u="none" strike="noStrike" kern="1200" cap="none" spc="0" normalizeH="0" baseline="0" noProof="0" dirty="0">
                <a:ln>
                  <a:noFill/>
                </a:ln>
                <a:solidFill>
                  <a:srgbClr val="0088C2"/>
                </a:solidFill>
                <a:effectLst/>
                <a:uLnTx/>
                <a:uFillTx/>
                <a:ea typeface="+mn-ea"/>
                <a:cs typeface="+mn-cs"/>
              </a:rPr>
              <a:t>We look forward to many more </a:t>
            </a:r>
            <a:r>
              <a:rPr kumimoji="0" lang="en-US" sz="2000" b="0" i="0" u="none" strike="noStrike" kern="1200" cap="none" spc="0" normalizeH="0" baseline="0" noProof="0">
                <a:ln>
                  <a:noFill/>
                </a:ln>
                <a:solidFill>
                  <a:srgbClr val="0088C2"/>
                </a:solidFill>
                <a:effectLst/>
                <a:uLnTx/>
                <a:uFillTx/>
                <a:ea typeface="+mn-ea"/>
                <a:cs typeface="+mn-cs"/>
              </a:rPr>
              <a:t>dedicated personalities!</a:t>
            </a:r>
            <a:endParaRPr kumimoji="0" lang="en-US" sz="2000" b="0" i="0" u="none" strike="noStrike" kern="0" cap="none" spc="0" normalizeH="0" baseline="0" noProof="0" dirty="0">
              <a:ln>
                <a:noFill/>
              </a:ln>
              <a:solidFill>
                <a:srgbClr val="000000"/>
              </a:solidFill>
              <a:effectLst/>
              <a:uLnTx/>
              <a:uFillTx/>
              <a:ea typeface="+mn-ea"/>
              <a:cs typeface="+mn-cs"/>
            </a:endParaRPr>
          </a:p>
        </p:txBody>
      </p:sp>
      <p:sp>
        <p:nvSpPr>
          <p:cNvPr id="9" name="Rectangle 37"/>
          <p:cNvSpPr/>
          <p:nvPr/>
        </p:nvSpPr>
        <p:spPr>
          <a:xfrm>
            <a:off x="630000" y="1408451"/>
            <a:ext cx="8450988" cy="923330"/>
          </a:xfrm>
          <a:prstGeom prst="rect">
            <a:avLst/>
          </a:prstGeom>
        </p:spPr>
        <p:txBody>
          <a:bodyPr wrap="square" lIns="0" tIns="0" rIns="111443" bIns="0" anchor="ctr">
            <a:spAutoFit/>
          </a:bodyPr>
          <a:lstStyle/>
          <a:p>
            <a:pPr>
              <a:spcBef>
                <a:spcPct val="0"/>
              </a:spcBef>
              <a:spcAft>
                <a:spcPct val="0"/>
              </a:spcAft>
              <a:buFont typeface="Trebuchet MS" panose="020B0603020202020204" pitchFamily="34" charset="0"/>
              <a:buChar char="​"/>
              <a:defRPr b="0" i="0"/>
            </a:pPr>
            <a:r>
              <a:rPr kumimoji="0" lang="en-US" sz="2000" b="1" i="0" u="none" strike="noStrike" kern="1200" cap="none" spc="0" normalizeH="0" baseline="0" noProof="0" dirty="0">
                <a:ln>
                  <a:noFill/>
                </a:ln>
                <a:solidFill>
                  <a:srgbClr val="000000">
                    <a:lumMod val="100000"/>
                  </a:srgbClr>
                </a:solidFill>
                <a:effectLst/>
                <a:uLnTx/>
                <a:uFillTx/>
                <a:ea typeface="+mn-ea"/>
                <a:cs typeface="+mn-cs"/>
              </a:rPr>
              <a:t>Quality: </a:t>
            </a:r>
            <a:r>
              <a:rPr lang="en-US" sz="2000" dirty="0">
                <a:solidFill>
                  <a:srgbClr val="000000">
                    <a:lumMod val="100000"/>
                  </a:srgbClr>
                </a:solidFill>
              </a:rPr>
              <a:t>To aid those in the worst conditions with the best content, support, and personnel</a:t>
            </a:r>
          </a:p>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endParaRPr kumimoji="0" lang="en-US" sz="2000" b="1" i="0" u="none" strike="noStrike" kern="1200" cap="none" spc="0" normalizeH="0" baseline="0" noProof="0" dirty="0">
              <a:ln>
                <a:noFill/>
              </a:ln>
              <a:solidFill>
                <a:srgbClr val="000000">
                  <a:lumMod val="100000"/>
                </a:srgbClr>
              </a:solidFill>
              <a:effectLst/>
              <a:uLnTx/>
              <a:uFillTx/>
              <a:ea typeface="+mn-ea"/>
              <a:cs typeface="+mn-cs"/>
            </a:endParaRPr>
          </a:p>
        </p:txBody>
      </p:sp>
      <p:sp>
        <p:nvSpPr>
          <p:cNvPr id="10" name="Rectangle 37"/>
          <p:cNvSpPr/>
          <p:nvPr/>
        </p:nvSpPr>
        <p:spPr>
          <a:xfrm>
            <a:off x="3717892" y="2242119"/>
            <a:ext cx="5559308" cy="3077766"/>
          </a:xfrm>
          <a:prstGeom prst="rect">
            <a:avLst/>
          </a:prstGeom>
        </p:spPr>
        <p:txBody>
          <a:bodyPr wrap="square" lIns="0" tIns="0" rIns="111443" bIns="0" anchor="ctr">
            <a:spAutoFit/>
          </a:bodyPr>
          <a:lstStyle/>
          <a:p>
            <a:pPr>
              <a:spcBef>
                <a:spcPct val="0"/>
              </a:spcBef>
              <a:spcAft>
                <a:spcPct val="0"/>
              </a:spcAft>
              <a:buFont typeface="Trebuchet MS" panose="020B0603020202020204" pitchFamily="34" charset="0"/>
              <a:buChar char="​"/>
              <a:defRPr b="0" i="0"/>
            </a:pPr>
            <a:r>
              <a:rPr kumimoji="0" lang="en-US" sz="2000" b="1" i="0" u="none" strike="noStrike" kern="1200" cap="none" spc="0" normalizeH="0" baseline="0" noProof="0" dirty="0">
                <a:ln>
                  <a:noFill/>
                </a:ln>
                <a:solidFill>
                  <a:srgbClr val="000000">
                    <a:lumMod val="100000"/>
                  </a:srgbClr>
                </a:solidFill>
                <a:effectLst/>
                <a:uLnTx/>
                <a:uFillTx/>
                <a:ea typeface="+mn-ea"/>
                <a:cs typeface="+mn-cs"/>
              </a:rPr>
              <a:t>Growth: </a:t>
            </a:r>
            <a:r>
              <a:rPr lang="en-US" sz="2000" dirty="0">
                <a:solidFill>
                  <a:srgbClr val="000000">
                    <a:lumMod val="100000"/>
                  </a:srgbClr>
                </a:solidFill>
              </a:rPr>
              <a:t>To reach even more young people and continuously advance JOBLINGE</a:t>
            </a:r>
          </a:p>
          <a:p>
            <a:pPr>
              <a:spcBef>
                <a:spcPct val="0"/>
              </a:spcBef>
              <a:spcAft>
                <a:spcPct val="0"/>
              </a:spcAft>
              <a:buFont typeface="Trebuchet MS" panose="020B0603020202020204" pitchFamily="34" charset="0"/>
              <a:buChar char="​"/>
              <a:defRPr b="0" i="0"/>
            </a:pPr>
            <a:endParaRPr lang="en-US" sz="2000" dirty="0">
              <a:solidFill>
                <a:srgbClr val="000000">
                  <a:lumMod val="100000"/>
                </a:srgbClr>
              </a:solidFill>
            </a:endParaRPr>
          </a:p>
          <a:p>
            <a:pPr lvl="0">
              <a:spcBef>
                <a:spcPct val="0"/>
              </a:spcBef>
              <a:spcAft>
                <a:spcPct val="0"/>
              </a:spcAft>
              <a:buFont typeface="Trebuchet MS" panose="020B0603020202020204" pitchFamily="34" charset="0"/>
              <a:buChar char="​"/>
              <a:defRPr b="0" i="0"/>
            </a:pPr>
            <a:r>
              <a:rPr lang="en-US" sz="2000" b="1" dirty="0">
                <a:solidFill>
                  <a:srgbClr val="000000">
                    <a:lumMod val="100000"/>
                  </a:srgbClr>
                </a:solidFill>
              </a:rPr>
              <a:t>Transfer: </a:t>
            </a:r>
            <a:r>
              <a:rPr lang="en-US" sz="2000" dirty="0">
                <a:solidFill>
                  <a:srgbClr val="000000">
                    <a:lumMod val="100000"/>
                  </a:srgbClr>
                </a:solidFill>
              </a:rPr>
              <a:t>Our experience from 10 years of JOBLINGE with the target group and well above average integration success</a:t>
            </a:r>
          </a:p>
          <a:p>
            <a:pPr lvl="0">
              <a:spcBef>
                <a:spcPct val="0"/>
              </a:spcBef>
              <a:spcAft>
                <a:spcPct val="0"/>
              </a:spcAft>
              <a:buFont typeface="Trebuchet MS" panose="020B0603020202020204" pitchFamily="34" charset="0"/>
              <a:buChar char="​"/>
              <a:defRPr b="0" i="0"/>
            </a:pPr>
            <a:endParaRPr lang="en-US" sz="2000" dirty="0">
              <a:solidFill>
                <a:srgbClr val="000000">
                  <a:lumMod val="100000"/>
                </a:srgbClr>
              </a:solidFill>
            </a:endParaRPr>
          </a:p>
          <a:p>
            <a:pPr>
              <a:spcBef>
                <a:spcPct val="0"/>
              </a:spcBef>
              <a:spcAft>
                <a:spcPct val="0"/>
              </a:spcAft>
              <a:buFont typeface="Trebuchet MS" panose="020B0603020202020204" pitchFamily="34" charset="0"/>
              <a:buChar char="​"/>
              <a:defRPr b="0" i="0"/>
            </a:pPr>
            <a:r>
              <a:rPr lang="en-US" sz="2000" b="1" dirty="0">
                <a:solidFill>
                  <a:srgbClr val="000000">
                    <a:lumMod val="100000"/>
                  </a:srgbClr>
                </a:solidFill>
              </a:rPr>
              <a:t>Reforms: </a:t>
            </a:r>
            <a:r>
              <a:rPr lang="en-US" sz="2000" dirty="0">
                <a:solidFill>
                  <a:srgbClr val="000000">
                    <a:lumMod val="100000"/>
                  </a:srgbClr>
                </a:solidFill>
              </a:rPr>
              <a:t>In the </a:t>
            </a:r>
            <a:r>
              <a:rPr lang="en-US" sz="2000" dirty="0" err="1">
                <a:solidFill>
                  <a:srgbClr val="000000">
                    <a:lumMod val="100000"/>
                  </a:srgbClr>
                </a:solidFill>
              </a:rPr>
              <a:t>labour</a:t>
            </a:r>
            <a:r>
              <a:rPr lang="en-US" sz="2000" dirty="0">
                <a:solidFill>
                  <a:srgbClr val="000000">
                    <a:lumMod val="100000"/>
                  </a:srgbClr>
                </a:solidFill>
              </a:rPr>
              <a:t> market and transitional system between school and vocation </a:t>
            </a:r>
          </a:p>
        </p:txBody>
      </p:sp>
      <p:pic>
        <p:nvPicPr>
          <p:cNvPr id="17" name="Picture 4"/>
          <p:cNvPicPr preferRelativeResize="0">
            <a:picLocks noChangeAspect="1"/>
          </p:cNvPicPr>
          <p:nvPr/>
        </p:nvPicPr>
        <p:blipFill>
          <a:blip r:embed="rId8">
            <a:extLst>
              <a:ext uri="{28A0092B-C50C-407E-A947-70E740481C1C}">
                <a14:useLocalDpi xmlns:a14="http://schemas.microsoft.com/office/drawing/2010/main"/>
              </a:ext>
            </a:extLst>
          </a:blip>
          <a:srcRect l="3918" t="22595"/>
          <a:stretch>
            <a:fillRect/>
          </a:stretch>
        </p:blipFill>
        <p:spPr>
          <a:xfrm>
            <a:off x="472440" y="2407919"/>
            <a:ext cx="2857500" cy="2842261"/>
          </a:xfrm>
          <a:prstGeom prst="ellipse">
            <a:avLst/>
          </a:prstGeom>
          <a:grpFill/>
          <a:ln w="38100">
            <a:noFill/>
          </a:ln>
        </p:spPr>
      </p:pic>
      <p:grpSp>
        <p:nvGrpSpPr>
          <p:cNvPr id="21" name="Group 5"/>
          <p:cNvGrpSpPr/>
          <p:nvPr/>
        </p:nvGrpSpPr>
        <p:grpSpPr>
          <a:xfrm rot="5400000">
            <a:off x="1748104" y="5077035"/>
            <a:ext cx="306171" cy="306910"/>
            <a:chOff x="5942914" y="3846808"/>
            <a:chExt cx="306171" cy="306910"/>
          </a:xfrm>
        </p:grpSpPr>
        <p:sp>
          <p:nvSpPr>
            <p:cNvPr id="22" name="Freeform 94"/>
            <p:cNvSpPr>
              <a:spLocks/>
            </p:cNvSpPr>
            <p:nvPr/>
          </p:nvSpPr>
          <p:spPr bwMode="gray">
            <a:xfrm>
              <a:off x="5942914" y="3846808"/>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8C2"/>
            </a:solidFill>
            <a:ln>
              <a:solidFill>
                <a:schemeClr val="tx2"/>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sp>
          <p:nvSpPr>
            <p:cNvPr id="23" name="Freeform 95"/>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E6F73"/>
                </a:solidFill>
                <a:effectLst/>
                <a:uLnTx/>
                <a:uFillTx/>
                <a:ea typeface="+mn-ea"/>
                <a:cs typeface="+mn-cs"/>
              </a:endParaRPr>
            </a:p>
          </p:txBody>
        </p:sp>
      </p:grpSp>
    </p:spTree>
    <p:extLst>
      <p:ext uri="{BB962C8B-B14F-4D97-AF65-F5344CB8AC3E}">
        <p14:creationId xmlns:p14="http://schemas.microsoft.com/office/powerpoint/2010/main" val="199735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3" name="think-cell Folie" r:id="rId7" imgW="444" imgH="443" progId="TCLayout.ActiveDocument.1">
                  <p:embed/>
                </p:oleObj>
              </mc:Choice>
              <mc:Fallback>
                <p:oleObj name="think-cell Folie" r:id="rId7" imgW="444" imgH="443" progId="TCLayout.ActiveDocument.1">
                  <p:embed/>
                  <p:pic>
                    <p:nvPicPr>
                      <p:cNvPr id="6" name="Objekt 5"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4"/>
            </p:custDataLst>
          </p:nvPr>
        </p:nvSpPr>
        <p:spPr>
          <a:xfrm>
            <a:off x="0" y="0"/>
            <a:ext cx="158750" cy="158750"/>
          </a:xfrm>
          <a:prstGeom prst="rect">
            <a:avLst/>
          </a:prstGeom>
          <a:solidFill>
            <a:srgbClr val="0088C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Aft>
                <a:spcPts val="100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3" name="Picture Placeholder 2"/>
          <p:cNvSpPr>
            <a:spLocks noGrp="1"/>
          </p:cNvSpPr>
          <p:nvPr>
            <p:ph type="pic" sz="quarter" idx="11"/>
          </p:nvPr>
        </p:nvSpPr>
        <p:spPr>
          <a:ln cap="rnd">
            <a:noFill/>
          </a:ln>
        </p:spPr>
      </p:sp>
      <p:pic>
        <p:nvPicPr>
          <p:cNvPr id="5" name="Picture 4"/>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51510" y="-1"/>
            <a:ext cx="3664016" cy="6858001"/>
          </a:xfrm>
          <a:prstGeom prst="rect">
            <a:avLst/>
          </a:prstGeom>
        </p:spPr>
      </p:pic>
      <p:cxnSp>
        <p:nvCxnSpPr>
          <p:cNvPr id="7" name="Straight Connector 6"/>
          <p:cNvCxnSpPr/>
          <p:nvPr/>
        </p:nvCxnSpPr>
        <p:spPr>
          <a:xfrm>
            <a:off x="630000" y="4471415"/>
            <a:ext cx="5015020" cy="0"/>
          </a:xfrm>
          <a:prstGeom prst="line">
            <a:avLst/>
          </a:prstGeom>
          <a:ln w="19050" cap="rnd" cmpd="sng" algn="ctr">
            <a:solidFill>
              <a:srgbClr val="B8DBEE"/>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957556" y="4327415"/>
            <a:ext cx="288000" cy="288000"/>
            <a:chOff x="10970573" y="871538"/>
            <a:chExt cx="269875" cy="269875"/>
          </a:xfrm>
        </p:grpSpPr>
        <p:sp>
          <p:nvSpPr>
            <p:cNvPr id="9" name="Oval 48"/>
            <p:cNvSpPr>
              <a:spLocks noChangeArrowheads="1"/>
            </p:cNvSpPr>
            <p:nvPr/>
          </p:nvSpPr>
          <p:spPr bwMode="auto">
            <a:xfrm>
              <a:off x="10970573" y="871538"/>
              <a:ext cx="269875" cy="269875"/>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49"/>
            <p:cNvSpPr>
              <a:spLocks/>
            </p:cNvSpPr>
            <p:nvPr/>
          </p:nvSpPr>
          <p:spPr bwMode="auto">
            <a:xfrm>
              <a:off x="11018198" y="962025"/>
              <a:ext cx="174625" cy="98425"/>
            </a:xfrm>
            <a:custGeom>
              <a:avLst/>
              <a:gdLst>
                <a:gd name="T0" fmla="*/ 55 w 110"/>
                <a:gd name="T1" fmla="*/ 62 h 62"/>
                <a:gd name="T2" fmla="*/ 62 w 110"/>
                <a:gd name="T3" fmla="*/ 55 h 62"/>
                <a:gd name="T4" fmla="*/ 110 w 110"/>
                <a:gd name="T5" fmla="*/ 7 h 62"/>
                <a:gd name="T6" fmla="*/ 103 w 110"/>
                <a:gd name="T7" fmla="*/ 0 h 62"/>
                <a:gd name="T8" fmla="*/ 55 w 110"/>
                <a:gd name="T9" fmla="*/ 49 h 62"/>
                <a:gd name="T10" fmla="*/ 7 w 110"/>
                <a:gd name="T11" fmla="*/ 0 h 62"/>
                <a:gd name="T12" fmla="*/ 0 w 110"/>
                <a:gd name="T13" fmla="*/ 7 h 62"/>
                <a:gd name="T14" fmla="*/ 49 w 110"/>
                <a:gd name="T15" fmla="*/ 55 h 62"/>
                <a:gd name="T16" fmla="*/ 55 w 11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62">
                  <a:moveTo>
                    <a:pt x="55" y="62"/>
                  </a:moveTo>
                  <a:lnTo>
                    <a:pt x="62" y="55"/>
                  </a:lnTo>
                  <a:lnTo>
                    <a:pt x="110" y="7"/>
                  </a:lnTo>
                  <a:lnTo>
                    <a:pt x="103" y="0"/>
                  </a:lnTo>
                  <a:lnTo>
                    <a:pt x="55" y="49"/>
                  </a:lnTo>
                  <a:lnTo>
                    <a:pt x="7" y="0"/>
                  </a:lnTo>
                  <a:lnTo>
                    <a:pt x="0" y="7"/>
                  </a:lnTo>
                  <a:lnTo>
                    <a:pt x="49" y="55"/>
                  </a:lnTo>
                  <a:lnTo>
                    <a:pt x="55" y="62"/>
                  </a:lnTo>
                  <a:close/>
                </a:path>
              </a:pathLst>
            </a:custGeom>
            <a:solidFill>
              <a:srgbClr val="008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Rectangle 10"/>
          <p:cNvSpPr/>
          <p:nvPr/>
        </p:nvSpPr>
        <p:spPr>
          <a:xfrm>
            <a:off x="630000" y="4898818"/>
            <a:ext cx="5015020" cy="999593"/>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rgbClr val="59B5D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r>
              <a:rPr lang="en-GB" sz="1600" dirty="0">
                <a:solidFill>
                  <a:srgbClr val="FFFFFF"/>
                </a:solidFill>
              </a:rPr>
              <a:t>It is now crucial not to leave the young people alone but to give them the confidence to continue learning for their professional future.</a:t>
            </a:r>
          </a:p>
        </p:txBody>
      </p:sp>
      <p:sp>
        <p:nvSpPr>
          <p:cNvPr id="12" name="Rechteck 7"/>
          <p:cNvSpPr/>
          <p:nvPr/>
        </p:nvSpPr>
        <p:spPr>
          <a:xfrm>
            <a:off x="663507" y="2118555"/>
            <a:ext cx="4948006" cy="1323439"/>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gn="ctr"/>
            <a:r>
              <a:rPr lang="en-GB" sz="1600" i="1" dirty="0">
                <a:solidFill>
                  <a:srgbClr val="FFFFFF"/>
                </a:solidFill>
              </a:rPr>
              <a:t>Due to the Corona crisis we are suddenly on a fast track towards a digital future. In emerging working environments digital competences will become even more relevant for our professional future.</a:t>
            </a:r>
            <a:endParaRPr lang="en-GB" sz="1600" i="1" dirty="0">
              <a:solidFill>
                <a:srgbClr val="FFFFFF"/>
              </a:solidFill>
              <a:sym typeface="Trebuchet MS" panose="020B0603020202020204" pitchFamily="34" charset="0"/>
            </a:endParaRPr>
          </a:p>
          <a:p>
            <a:pPr algn="ctr"/>
            <a:endParaRPr lang="en-GB" sz="1600" i="1" dirty="0">
              <a:solidFill>
                <a:srgbClr val="FFFFFF"/>
              </a:solidFill>
            </a:endParaRPr>
          </a:p>
        </p:txBody>
      </p:sp>
      <p:sp>
        <p:nvSpPr>
          <p:cNvPr id="13" name="Title 1">
            <a:extLst>
              <a:ext uri="{FF2B5EF4-FFF2-40B4-BE49-F238E27FC236}">
                <a16:creationId xmlns:a16="http://schemas.microsoft.com/office/drawing/2014/main" id="{3AEFBB54-7AD4-4F23-83E9-80ED445A85C5}"/>
              </a:ext>
            </a:extLst>
          </p:cNvPr>
          <p:cNvSpPr>
            <a:spLocks noGrp="1"/>
          </p:cNvSpPr>
          <p:nvPr>
            <p:ph type="title"/>
          </p:nvPr>
        </p:nvSpPr>
        <p:spPr>
          <a:xfrm>
            <a:off x="630000" y="622800"/>
            <a:ext cx="5265202" cy="886397"/>
          </a:xfrm>
        </p:spPr>
        <p:txBody>
          <a:bodyPr/>
          <a:lstStyle/>
          <a:p>
            <a:r>
              <a:rPr lang="en-US" sz="2400" dirty="0"/>
              <a:t>The Corona crisis changes our society</a:t>
            </a:r>
          </a:p>
        </p:txBody>
      </p:sp>
    </p:spTree>
    <p:custDataLst>
      <p:tags r:id="rId2"/>
    </p:custDataLst>
    <p:extLst>
      <p:ext uri="{BB962C8B-B14F-4D97-AF65-F5344CB8AC3E}">
        <p14:creationId xmlns:p14="http://schemas.microsoft.com/office/powerpoint/2010/main" val="335719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7" name="think-cell Folie" r:id="rId17" imgW="0" imgH="0" progId="TCLayout.ActiveDocument.1">
                  <p:embed/>
                </p:oleObj>
              </mc:Choice>
              <mc:Fallback>
                <p:oleObj name="think-cell Folie" r:id="rId17" imgW="0" imgH="0" progId="TCLayout.ActiveDocument.1">
                  <p:embed/>
                  <p:pic>
                    <p:nvPicPr>
                      <p:cNvPr id="6" name="Object 5"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kumimoji="0" lang="en-US" sz="1400" u="none" strike="noStrike" kern="1200" cap="none" spc="0" normalizeH="0" noProof="0" dirty="0">
              <a:ln>
                <a:noFill/>
              </a:ln>
              <a:solidFill>
                <a:srgbClr val="FFFFFF"/>
              </a:solidFill>
              <a:effectLst/>
              <a:uLnTx/>
              <a:uFillTx/>
              <a:latin typeface="Open Sans" panose="020B0606030504020204" pitchFamily="34" charset="0"/>
              <a:sym typeface="Open Sans" panose="020B0606030504020204" pitchFamily="34" charset="0"/>
            </a:endParaRPr>
          </a:p>
        </p:txBody>
      </p:sp>
      <p:sp>
        <p:nvSpPr>
          <p:cNvPr id="2" name="Title 1"/>
          <p:cNvSpPr>
            <a:spLocks noGrp="1"/>
          </p:cNvSpPr>
          <p:nvPr>
            <p:ph type="title"/>
          </p:nvPr>
        </p:nvSpPr>
        <p:spPr/>
        <p:txBody>
          <a:bodyPr/>
          <a:lstStyle/>
          <a:p>
            <a:pPr>
              <a:defRPr b="0" i="0"/>
            </a:pPr>
            <a:r>
              <a:rPr lang="en-US" dirty="0">
                <a:latin typeface="+mj-lt"/>
              </a:rPr>
              <a:t> </a:t>
            </a:r>
          </a:p>
        </p:txBody>
      </p:sp>
      <p:sp>
        <p:nvSpPr>
          <p:cNvPr id="3" name="TextBox 27"/>
          <p:cNvSpPr txBox="1"/>
          <p:nvPr/>
        </p:nvSpPr>
        <p:spPr>
          <a:xfrm>
            <a:off x="640234" y="943437"/>
            <a:ext cx="4332134" cy="732252"/>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dirty="0">
                <a:ln>
                  <a:noFill/>
                </a:ln>
                <a:solidFill>
                  <a:srgbClr val="0088C2"/>
                </a:solidFill>
                <a:effectLst/>
                <a:uLnTx/>
                <a:uFillTx/>
                <a:latin typeface="+mj-lt"/>
                <a:ea typeface="+mn-ea"/>
                <a:cs typeface="Calibri" panose="020F0502020204030204" pitchFamily="34" charset="0"/>
              </a:rPr>
              <a:t>Although</a:t>
            </a:r>
            <a:r>
              <a:rPr kumimoji="0" lang="en-US" sz="2400" b="0" i="0" u="none" strike="noStrike" kern="1200" cap="none" spc="0" normalizeH="0" baseline="0" noProof="0" dirty="0">
                <a:ln>
                  <a:noFill/>
                </a:ln>
                <a:solidFill>
                  <a:srgbClr val="0088C2"/>
                </a:solidFill>
                <a:effectLst/>
                <a:uLnTx/>
                <a:uFillTx/>
                <a:latin typeface="+mj-lt"/>
                <a:ea typeface="+mn-ea"/>
                <a:cs typeface="Calibri" panose="020F0502020204030204" pitchFamily="34" charset="0"/>
              </a:rPr>
              <a:t> the demand for workers remains unmet, …</a:t>
            </a:r>
          </a:p>
        </p:txBody>
      </p:sp>
      <p:sp>
        <p:nvSpPr>
          <p:cNvPr id="4" name="TextBox 27"/>
          <p:cNvSpPr txBox="1"/>
          <p:nvPr/>
        </p:nvSpPr>
        <p:spPr>
          <a:xfrm>
            <a:off x="5475994" y="577311"/>
            <a:ext cx="4438871" cy="1098377"/>
          </a:xfrm>
          <a:prstGeom prst="rect">
            <a:avLst/>
          </a:prstGeom>
          <a:noFill/>
        </p:spPr>
        <p:txBody>
          <a:bodyPr wrap="square" lIns="0" tIns="0" rIns="0" bIns="0" rtlCol="0" anchor="b">
            <a:spAutoFit/>
          </a:bodyPr>
          <a:lstStyle>
            <a:defPPr>
              <a:defRPr lang="en-US"/>
            </a:defPPr>
            <a:lvl1pPr>
              <a:buSzTx/>
              <a:buFont typeface="Trebuchet MS" panose="020B0603020202020204" pitchFamily="34" charset="0"/>
              <a:buChar char="​"/>
              <a:defRPr sz="2000" b="1">
                <a:solidFill>
                  <a:srgbClr val="59B5DA"/>
                </a:solidFill>
                <a:latin typeface="Trebuchet MS" panose="020B0603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2400" b="0" i="0" u="none" strike="noStrike" kern="1200" cap="none" spc="0" normalizeH="0" baseline="0" noProof="0" dirty="0">
                <a:ln>
                  <a:noFill/>
                </a:ln>
                <a:solidFill>
                  <a:srgbClr val="0088C2"/>
                </a:solidFill>
                <a:effectLst/>
                <a:uLnTx/>
                <a:uFillTx/>
                <a:latin typeface="+mj-lt"/>
                <a:ea typeface="+mn-ea"/>
                <a:cs typeface="Calibri" panose="020F0502020204030204" pitchFamily="34" charset="0"/>
              </a:rPr>
              <a:t>… particularly underprivileged youths have bleak vocational prospects</a:t>
            </a:r>
          </a:p>
        </p:txBody>
      </p:sp>
      <p:sp>
        <p:nvSpPr>
          <p:cNvPr id="8" name="BcgText 2"/>
          <p:cNvSpPr txBox="1"/>
          <p:nvPr/>
        </p:nvSpPr>
        <p:spPr>
          <a:xfrm>
            <a:off x="794248" y="3775119"/>
            <a:ext cx="3949888" cy="473976"/>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lvl="0">
              <a:buFont typeface="Trebuchet MS" panose="020B0603020202020204" pitchFamily="34" charset="0"/>
              <a:buChar char="​"/>
              <a:defRPr b="0" i="0"/>
            </a:pPr>
            <a:r>
              <a:rPr lang="en-US" sz="1400" dirty="0">
                <a:solidFill>
                  <a:srgbClr val="000000"/>
                </a:solidFill>
                <a:latin typeface="+mn-lt"/>
              </a:rPr>
              <a:t>2019 first reduction in the number of unfilled vacant </a:t>
            </a:r>
            <a:r>
              <a:rPr kumimoji="0" lang="en-US" sz="1400" b="0" i="0" u="none" strike="noStrike" kern="1200" cap="none" spc="0" normalizeH="0" baseline="0" noProof="0" dirty="0">
                <a:ln>
                  <a:noFill/>
                </a:ln>
                <a:solidFill>
                  <a:srgbClr val="000000"/>
                </a:solidFill>
                <a:effectLst/>
                <a:uLnTx/>
                <a:uFillTx/>
                <a:latin typeface="+mn-lt"/>
                <a:sym typeface="Trebuchet MS" panose="020B0603020202020204" pitchFamily="34" charset="0"/>
              </a:rPr>
              <a:t>training positions (K)</a:t>
            </a:r>
            <a:r>
              <a:rPr lang="en-US" sz="1400" baseline="30000" dirty="0">
                <a:solidFill>
                  <a:srgbClr val="000000"/>
                </a:solidFill>
                <a:latin typeface="+mn-lt"/>
              </a:rPr>
              <a:t>3</a:t>
            </a:r>
            <a:r>
              <a:rPr kumimoji="0" lang="en-US" sz="1400" b="0" i="0" u="none" strike="noStrike" kern="1200" cap="none" spc="0" normalizeH="0" baseline="0" noProof="0" dirty="0">
                <a:ln>
                  <a:noFill/>
                </a:ln>
                <a:solidFill>
                  <a:srgbClr val="000000"/>
                </a:solidFill>
                <a:effectLst/>
                <a:uLnTx/>
                <a:uFillTx/>
                <a:latin typeface="+mn-lt"/>
                <a:sym typeface="Trebuchet MS" panose="020B0603020202020204" pitchFamily="34" charset="0"/>
              </a:rPr>
              <a:t> </a:t>
            </a:r>
          </a:p>
        </p:txBody>
      </p:sp>
      <p:graphicFrame>
        <p:nvGraphicFramePr>
          <p:cNvPr id="37" name="Chart 3"/>
          <p:cNvGraphicFramePr/>
          <p:nvPr>
            <p:custDataLst>
              <p:tags r:id="rId4"/>
            </p:custDataLst>
          </p:nvPr>
        </p:nvGraphicFramePr>
        <p:xfrm>
          <a:off x="814388" y="5029200"/>
          <a:ext cx="3827462" cy="757238"/>
        </p:xfrm>
        <a:graphic>
          <a:graphicData uri="http://schemas.openxmlformats.org/drawingml/2006/chart">
            <c:chart xmlns:c="http://schemas.openxmlformats.org/drawingml/2006/chart" xmlns:r="http://schemas.openxmlformats.org/officeDocument/2006/relationships" r:id="rId19"/>
          </a:graphicData>
        </a:graphic>
      </p:graphicFrame>
      <p:cxnSp>
        <p:nvCxnSpPr>
          <p:cNvPr id="7" name="Gerader Verbinder 6"/>
          <p:cNvCxnSpPr/>
          <p:nvPr>
            <p:custDataLst>
              <p:tags r:id="rId5"/>
            </p:custDataLst>
          </p:nvPr>
        </p:nvCxnSpPr>
        <p:spPr bwMode="gray">
          <a:xfrm flipV="1">
            <a:off x="1157288" y="4876801"/>
            <a:ext cx="1320800" cy="55563"/>
          </a:xfrm>
          <a:prstGeom prst="line">
            <a:avLst/>
          </a:prstGeom>
          <a:ln w="9525" cap="rnd" cmpd="sng" algn="ctr">
            <a:solidFill>
              <a:srgbClr val="87878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custDataLst>
              <p:tags r:id="rId6"/>
            </p:custDataLst>
          </p:nvPr>
        </p:nvCxnSpPr>
        <p:spPr bwMode="gray">
          <a:xfrm flipV="1">
            <a:off x="2973388" y="4799014"/>
            <a:ext cx="1322388" cy="55563"/>
          </a:xfrm>
          <a:prstGeom prst="line">
            <a:avLst/>
          </a:prstGeom>
          <a:ln w="9525" cap="rnd" cmpd="sng" algn="ctr">
            <a:solidFill>
              <a:srgbClr val="878787"/>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 Placeholder 2"/>
          <p:cNvSpPr>
            <a:spLocks noGrp="1"/>
          </p:cNvSpPr>
          <p:nvPr>
            <p:custDataLst>
              <p:tags r:id="rId7"/>
            </p:custDataLst>
          </p:nvPr>
        </p:nvSpPr>
        <p:spPr bwMode="gray">
          <a:xfrm>
            <a:off x="947738"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4F7DDBA6-FBBA-4BD3-83B1-709F14E2C9BF}" type="datetime'2''''0''1''''''''''''''''''''''3'''''''''''''''''">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2013</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35" name="Text Placeholder 2"/>
          <p:cNvSpPr>
            <a:spLocks noGrp="1"/>
          </p:cNvSpPr>
          <p:nvPr>
            <p:custDataLst>
              <p:tags r:id="rId8"/>
            </p:custDataLst>
          </p:nvPr>
        </p:nvSpPr>
        <p:spPr bwMode="gray">
          <a:xfrm>
            <a:off x="1471613"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504201E9-F450-4D4A-8D68-51ED4213E6D7}" type="datetime'''''2''''''''''''01''''4'''''''''''''''''''''''''''''">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2014</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28" name="Text Placeholder 2"/>
          <p:cNvSpPr>
            <a:spLocks noGrp="1"/>
          </p:cNvSpPr>
          <p:nvPr>
            <p:custDataLst>
              <p:tags r:id="rId9"/>
            </p:custDataLst>
          </p:nvPr>
        </p:nvSpPr>
        <p:spPr bwMode="gray">
          <a:xfrm>
            <a:off x="3040063"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0855297C-3484-40AA-A524-D871105B1750}" type="datetime'''''2''0''''''''''''''''''''1''7'''''''''''''''''''''''">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2017</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25" name="Text Placeholder 2"/>
          <p:cNvSpPr>
            <a:spLocks noGrp="1"/>
          </p:cNvSpPr>
          <p:nvPr>
            <p:custDataLst>
              <p:tags r:id="rId10"/>
            </p:custDataLst>
          </p:nvPr>
        </p:nvSpPr>
        <p:spPr bwMode="gray">
          <a:xfrm>
            <a:off x="1993900"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9A3AFA6D-20C0-4785-82C1-9F6F5FD5065B}" type="datetime'''''''''''2''''''''0''''''''''1''''5'''''''''''''''">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2015</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33" name="Text Placeholder 2"/>
          <p:cNvSpPr>
            <a:spLocks noGrp="1"/>
          </p:cNvSpPr>
          <p:nvPr>
            <p:custDataLst>
              <p:tags r:id="rId11"/>
            </p:custDataLst>
          </p:nvPr>
        </p:nvSpPr>
        <p:spPr bwMode="gray">
          <a:xfrm>
            <a:off x="4086225"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lvl="0" algn="ctr">
              <a:lnSpc>
                <a:spcPct val="100000"/>
              </a:lnSpc>
              <a:spcBef>
                <a:spcPct val="0"/>
              </a:spcBef>
              <a:spcAft>
                <a:spcPct val="0"/>
              </a:spcAft>
              <a:buNone/>
              <a:defRPr b="0" i="0"/>
            </a:pPr>
            <a:fld id="{C487A153-7CB5-415B-8B46-FDBCF1C6EC46}" type="datetime'''''2''''''''''0''''''''''''''''''''1''''''''''9'''''''''''''">
              <a:rPr lang="de-DE" altLang="en-US" sz="1400" smtClean="0">
                <a:solidFill>
                  <a:srgbClr val="000000"/>
                </a:solidFill>
                <a:sym typeface="+mn-lt"/>
              </a:rPr>
              <a:pPr lvl="0" algn="ctr">
                <a:lnSpc>
                  <a:spcPct val="100000"/>
                </a:lnSpc>
                <a:spcBef>
                  <a:spcPct val="0"/>
                </a:spcBef>
                <a:spcAft>
                  <a:spcPct val="0"/>
                </a:spcAft>
                <a:buNone/>
                <a:defRPr b="0" i="0"/>
              </a:pPr>
              <a:t>2019</a:t>
            </a:fld>
            <a:endParaRPr kumimoji="0" lang="en-US" sz="1400" b="0" i="0" strike="noStrike" kern="1200" spc="0" normalizeH="0" noProof="0" dirty="0">
              <a:ln>
                <a:noFill/>
              </a:ln>
              <a:solidFill>
                <a:srgbClr val="000000"/>
              </a:solidFill>
              <a:effectLst/>
              <a:uLnTx/>
              <a:uFillTx/>
              <a:sym typeface="+mn-lt"/>
            </a:endParaRPr>
          </a:p>
        </p:txBody>
      </p:sp>
      <p:sp>
        <p:nvSpPr>
          <p:cNvPr id="23" name="Text Placeholder 2"/>
          <p:cNvSpPr>
            <a:spLocks noGrp="1"/>
          </p:cNvSpPr>
          <p:nvPr>
            <p:custDataLst>
              <p:tags r:id="rId12"/>
            </p:custDataLst>
          </p:nvPr>
        </p:nvSpPr>
        <p:spPr bwMode="gray">
          <a:xfrm>
            <a:off x="3563938"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546100BA-1A02-45F8-BAFE-14BBAB0B9EFA}" type="datetime'''''''2''''''''''''''''''''''0''''''''''''''1''''8'''''''''''">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2018</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26" name="Text Placeholder 2"/>
          <p:cNvSpPr>
            <a:spLocks noGrp="1"/>
          </p:cNvSpPr>
          <p:nvPr>
            <p:custDataLst>
              <p:tags r:id="rId13"/>
            </p:custDataLst>
          </p:nvPr>
        </p:nvSpPr>
        <p:spPr bwMode="gray">
          <a:xfrm>
            <a:off x="2517775" y="5762625"/>
            <a:ext cx="4191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sz="2400" kern="1200">
                <a:solidFill>
                  <a:schemeClr val="tx1"/>
                </a:solidFill>
                <a:latin typeface="+mn-lt"/>
                <a:ea typeface="+mn-ea"/>
                <a:cs typeface="+mn-cs"/>
              </a:defRPr>
            </a:lvl1pPr>
            <a:lvl2pPr marL="402336" indent="-283464"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2pPr>
            <a:lvl3pPr marL="800100" indent="-285750" algn="l" defTabSz="914400" rtl="0" eaLnBrk="1" latinLnBrk="0" hangingPunct="1">
              <a:lnSpc>
                <a:spcPct val="90000"/>
              </a:lnSpc>
              <a:spcBef>
                <a:spcPts val="300"/>
              </a:spcBef>
              <a:spcAft>
                <a:spcPts val="300"/>
              </a:spcAft>
              <a:buClr>
                <a:schemeClr val="tx2"/>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10000"/>
              </a:lnSpc>
              <a:spcBef>
                <a:spcPct val="0"/>
              </a:spcBef>
              <a:spcAft>
                <a:spcPct val="0"/>
              </a:spcAft>
              <a:buClr>
                <a:schemeClr val="tx2"/>
              </a:buClr>
              <a:buFont typeface="Arial" panose="020B0604020202020204" pitchFamily="34" charset="0"/>
              <a:buChar char="​"/>
              <a:defRPr sz="2800"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300"/>
              </a:spcAft>
              <a:buClrTx/>
              <a:buFont typeface="Arial" panose="020B0604020202020204" pitchFamily="34" charset="0"/>
              <a:buChar char="​"/>
              <a:defRPr sz="2800" b="1" kern="1200">
                <a:solidFill>
                  <a:schemeClr val="tx1"/>
                </a:solidFill>
                <a:latin typeface="+mn-lt"/>
                <a:ea typeface="+mn-ea"/>
                <a:cs typeface="+mn-cs"/>
              </a:defRPr>
            </a:lvl5pPr>
            <a:lvl6pPr marL="457200" indent="-339725" algn="l" defTabSz="914400" rtl="0" eaLnBrk="1" latinLnBrk="0" hangingPunct="1">
              <a:lnSpc>
                <a:spcPct val="90000"/>
              </a:lnSpc>
              <a:spcBef>
                <a:spcPct val="0"/>
              </a:spcBef>
              <a:spcAft>
                <a:spcPts val="600"/>
              </a:spcAft>
              <a:buFont typeface="Arial" panose="020B0604020202020204" pitchFamily="34" charset="0"/>
              <a:buChar char="•"/>
              <a:defRPr sz="2800" kern="1200">
                <a:solidFill>
                  <a:schemeClr val="tx1"/>
                </a:solidFill>
                <a:latin typeface="+mn-lt"/>
                <a:ea typeface="+mn-ea"/>
                <a:cs typeface="+mn-cs"/>
              </a:defRPr>
            </a:lvl6pPr>
            <a:lvl7pPr marL="0" indent="0" algn="l" defTabSz="914400" rtl="0" eaLnBrk="1" latinLnBrk="0" hangingPunct="1">
              <a:lnSpc>
                <a:spcPct val="90000"/>
              </a:lnSpc>
              <a:spcBef>
                <a:spcPct val="0"/>
              </a:spcBef>
              <a:spcAft>
                <a:spcPts val="600"/>
              </a:spcAft>
              <a:buFont typeface="Arial" panose="020B0604020202020204" pitchFamily="34" charset="0"/>
              <a:buChar char="​"/>
              <a:defRPr sz="5400" kern="1200" baseline="0">
                <a:solidFill>
                  <a:schemeClr val="tx1"/>
                </a:solidFill>
                <a:latin typeface="+mn-lt"/>
                <a:ea typeface="+mn-ea"/>
                <a:cs typeface="+mn-cs"/>
              </a:defRPr>
            </a:lvl7pPr>
            <a:lvl8pPr marL="0" indent="0" algn="l" defTabSz="914400" rtl="0" eaLnBrk="1" latinLnBrk="0" hangingPunct="1">
              <a:lnSpc>
                <a:spcPct val="90000"/>
              </a:lnSpc>
              <a:spcBef>
                <a:spcPct val="0"/>
              </a:spcBef>
              <a:spcAft>
                <a:spcPts val="600"/>
              </a:spcAft>
              <a:buFont typeface="Arial" panose="020B0604020202020204" pitchFamily="34" charset="0"/>
              <a:buChar char="​"/>
              <a:defRPr sz="6600" kern="1200">
                <a:solidFill>
                  <a:schemeClr val="tx2"/>
                </a:solidFill>
                <a:latin typeface="+mn-lt"/>
                <a:ea typeface="+mn-ea"/>
                <a:cs typeface="+mn-cs"/>
              </a:defRPr>
            </a:lvl8pPr>
            <a:lvl9pPr marL="0" indent="0" algn="l" defTabSz="914400" rtl="0" eaLnBrk="1" latinLnBrk="0" hangingPunct="1">
              <a:lnSpc>
                <a:spcPct val="100000"/>
              </a:lnSpc>
              <a:spcBef>
                <a:spcPct val="0"/>
              </a:spcBef>
              <a:spcAft>
                <a:spcPts val="600"/>
              </a:spcAft>
              <a:buFont typeface="Arial" panose="020B0604020202020204" pitchFamily="34" charset="0"/>
              <a:buChar char="​"/>
              <a:defRPr sz="2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b="0" i="0"/>
            </a:pPr>
            <a:fld id="{02698A2A-B9D9-4655-B1DC-02FC6F8D5917}" type="datetime'''''''''''''''''''''''2''''''''0''16'''''">
              <a:rPr kumimoji="0" lang="en-US" altLang="en-US" sz="1400" b="0" i="0" u="none" strike="noStrike" kern="1200" cap="none" spc="0" normalizeH="0" baseline="0" noProof="0" smtClean="0">
                <a:ln>
                  <a:noFill/>
                </a:ln>
                <a:solidFill>
                  <a:srgbClr val="000000"/>
                </a:solidFill>
                <a:effectLst/>
                <a:uLnTx/>
                <a:uFillTx/>
                <a:sym typeface="+mn-lt"/>
              </a:rPr>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t>2016</a:t>
            </a:fld>
            <a:endParaRPr kumimoji="0" lang="en-US" sz="1400" b="0" i="0" u="none" strike="noStrike" kern="1200" cap="none" spc="0" normalizeH="0" baseline="0" noProof="0" dirty="0">
              <a:ln>
                <a:noFill/>
              </a:ln>
              <a:solidFill>
                <a:srgbClr val="000000"/>
              </a:solidFill>
              <a:effectLst/>
              <a:uLnTx/>
              <a:uFillTx/>
              <a:sym typeface="+mn-lt"/>
            </a:endParaRPr>
          </a:p>
        </p:txBody>
      </p:sp>
      <p:sp>
        <p:nvSpPr>
          <p:cNvPr id="43" name="Text Placeholder 3"/>
          <p:cNvSpPr>
            <a:spLocks noGrp="1"/>
          </p:cNvSpPr>
          <p:nvPr>
            <p:custDataLst>
              <p:tags r:id="rId14"/>
            </p:custDataLst>
          </p:nvPr>
        </p:nvSpPr>
        <p:spPr bwMode="gray">
          <a:xfrm>
            <a:off x="2478087" y="4699000"/>
            <a:ext cx="495300" cy="333375"/>
          </a:xfrm>
          <a:prstGeom prst="ellipse">
            <a:avLst/>
          </a:prstGeom>
          <a:noFill/>
          <a:ln w="9525" algn="ctr">
            <a:solidFill>
              <a:srgbClr val="878787"/>
            </a:solid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lvl="0" algn="ctr">
              <a:spcBef>
                <a:spcPct val="0"/>
              </a:spcBef>
              <a:spcAft>
                <a:spcPct val="0"/>
              </a:spcAft>
              <a:defRPr b="0" i="0"/>
            </a:pPr>
            <a:fld id="{40ED2D0C-BBE7-4211-843E-C20B4C186A7B}" type="datetime'''''''''''''''+''''8''''%'''''''''''''''''">
              <a:rPr lang="en-US" altLang="en-US" sz="1400" smtClean="0">
                <a:solidFill>
                  <a:srgbClr val="000000"/>
                </a:solidFill>
                <a:latin typeface="+mn-lt"/>
                <a:cs typeface="+mn-cs"/>
                <a:sym typeface="+mn-lt"/>
              </a:rPr>
              <a:pPr lvl="0" algn="ctr">
                <a:spcBef>
                  <a:spcPct val="0"/>
                </a:spcBef>
                <a:spcAft>
                  <a:spcPct val="0"/>
                </a:spcAft>
                <a:defRPr b="0" i="0"/>
              </a:pPr>
              <a:t>+8%</a:t>
            </a:fld>
            <a:endParaRPr kumimoji="0" lang="en-US" sz="1400" b="0" i="0" strike="noStrike" kern="1200" spc="0" normalizeH="0" noProof="0" dirty="0">
              <a:ln>
                <a:noFill/>
              </a:ln>
              <a:solidFill>
                <a:srgbClr val="000000"/>
              </a:solidFill>
              <a:effectLst/>
              <a:uLnTx/>
              <a:uFillTx/>
              <a:latin typeface="+mn-lt"/>
              <a:cs typeface="+mn-cs"/>
              <a:sym typeface="+mn-lt"/>
            </a:endParaRPr>
          </a:p>
        </p:txBody>
      </p:sp>
      <p:sp>
        <p:nvSpPr>
          <p:cNvPr id="57" name="Oval 56"/>
          <p:cNvSpPr/>
          <p:nvPr/>
        </p:nvSpPr>
        <p:spPr>
          <a:xfrm>
            <a:off x="3360875" y="1875526"/>
            <a:ext cx="799344" cy="799344"/>
          </a:xfrm>
          <a:prstGeom prst="ellipse">
            <a:avLst/>
          </a:prstGeom>
          <a:noFill/>
          <a:ln w="19050" cap="flat" cmpd="sng" algn="ctr">
            <a:noFill/>
            <a:prstDash val="solid"/>
          </a:ln>
          <a:effectLst/>
          <a:extLst>
            <a:ext uri="{909E8E84-426E-40DD-AFC4-6F175D3DCCD1}">
              <a14:hiddenFill xmlns:a14="http://schemas.microsoft.com/office/drawing/2010/main">
                <a:solidFill>
                  <a:srgbClr val="DBF0FD"/>
                </a:solidFill>
              </a14:hiddenFill>
            </a:ext>
            <a:ext uri="{91240B29-F687-4F45-9708-019B960494DF}">
              <a14:hiddenLine xmlns:a14="http://schemas.microsoft.com/office/drawing/2010/main" w="19050" cap="flat" cmpd="sng" algn="ctr">
                <a:gradFill flip="none" rotWithShape="1">
                  <a:gsLst>
                    <a:gs pos="0">
                      <a:srgbClr val="0088C2"/>
                    </a:gs>
                    <a:gs pos="100000">
                      <a:srgbClr val="B8DBEE"/>
                    </a:gs>
                  </a:gsLst>
                  <a:lin ang="2700000" scaled="1"/>
                  <a:tileRect/>
                </a:gra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5000"/>
              </a:lnSpc>
              <a:spcBef>
                <a:spcPct val="0"/>
              </a:spcBef>
              <a:spcAft>
                <a:spcPct val="0"/>
              </a:spcAft>
              <a:buClrTx/>
              <a:buSzTx/>
              <a:buFontTx/>
              <a:buNone/>
              <a:defRPr b="0" i="0"/>
            </a:pPr>
            <a:r>
              <a:rPr kumimoji="0" lang="en-US" sz="2800" b="0" i="0" u="none" strike="noStrike" kern="0" cap="none" spc="0" normalizeH="0" baseline="0" noProof="0" dirty="0">
                <a:ln>
                  <a:noFill/>
                </a:ln>
                <a:solidFill>
                  <a:srgbClr val="0088C2"/>
                </a:solidFill>
                <a:effectLst/>
                <a:uLnTx/>
                <a:uFillTx/>
                <a:ea typeface="+mn-ea"/>
                <a:cs typeface="+mn-cs"/>
              </a:rPr>
              <a:t>75%</a:t>
            </a:r>
          </a:p>
        </p:txBody>
      </p:sp>
      <p:sp>
        <p:nvSpPr>
          <p:cNvPr id="58" name="Oval 57"/>
          <p:cNvSpPr/>
          <p:nvPr/>
        </p:nvSpPr>
        <p:spPr>
          <a:xfrm>
            <a:off x="1289850" y="1875526"/>
            <a:ext cx="799344" cy="799344"/>
          </a:xfrm>
          <a:prstGeom prst="ellipse">
            <a:avLst/>
          </a:prstGeom>
          <a:noFill/>
          <a:ln w="19050" cap="flat" cmpd="sng" algn="ctr">
            <a:noFill/>
            <a:prstDash val="solid"/>
          </a:ln>
          <a:effectLst/>
          <a:extLst>
            <a:ext uri="{909E8E84-426E-40DD-AFC4-6F175D3DCCD1}">
              <a14:hiddenFill xmlns:a14="http://schemas.microsoft.com/office/drawing/2010/main">
                <a:solidFill>
                  <a:srgbClr val="DBF0FD"/>
                </a:solidFill>
              </a14:hiddenFill>
            </a:ext>
            <a:ext uri="{91240B29-F687-4F45-9708-019B960494DF}">
              <a14:hiddenLine xmlns:a14="http://schemas.microsoft.com/office/drawing/2010/main" w="19050" cap="flat" cmpd="sng" algn="ctr">
                <a:gradFill flip="none" rotWithShape="1">
                  <a:gsLst>
                    <a:gs pos="0">
                      <a:srgbClr val="0088C2"/>
                    </a:gs>
                    <a:gs pos="100000">
                      <a:srgbClr val="B8DBEE"/>
                    </a:gs>
                  </a:gsLst>
                  <a:lin ang="2700000" scaled="1"/>
                  <a:tileRect/>
                </a:gra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5000"/>
              </a:lnSpc>
              <a:spcBef>
                <a:spcPct val="0"/>
              </a:spcBef>
              <a:spcAft>
                <a:spcPct val="0"/>
              </a:spcAft>
              <a:buClrTx/>
              <a:buSzTx/>
              <a:buFontTx/>
              <a:buNone/>
              <a:defRPr b="0" i="0"/>
            </a:pPr>
            <a:r>
              <a:rPr kumimoji="0" lang="en-US" sz="2800" b="0" i="0" u="none" strike="noStrike" kern="0" cap="none" spc="0" normalizeH="0" baseline="0" noProof="0" dirty="0">
                <a:ln>
                  <a:noFill/>
                </a:ln>
                <a:solidFill>
                  <a:srgbClr val="0088C2"/>
                </a:solidFill>
                <a:effectLst/>
                <a:uLnTx/>
                <a:uFillTx/>
                <a:ea typeface="+mn-ea"/>
                <a:cs typeface="+mn-cs"/>
              </a:rPr>
              <a:t>5M</a:t>
            </a:r>
          </a:p>
        </p:txBody>
      </p:sp>
      <p:sp>
        <p:nvSpPr>
          <p:cNvPr id="60" name="BcgText 2"/>
          <p:cNvSpPr txBox="1"/>
          <p:nvPr/>
        </p:nvSpPr>
        <p:spPr>
          <a:xfrm>
            <a:off x="760221" y="2503574"/>
            <a:ext cx="1754515" cy="609398"/>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Shortage of </a:t>
            </a:r>
            <a:b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br>
            <a: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skilled workers by 2025</a:t>
            </a:r>
            <a:b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br>
            <a: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forecasted</a:t>
            </a:r>
            <a:r>
              <a:rPr kumimoji="0" lang="en-US" sz="1200" b="0" i="0" u="none" strike="noStrike" kern="1200" cap="none" spc="0" normalizeH="0" baseline="30000" noProof="0" dirty="0">
                <a:ln>
                  <a:noFill/>
                </a:ln>
                <a:solidFill>
                  <a:srgbClr val="000000"/>
                </a:solidFill>
                <a:effectLst/>
                <a:uLnTx/>
                <a:uFillTx/>
                <a:latin typeface="+mn-lt"/>
                <a:ea typeface="+mn-ea"/>
                <a:cs typeface="+mn-cs"/>
                <a:sym typeface="Trebuchet MS" panose="020B0603020202020204" pitchFamily="34" charset="0"/>
              </a:rPr>
              <a:t>1</a:t>
            </a:r>
            <a:endPar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endParaRPr>
          </a:p>
        </p:txBody>
      </p:sp>
      <p:sp>
        <p:nvSpPr>
          <p:cNvPr id="63" name="BcgText 2"/>
          <p:cNvSpPr txBox="1"/>
          <p:nvPr/>
        </p:nvSpPr>
        <p:spPr>
          <a:xfrm>
            <a:off x="2795451" y="2503574"/>
            <a:ext cx="1790311" cy="812530"/>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rPr>
              <a:t>of German</a:t>
            </a:r>
            <a:br>
              <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rPr>
            </a:br>
            <a:r>
              <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rPr>
              <a:t>companies see shortage of young talent as</a:t>
            </a:r>
            <a:br>
              <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rPr>
            </a:br>
            <a:r>
              <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rPr>
              <a:t>the biggest risk</a:t>
            </a:r>
            <a:r>
              <a:rPr lang="en-US" sz="1200" baseline="30000" dirty="0">
                <a:solidFill>
                  <a:srgbClr val="000000"/>
                </a:solidFill>
                <a:latin typeface="+mn-lt"/>
              </a:rPr>
              <a:t>2</a:t>
            </a:r>
            <a:endParaRPr kumimoji="0" lang="en-US" sz="1200" b="0" i="0" u="none" strike="noStrike" kern="1200" cap="none" spc="0" normalizeH="0" baseline="0" noProof="0" dirty="0">
              <a:ln>
                <a:noFill/>
              </a:ln>
              <a:solidFill>
                <a:srgbClr val="000000"/>
              </a:solidFill>
              <a:effectLst/>
              <a:uLnTx/>
              <a:uFillTx/>
              <a:latin typeface="+mn-lt"/>
              <a:sym typeface="Trebuchet MS" panose="020B0603020202020204" pitchFamily="34" charset="0"/>
            </a:endParaRPr>
          </a:p>
        </p:txBody>
      </p:sp>
      <p:sp>
        <p:nvSpPr>
          <p:cNvPr id="67" name="BcgText 2"/>
          <p:cNvSpPr txBox="1"/>
          <p:nvPr/>
        </p:nvSpPr>
        <p:spPr>
          <a:xfrm>
            <a:off x="6558246" y="2380508"/>
            <a:ext cx="2726136" cy="704792"/>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Young people under the age of 34 are without a vocational qualification</a:t>
            </a:r>
            <a:r>
              <a:rPr kumimoji="0" lang="en-US" sz="1400" b="0" i="0" u="none" strike="noStrike" kern="1200" cap="none" spc="0" normalizeH="0" baseline="30000" noProof="0" dirty="0">
                <a:ln>
                  <a:noFill/>
                </a:ln>
                <a:solidFill>
                  <a:srgbClr val="000000"/>
                </a:solidFill>
                <a:effectLst/>
                <a:uLnTx/>
                <a:uFillTx/>
                <a:latin typeface="+mn-lt"/>
                <a:ea typeface="+mn-ea"/>
                <a:cs typeface="+mn-cs"/>
                <a:sym typeface="Trebuchet MS" panose="020B0603020202020204" pitchFamily="34" charset="0"/>
              </a:rPr>
              <a:t>3</a:t>
            </a:r>
            <a:endPar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endParaRPr>
          </a:p>
        </p:txBody>
      </p:sp>
      <p:sp>
        <p:nvSpPr>
          <p:cNvPr id="68" name="Oval 67"/>
          <p:cNvSpPr/>
          <p:nvPr/>
        </p:nvSpPr>
        <p:spPr>
          <a:xfrm>
            <a:off x="5339660" y="2044907"/>
            <a:ext cx="1102124" cy="1102124"/>
          </a:xfrm>
          <a:prstGeom prst="ellipse">
            <a:avLst/>
          </a:prstGeom>
          <a:solidFill>
            <a:srgbClr val="0088C2"/>
          </a:solidFill>
          <a:ln w="19050">
            <a:gradFill flip="none" rotWithShape="1">
              <a:gsLst>
                <a:gs pos="0">
                  <a:srgbClr val="0088C2"/>
                </a:gs>
                <a:gs pos="100000">
                  <a:srgbClr val="B8DBEE"/>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5000"/>
              </a:lnSpc>
              <a:spcBef>
                <a:spcPct val="0"/>
              </a:spcBef>
              <a:spcAft>
                <a:spcPct val="0"/>
              </a:spcAft>
              <a:buClrTx/>
              <a:buSzTx/>
              <a:buFontTx/>
              <a:buNone/>
              <a:defRPr b="0" i="0"/>
            </a:pPr>
            <a:r>
              <a:rPr kumimoji="0" lang="en-US" sz="2000" b="0" i="0" u="none" strike="noStrike" kern="1200" cap="none" spc="0" normalizeH="0" baseline="0" noProof="0" dirty="0">
                <a:ln>
                  <a:noFill/>
                </a:ln>
                <a:solidFill>
                  <a:srgbClr val="FFFFFF"/>
                </a:solidFill>
                <a:effectLst/>
                <a:uLnTx/>
                <a:uFillTx/>
                <a:ea typeface="+mn-ea"/>
                <a:cs typeface="Calibri" panose="020F0502020204030204" pitchFamily="34" charset="0"/>
              </a:rPr>
              <a:t>2.1M</a:t>
            </a:r>
            <a:br>
              <a:rPr kumimoji="0" lang="en-US" sz="2000" b="0" i="0" u="none" strike="noStrike" kern="1200" cap="none" spc="0" normalizeH="0" baseline="0" noProof="0" dirty="0">
                <a:ln>
                  <a:noFill/>
                </a:ln>
                <a:solidFill>
                  <a:srgbClr val="FFFFFF"/>
                </a:solidFill>
                <a:effectLst/>
                <a:uLnTx/>
                <a:uFillTx/>
                <a:ea typeface="+mn-ea"/>
                <a:cs typeface="Calibri" panose="020F0502020204030204" pitchFamily="34" charset="0"/>
              </a:rPr>
            </a:br>
            <a:endParaRPr kumimoji="0" lang="en-US" sz="1100" b="0" i="0" u="none" strike="noStrike" kern="1200" cap="none" spc="0" normalizeH="0" baseline="0" noProof="0" dirty="0">
              <a:ln>
                <a:noFill/>
              </a:ln>
              <a:solidFill>
                <a:srgbClr val="FFFFFF"/>
              </a:solidFill>
              <a:effectLst/>
              <a:uLnTx/>
              <a:uFillTx/>
              <a:ea typeface="+mn-ea"/>
              <a:cs typeface="Calibri" panose="020F0502020204030204" pitchFamily="34" charset="0"/>
            </a:endParaRPr>
          </a:p>
        </p:txBody>
      </p:sp>
      <p:cxnSp>
        <p:nvCxnSpPr>
          <p:cNvPr id="70" name="Straight Connector 69"/>
          <p:cNvCxnSpPr/>
          <p:nvPr/>
        </p:nvCxnSpPr>
        <p:spPr>
          <a:xfrm>
            <a:off x="5431900" y="3595015"/>
            <a:ext cx="3784768" cy="0"/>
          </a:xfrm>
          <a:prstGeom prst="line">
            <a:avLst/>
          </a:prstGeom>
          <a:ln w="19050"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
        <p:nvSpPr>
          <p:cNvPr id="72" name="BcgText 2"/>
          <p:cNvSpPr txBox="1"/>
          <p:nvPr/>
        </p:nvSpPr>
        <p:spPr>
          <a:xfrm>
            <a:off x="5422858" y="3714746"/>
            <a:ext cx="896020" cy="234931"/>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Another</a:t>
            </a:r>
          </a:p>
        </p:txBody>
      </p:sp>
      <p:sp>
        <p:nvSpPr>
          <p:cNvPr id="73" name="ee4pContent1"/>
          <p:cNvSpPr txBox="1"/>
          <p:nvPr/>
        </p:nvSpPr>
        <p:spPr>
          <a:xfrm>
            <a:off x="5422854" y="3938280"/>
            <a:ext cx="1805226" cy="40578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l" defTabSz="914400" rtl="0" eaLnBrk="1" fontAlgn="auto" latinLnBrk="0" hangingPunct="1">
              <a:lnSpc>
                <a:spcPct val="95000"/>
              </a:lnSpc>
              <a:spcBef>
                <a:spcPct val="0"/>
              </a:spcBef>
              <a:spcAft>
                <a:spcPct val="0"/>
              </a:spcAft>
              <a:buClrTx/>
              <a:buSzTx/>
              <a:buFont typeface="Trebuchet MS" panose="020B0603020202020204" pitchFamily="34" charset="0"/>
              <a:buNone/>
              <a:defRPr b="0" i="0"/>
            </a:pPr>
            <a:r>
              <a:rPr kumimoji="0" lang="en-US" sz="28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rPr>
              <a:t>500,000</a:t>
            </a:r>
          </a:p>
        </p:txBody>
      </p:sp>
      <p:sp>
        <p:nvSpPr>
          <p:cNvPr id="74" name="BcgText 2"/>
          <p:cNvSpPr txBox="1"/>
          <p:nvPr/>
        </p:nvSpPr>
        <p:spPr>
          <a:xfrm>
            <a:off x="6796066" y="4082665"/>
            <a:ext cx="2485354" cy="469861"/>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youths without </a:t>
            </a:r>
            <a:br>
              <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professional prospects</a:t>
            </a:r>
          </a:p>
        </p:txBody>
      </p:sp>
      <p:sp>
        <p:nvSpPr>
          <p:cNvPr id="75" name="BcgText 2"/>
          <p:cNvSpPr txBox="1"/>
          <p:nvPr/>
        </p:nvSpPr>
        <p:spPr>
          <a:xfrm>
            <a:off x="5475994" y="5048112"/>
            <a:ext cx="3863800" cy="1235466"/>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285750" marR="0" lvl="0" indent="-285750" algn="l" defTabSz="914400" rtl="0" eaLnBrk="1" fontAlgn="auto" latinLnBrk="0" hangingPunct="1">
              <a:lnSpc>
                <a:spcPct val="110000"/>
              </a:lnSpc>
              <a:spcBef>
                <a:spcPts val="600"/>
              </a:spcBef>
              <a:spcAft>
                <a:spcPts val="300"/>
              </a:spcAft>
              <a:buClrTx/>
              <a:buSzTx/>
              <a:buFont typeface="Arial" panose="020B0604020202020204" pitchFamily="34" charset="0"/>
              <a:buChar char="•"/>
              <a:defRPr b="0" i="0"/>
            </a:pPr>
            <a: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200,000 people under the age of 25 are unemployed</a:t>
            </a:r>
            <a:r>
              <a:rPr kumimoji="0" lang="en-US" sz="1200" b="0" i="0" u="none" strike="noStrike" kern="1200" cap="none" spc="0" normalizeH="0" baseline="30000" noProof="0" dirty="0">
                <a:ln>
                  <a:noFill/>
                </a:ln>
                <a:solidFill>
                  <a:srgbClr val="000000"/>
                </a:solidFill>
                <a:effectLst/>
                <a:uLnTx/>
                <a:uFillTx/>
                <a:latin typeface="+mn-lt"/>
                <a:ea typeface="+mn-ea"/>
                <a:cs typeface="+mn-cs"/>
                <a:sym typeface="Trebuchet MS" panose="020B0603020202020204" pitchFamily="34" charset="0"/>
              </a:rPr>
              <a:t>4</a:t>
            </a:r>
            <a:endPar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endParaRPr>
          </a:p>
          <a:p>
            <a:pPr marL="285750" marR="0" lvl="0" indent="-285750" algn="l" defTabSz="914400" rtl="0" eaLnBrk="1" fontAlgn="auto" latinLnBrk="0" hangingPunct="1">
              <a:lnSpc>
                <a:spcPct val="110000"/>
              </a:lnSpc>
              <a:spcBef>
                <a:spcPts val="600"/>
              </a:spcBef>
              <a:spcAft>
                <a:spcPts val="300"/>
              </a:spcAft>
              <a:buClrTx/>
              <a:buSzTx/>
              <a:buFont typeface="Arial" panose="020B0604020202020204" pitchFamily="34" charset="0"/>
              <a:buChar char="•"/>
              <a:defRPr b="0" i="0"/>
            </a:pPr>
            <a:r>
              <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rPr>
              <a:t>300,000 are in measures of the so-called “transition system”</a:t>
            </a:r>
          </a:p>
          <a:p>
            <a:pPr marL="0" marR="0" lvl="0" indent="0" algn="l"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a:pPr>
            <a:endParaRPr kumimoji="0" lang="en-US" sz="1200" b="0" i="0" u="none" strike="noStrike" kern="1200" cap="none" spc="0" normalizeH="0" baseline="0" noProof="0" dirty="0">
              <a:ln>
                <a:noFill/>
              </a:ln>
              <a:solidFill>
                <a:srgbClr val="000000"/>
              </a:solidFill>
              <a:effectLst/>
              <a:uLnTx/>
              <a:uFillTx/>
              <a:latin typeface="+mn-lt"/>
              <a:ea typeface="+mn-ea"/>
              <a:cs typeface="+mn-cs"/>
              <a:sym typeface="Trebuchet MS" panose="020B0603020202020204" pitchFamily="34" charset="0"/>
            </a:endParaRPr>
          </a:p>
        </p:txBody>
      </p:sp>
      <p:sp>
        <p:nvSpPr>
          <p:cNvPr id="47" name="ee4pFootnotes"/>
          <p:cNvSpPr>
            <a:spLocks noChangeArrowheads="1"/>
          </p:cNvSpPr>
          <p:nvPr/>
        </p:nvSpPr>
        <p:spPr bwMode="auto">
          <a:xfrm>
            <a:off x="629398" y="6495484"/>
            <a:ext cx="7297976" cy="219675"/>
          </a:xfrm>
          <a:prstGeom prst="rect">
            <a:avLst/>
          </a:prstGeom>
          <a:noFill/>
          <a:ln w="9525" algn="ctr">
            <a:noFill/>
            <a:miter lim="800000"/>
            <a:headEnd type="none" w="lg" len="lg"/>
            <a:tailEnd type="none" w="lg" len="lg"/>
          </a:ln>
        </p:spPr>
        <p:txBody>
          <a:bodyPr vert="horz" wrap="square" lIns="0" tIns="0" rIns="0" bIns="0" anchor="b" anchorCtr="0">
            <a:spAutoFit/>
          </a:bodyPr>
          <a:lstStyle/>
          <a:p>
            <a:pPr lvl="0">
              <a:lnSpc>
                <a:spcPct val="90000"/>
              </a:lnSpc>
              <a:defRPr b="0" i="0"/>
            </a:pPr>
            <a:r>
              <a:rPr kumimoji="0" lang="en-US" sz="800" b="0" i="0" u="none" strike="noStrike" kern="1200" cap="none" spc="0" normalizeH="0" noProof="0" dirty="0">
                <a:ln>
                  <a:noFill/>
                </a:ln>
                <a:solidFill>
                  <a:srgbClr val="000000"/>
                </a:solidFill>
                <a:effectLst/>
                <a:uLnTx/>
                <a:uFillTx/>
              </a:rPr>
              <a:t>1.</a:t>
            </a:r>
            <a:r>
              <a:rPr kumimoji="0" lang="en-US" sz="800" b="0" i="0" u="none" strike="noStrike" kern="1200" cap="none" spc="0" normalizeH="0" baseline="30000" noProof="0" dirty="0">
                <a:ln>
                  <a:noFill/>
                </a:ln>
                <a:solidFill>
                  <a:srgbClr val="000000"/>
                </a:solidFill>
                <a:effectLst/>
                <a:uLnTx/>
                <a:uFillTx/>
              </a:rPr>
              <a:t> </a:t>
            </a:r>
            <a:r>
              <a:rPr lang="en-US" sz="800" dirty="0">
                <a:solidFill>
                  <a:srgbClr val="000000"/>
                </a:solidFill>
                <a:ea typeface="ＭＳ Ｐゴシック"/>
              </a:rPr>
              <a:t>Boston Consulting Group  </a:t>
            </a:r>
            <a:r>
              <a:rPr lang="en-US" sz="800" dirty="0">
                <a:solidFill>
                  <a:srgbClr val="000000"/>
                </a:solidFill>
              </a:rPr>
              <a:t>2. </a:t>
            </a:r>
            <a:r>
              <a:rPr lang="en-US" sz="800" dirty="0">
                <a:solidFill>
                  <a:srgbClr val="000000"/>
                </a:solidFill>
                <a:ea typeface="ＭＳ Ｐゴシック"/>
              </a:rPr>
              <a:t>Commerzbank SME report  </a:t>
            </a:r>
            <a:r>
              <a:rPr lang="en-US" sz="800" dirty="0">
                <a:solidFill>
                  <a:srgbClr val="000000"/>
                </a:solidFill>
              </a:rPr>
              <a:t>3. </a:t>
            </a:r>
            <a:r>
              <a:rPr lang="en-US" sz="800" dirty="0" err="1">
                <a:solidFill>
                  <a:srgbClr val="000000"/>
                </a:solidFill>
                <a:ea typeface="ＭＳ Ｐゴシック"/>
              </a:rPr>
              <a:t>Berufsbildungsbericht</a:t>
            </a:r>
            <a:r>
              <a:rPr lang="en-US" sz="800" dirty="0">
                <a:solidFill>
                  <a:srgbClr val="000000"/>
                </a:solidFill>
                <a:ea typeface="ＭＳ Ｐゴシック"/>
              </a:rPr>
              <a:t> der </a:t>
            </a:r>
            <a:r>
              <a:rPr lang="en-US" sz="800" dirty="0" err="1">
                <a:solidFill>
                  <a:srgbClr val="000000"/>
                </a:solidFill>
                <a:ea typeface="ＭＳ Ｐゴシック"/>
              </a:rPr>
              <a:t>Bundesregierung</a:t>
            </a:r>
            <a:r>
              <a:rPr lang="en-US" sz="800" dirty="0">
                <a:solidFill>
                  <a:srgbClr val="000000"/>
                </a:solidFill>
                <a:ea typeface="ＭＳ Ｐゴシック"/>
              </a:rPr>
              <a:t> (2014–2019)  </a:t>
            </a:r>
            <a:r>
              <a:rPr kumimoji="0" lang="en-US" sz="800" b="0" i="0" u="none" strike="noStrike" kern="1200" cap="none" spc="0" normalizeH="0" noProof="0" dirty="0">
                <a:ln>
                  <a:noFill/>
                </a:ln>
                <a:solidFill>
                  <a:srgbClr val="000000"/>
                </a:solidFill>
                <a:effectLst/>
                <a:uLnTx/>
                <a:uFillTx/>
              </a:rPr>
              <a:t>4.</a:t>
            </a:r>
            <a:r>
              <a:rPr kumimoji="0" lang="en-US" sz="800" b="0" i="0" u="none" strike="noStrike" kern="1200" cap="none" spc="0" normalizeH="0" baseline="0" noProof="0" dirty="0">
                <a:ln>
                  <a:noFill/>
                </a:ln>
                <a:solidFill>
                  <a:srgbClr val="000000"/>
                </a:solidFill>
                <a:effectLst/>
                <a:uLnTx/>
                <a:uFillTx/>
              </a:rPr>
              <a:t> Statista</a:t>
            </a:r>
            <a:endParaRPr kumimoji="0" lang="en-US" sz="800" b="0" i="0" u="none" strike="noStrike" kern="1200" cap="none" spc="0" normalizeH="0" baseline="0" noProof="0" dirty="0">
              <a:ln>
                <a:noFill/>
              </a:ln>
              <a:solidFill>
                <a:srgbClr val="000000"/>
              </a:solidFill>
              <a:effectLst/>
              <a:uLnTx/>
              <a:uFillTx/>
              <a:ea typeface="ＭＳ Ｐゴシック"/>
              <a:sym typeface="Trebuchet MS" panose="020B0603020202020204" pitchFamily="34" charset="0"/>
            </a:endParaRPr>
          </a:p>
          <a:p>
            <a:pPr marL="0" marR="0" lvl="0" indent="0" algn="l" defTabSz="914400" rtl="0" eaLnBrk="1" fontAlgn="auto" latinLnBrk="0" hangingPunct="1">
              <a:lnSpc>
                <a:spcPct val="90000"/>
              </a:lnSpc>
              <a:spcBef>
                <a:spcPct val="0"/>
              </a:spcBef>
              <a:spcAft>
                <a:spcPct val="0"/>
              </a:spcAft>
              <a:buClrTx/>
              <a:buSzTx/>
              <a:buFontTx/>
              <a:buNone/>
              <a:defRPr/>
            </a:pPr>
            <a:endParaRPr kumimoji="0" lang="en-US" sz="800" b="0" i="0" u="none" strike="noStrike" kern="1200" cap="none" spc="0" normalizeH="0" baseline="0" noProof="0" dirty="0">
              <a:ln>
                <a:noFill/>
              </a:ln>
              <a:solidFill>
                <a:srgbClr val="000000"/>
              </a:solidFill>
              <a:effectLst/>
              <a:uLnTx/>
              <a:uFillTx/>
              <a:ea typeface="ＭＳ Ｐゴシック"/>
            </a:endParaRPr>
          </a:p>
        </p:txBody>
      </p:sp>
      <p:cxnSp>
        <p:nvCxnSpPr>
          <p:cNvPr id="44" name="Straight Connector 69"/>
          <p:cNvCxnSpPr/>
          <p:nvPr/>
        </p:nvCxnSpPr>
        <p:spPr>
          <a:xfrm>
            <a:off x="760221" y="3595015"/>
            <a:ext cx="3784768" cy="0"/>
          </a:xfrm>
          <a:prstGeom prst="line">
            <a:avLst/>
          </a:prstGeom>
          <a:ln w="19050"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678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1" name="think-cell Folie" r:id="rId6" imgW="0" imgH="0" progId="TCLayout.ActiveDocument.1">
                  <p:embed/>
                </p:oleObj>
              </mc:Choice>
              <mc:Fallback>
                <p:oleObj name="think-cell Folie" r:id="rId6" imgW="0" imgH="0" progId="TCLayout.ActiveDocument.1">
                  <p:embed/>
                  <p:pic>
                    <p:nvPicPr>
                      <p:cNvPr id="4" name="Objek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defRPr/>
            </a:pPr>
            <a:endParaRPr kumimoji="0" lang="de-DE" sz="2400" b="0" i="0" u="none" strike="noStrike" kern="1200" cap="none" spc="0" normalizeH="0" baseline="0" noProof="0">
              <a:ln>
                <a:noFill/>
              </a:ln>
              <a:solidFill>
                <a:srgbClr val="FFFFFF"/>
              </a:solidFill>
              <a:effectLst/>
              <a:uLnTx/>
              <a:uFillTx/>
              <a:latin typeface="Trebuchet MS" panose="020B0603020202020204" pitchFamily="34" charset="0"/>
              <a:ea typeface="+mn-ea"/>
              <a:cs typeface="Calibri" panose="020F0502020204030204" pitchFamily="34" charset="0"/>
              <a:sym typeface="Trebuchet MS" panose="020B0603020202020204" pitchFamily="34" charset="0"/>
            </a:endParaRPr>
          </a:p>
        </p:txBody>
      </p:sp>
      <p:sp>
        <p:nvSpPr>
          <p:cNvPr id="12" name="Rechteck 11"/>
          <p:cNvSpPr/>
          <p:nvPr/>
        </p:nvSpPr>
        <p:spPr>
          <a:xfrm>
            <a:off x="-2726" y="0"/>
            <a:ext cx="4955726" cy="685800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pic>
        <p:nvPicPr>
          <p:cNvPr id="2" name="Grafik 1"/>
          <p:cNvPicPr>
            <a:picLocks noChangeAspect="1"/>
          </p:cNvPicPr>
          <p:nvPr/>
        </p:nvPicPr>
        <p:blipFill>
          <a:blip r:embed="rId8">
            <a:extLst>
              <a:ext uri="{28A0092B-C50C-407E-A947-70E740481C1C}">
                <a14:useLocalDpi xmlns:a14="http://schemas.microsoft.com/office/drawing/2010/main" val="0"/>
              </a:ext>
            </a:extLst>
          </a:blip>
          <a:srcRect l="20056" t="3194" r="31709" b="11325"/>
          <a:stretch>
            <a:fillRect/>
          </a:stretch>
        </p:blipFill>
        <p:spPr>
          <a:xfrm>
            <a:off x="1876583" y="349250"/>
            <a:ext cx="6144780" cy="6159500"/>
          </a:xfrm>
          <a:prstGeom prst="ellipse">
            <a:avLst/>
          </a:prstGeom>
          <a:noFill/>
        </p:spPr>
      </p:pic>
      <p:sp>
        <p:nvSpPr>
          <p:cNvPr id="6" name="Rechteck 5"/>
          <p:cNvSpPr/>
          <p:nvPr/>
        </p:nvSpPr>
        <p:spPr>
          <a:xfrm>
            <a:off x="609600" y="965200"/>
            <a:ext cx="3683000" cy="116840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7" name="Title 1"/>
          <p:cNvSpPr txBox="1"/>
          <p:nvPr/>
        </p:nvSpPr>
        <p:spPr>
          <a:xfrm>
            <a:off x="1699476" y="1240502"/>
            <a:ext cx="2326423" cy="664797"/>
          </a:xfrm>
          <a:prstGeom prst="rect">
            <a:avLst/>
          </a:prstGeom>
          <a:solidFill>
            <a:schemeClr val="tx2"/>
          </a:solidFill>
        </p:spPr>
        <p:txBody>
          <a:bodyPr vert="horz" wrap="square" lIns="0" tIns="0" rIns="0" bIns="0" rtlCol="0" anchor="t">
            <a:spAutoFit/>
          </a:bodyPr>
          <a:lstStyle>
            <a:lvl1pPr algn="l" defTabSz="914400" rtl="0" eaLnBrk="1" latinLnBrk="0" hangingPunct="1">
              <a:lnSpc>
                <a:spcPct val="90000"/>
              </a:lnSpc>
              <a:spcBef>
                <a:spcPct val="0"/>
              </a:spcBef>
              <a:buNone/>
              <a:defRPr sz="2800" kern="1200">
                <a:solidFill>
                  <a:schemeClr val="tx2"/>
                </a:solidFill>
                <a:latin typeface="Trebuchet MS" panose="020B0603020202020204" pitchFamily="34" charset="0"/>
                <a:ea typeface="+mj-ea"/>
                <a:cs typeface="Calibri" panose="020F0502020204030204" pitchFamily="34" charset="0"/>
                <a:sym typeface="Trebuchet MS" panose="020B0603020202020204" pitchFamily="34" charset="0"/>
              </a:defRPr>
            </a:lvl1pPr>
          </a:lstStyle>
          <a:p>
            <a:pPr marL="0" marR="0" lvl="0" indent="0" algn="r" defTabSz="914400" rtl="0" eaLnBrk="1" fontAlgn="auto" latinLnBrk="0" hangingPunct="1">
              <a:lnSpc>
                <a:spcPct val="9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FFFFFF"/>
                </a:solidFill>
                <a:effectLst/>
                <a:uLnTx/>
                <a:uFillTx/>
                <a:latin typeface="+mn-lt"/>
                <a:ea typeface="+mj-ea"/>
                <a:cs typeface="Calibri" panose="020F0502020204030204" pitchFamily="34" charset="0"/>
                <a:sym typeface="Trebuchet MS" panose="020B0603020202020204" pitchFamily="34" charset="0"/>
              </a:rPr>
              <a:t>JOBLINGE closes the gap between background and future</a:t>
            </a:r>
          </a:p>
        </p:txBody>
      </p:sp>
      <p:sp>
        <p:nvSpPr>
          <p:cNvPr id="9" name="Rechteck 8"/>
          <p:cNvSpPr/>
          <p:nvPr/>
        </p:nvSpPr>
        <p:spPr>
          <a:xfrm>
            <a:off x="5765800" y="4559300"/>
            <a:ext cx="3683000" cy="1346200"/>
          </a:xfrm>
          <a:prstGeom prst="rect">
            <a:avLst/>
          </a:prstGeom>
          <a:solidFill>
            <a:schemeClr val="bg1"/>
          </a:solidFill>
          <a:ln w="9525" cap="rnd"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fontAlgn="auto" latinLnBrk="0" hangingPunct="1">
              <a:lnSpc>
                <a:spcPct val="90000"/>
              </a:lnSpc>
              <a:spcBef>
                <a:spcPct val="0"/>
              </a:spcBef>
              <a:spcAft>
                <a:spcPts val="1000"/>
              </a:spcAft>
              <a:buClrTx/>
              <a:buSzTx/>
              <a:buFontTx/>
              <a:buNone/>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10" name="Title 1"/>
          <p:cNvSpPr txBox="1"/>
          <p:nvPr/>
        </p:nvSpPr>
        <p:spPr>
          <a:xfrm>
            <a:off x="6062285" y="4683211"/>
            <a:ext cx="2583260" cy="1107996"/>
          </a:xfrm>
          <a:prstGeom prst="rect">
            <a:avLst/>
          </a:prstGeom>
          <a:solidFill>
            <a:schemeClr val="bg1"/>
          </a:solidFill>
        </p:spPr>
        <p:txBody>
          <a:bodyPr vert="horz" wrap="square" lIns="0" tIns="0" rIns="0" bIns="0" rtlCol="0" anchor="t">
            <a:spAutoFit/>
          </a:bodyPr>
          <a:lstStyle>
            <a:defPPr>
              <a:defRPr lang="en-US"/>
            </a:defPPr>
            <a:lvl1pPr marR="0" lvl="0" indent="0" algn="r" fontAlgn="auto">
              <a:lnSpc>
                <a:spcPct val="90000"/>
              </a:lnSpc>
              <a:spcBef>
                <a:spcPct val="0"/>
              </a:spcBef>
              <a:spcAft>
                <a:spcPct val="0"/>
              </a:spcAft>
              <a:buClrTx/>
              <a:buSzTx/>
              <a:buFontTx/>
              <a:buNone/>
              <a:defRPr kumimoji="0" sz="1600" b="0" i="0" u="none" strike="noStrike" cap="none" spc="0" normalizeH="0" baseline="0">
                <a:ln>
                  <a:noFill/>
                </a:ln>
                <a:effectLst/>
                <a:uLnTx/>
                <a:uFillTx/>
                <a:latin typeface="Trebuchet MS" panose="020B0603020202020204"/>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b="0" i="0"/>
            </a:pPr>
            <a:r>
              <a:rPr kumimoji="0" lang="en-US" sz="1600" b="0" i="0" u="none" strike="noStrike" kern="1200" cap="none" spc="0" normalizeH="0" baseline="0" noProof="0" dirty="0">
                <a:ln>
                  <a:noFill/>
                </a:ln>
                <a:solidFill>
                  <a:srgbClr val="0088C2"/>
                </a:solidFill>
                <a:effectLst/>
                <a:uLnTx/>
                <a:uFillTx/>
                <a:latin typeface="+mn-lt"/>
                <a:ea typeface="+mj-ea"/>
                <a:cs typeface="Calibri" panose="020F0502020204030204" pitchFamily="34" charset="0"/>
                <a:sym typeface="Trebuchet MS" panose="020B0603020202020204" pitchFamily="34" charset="0"/>
              </a:rPr>
              <a:t>A strong network of business, government, and private individuals. </a:t>
            </a:r>
            <a:br>
              <a:rPr kumimoji="0" lang="en-US" sz="1600" b="0" i="0" u="none" strike="noStrike" kern="1200" cap="none" spc="0" normalizeH="0" baseline="0" noProof="0" dirty="0">
                <a:ln>
                  <a:noFill/>
                </a:ln>
                <a:solidFill>
                  <a:srgbClr val="0088C2"/>
                </a:solidFill>
                <a:effectLst/>
                <a:uLnTx/>
                <a:uFillTx/>
                <a:latin typeface="+mn-lt"/>
                <a:ea typeface="+mj-ea"/>
                <a:cs typeface="Calibri" panose="020F0502020204030204" pitchFamily="34" charset="0"/>
                <a:sym typeface="Trebuchet MS" panose="020B0603020202020204" pitchFamily="34" charset="0"/>
              </a:rPr>
            </a:br>
            <a:r>
              <a:rPr kumimoji="0" lang="en-US" sz="1600" b="0" i="0" u="none" strike="noStrike" kern="1200" cap="none" spc="0" normalizeH="0" baseline="0" noProof="0" dirty="0">
                <a:ln>
                  <a:noFill/>
                </a:ln>
                <a:solidFill>
                  <a:srgbClr val="0088C2"/>
                </a:solidFill>
                <a:effectLst/>
                <a:uLnTx/>
                <a:uFillTx/>
                <a:latin typeface="+mn-lt"/>
                <a:ea typeface="+mj-ea"/>
                <a:cs typeface="Calibri" panose="020F0502020204030204" pitchFamily="34" charset="0"/>
                <a:sym typeface="Trebuchet MS" panose="020B0603020202020204" pitchFamily="34" charset="0"/>
              </a:rPr>
              <a:t>Joining forces to create opportunity.</a:t>
            </a:r>
          </a:p>
        </p:txBody>
      </p:sp>
    </p:spTree>
    <p:extLst>
      <p:ext uri="{BB962C8B-B14F-4D97-AF65-F5344CB8AC3E}">
        <p14:creationId xmlns:p14="http://schemas.microsoft.com/office/powerpoint/2010/main" val="106910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5" name="think-cell Folie" r:id="rId6" imgW="0" imgH="0" progId="TCLayout.ActiveDocument.1">
                  <p:embed/>
                </p:oleObj>
              </mc:Choice>
              <mc:Fallback>
                <p:oleObj name="think-cell Folie" r:id="rId6" imgW="0" imgH="0" progId="TCLayout.ActiveDocument.1">
                  <p:embed/>
                  <p:pic>
                    <p:nvPicPr>
                      <p:cNvPr id="6" name="Objek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dirty="0">
              <a:solidFill>
                <a:schemeClr val="bg1"/>
              </a:solidFill>
              <a:latin typeface="Merriweather" panose="00000500000000000000" pitchFamily="2" charset="0"/>
              <a:ea typeface="Open Sans" panose="020B0606030504020204" pitchFamily="34" charset="0"/>
              <a:cs typeface="Open Sans" panose="020B0606030504020204" pitchFamily="34" charset="0"/>
              <a:sym typeface="Merriweather" panose="00000500000000000000" pitchFamily="2" charset="0"/>
            </a:endParaRPr>
          </a:p>
        </p:txBody>
      </p:sp>
      <p:sp>
        <p:nvSpPr>
          <p:cNvPr id="2" name="Title 1"/>
          <p:cNvSpPr>
            <a:spLocks noGrp="1"/>
          </p:cNvSpPr>
          <p:nvPr>
            <p:ph type="title"/>
          </p:nvPr>
        </p:nvSpPr>
        <p:spPr>
          <a:xfrm>
            <a:off x="630000" y="622800"/>
            <a:ext cx="8647200" cy="664797"/>
          </a:xfrm>
        </p:spPr>
        <p:txBody>
          <a:bodyPr/>
          <a:lstStyle/>
          <a:p>
            <a:pPr>
              <a:defRPr b="0" i="0"/>
            </a:pPr>
            <a:r>
              <a:rPr lang="en-US" dirty="0"/>
              <a:t>Our participants: JOBLINGE helps almost 2,000 young people to find a job every year</a:t>
            </a:r>
          </a:p>
        </p:txBody>
      </p:sp>
      <p:cxnSp>
        <p:nvCxnSpPr>
          <p:cNvPr id="5" name="Straight Connector 4"/>
          <p:cNvCxnSpPr/>
          <p:nvPr/>
        </p:nvCxnSpPr>
        <p:spPr>
          <a:xfrm flipH="1">
            <a:off x="5443769" y="2926116"/>
            <a:ext cx="0" cy="3223429"/>
          </a:xfrm>
          <a:prstGeom prst="line">
            <a:avLst/>
          </a:prstGeom>
          <a:ln w="9525" cap="rnd">
            <a:solidFill>
              <a:schemeClr val="tx1">
                <a:lumMod val="65000"/>
                <a:lumOff val="3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8" name="ee4pContent1"/>
          <p:cNvSpPr txBox="1"/>
          <p:nvPr/>
        </p:nvSpPr>
        <p:spPr>
          <a:xfrm>
            <a:off x="6597836" y="2125100"/>
            <a:ext cx="2627522" cy="49244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err="1">
                <a:ln>
                  <a:noFill/>
                </a:ln>
                <a:solidFill>
                  <a:srgbClr val="0088C2"/>
                </a:solidFill>
                <a:effectLst/>
                <a:uLnTx/>
                <a:uFillTx/>
                <a:latin typeface="+mn-lt"/>
                <a:ea typeface="+mn-ea"/>
                <a:cs typeface="Calibri" panose="020F0502020204030204" pitchFamily="34" charset="0"/>
                <a:sym typeface="Trebuchet MS" panose="020B0603020202020204" pitchFamily="34" charset="0"/>
              </a:rPr>
              <a:t>Kompass</a:t>
            </a:r>
            <a:r>
              <a:rPr kumimoji="0" lang="en-US" sz="16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sym typeface="Trebuchet MS" panose="020B0603020202020204" pitchFamily="34" charset="0"/>
              </a:rPr>
              <a:t> program </a:t>
            </a:r>
            <a:br>
              <a:rPr kumimoji="0" lang="en-US" sz="16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sym typeface="Trebuchet MS" panose="020B0603020202020204" pitchFamily="34" charset="0"/>
              </a:rPr>
            </a:br>
            <a: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for young refugees</a:t>
            </a:r>
          </a:p>
        </p:txBody>
      </p:sp>
      <p:sp>
        <p:nvSpPr>
          <p:cNvPr id="17" name="ee4pContent1"/>
          <p:cNvSpPr txBox="1"/>
          <p:nvPr/>
        </p:nvSpPr>
        <p:spPr>
          <a:xfrm>
            <a:off x="2431059" y="1885291"/>
            <a:ext cx="2627522" cy="732251"/>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defPPr>
              <a:defRPr lang="en-US"/>
            </a:defPPr>
            <a:lvl1pP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20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24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24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5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66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4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Trebuchet MS" panose="020B0603020202020204" pitchFamily="34" charset="0"/>
              <a:buChar char="​"/>
              <a:defRPr b="0" i="0"/>
            </a:pPr>
            <a:r>
              <a:rPr kumimoji="0" lang="en-US" sz="16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sym typeface="Trebuchet MS" panose="020B0603020202020204" pitchFamily="34" charset="0"/>
              </a:rPr>
              <a:t>Classic program </a:t>
            </a:r>
            <a:br>
              <a:rPr kumimoji="0" lang="en-US" sz="1600" b="0" i="0" u="none" strike="noStrike" kern="1200" cap="none" spc="0" normalizeH="0" baseline="0" noProof="0" dirty="0">
                <a:ln>
                  <a:noFill/>
                </a:ln>
                <a:solidFill>
                  <a:srgbClr val="0088C2"/>
                </a:solidFill>
                <a:effectLst/>
                <a:uLnTx/>
                <a:uFillTx/>
                <a:latin typeface="+mn-lt"/>
                <a:ea typeface="+mn-ea"/>
                <a:cs typeface="Calibri" panose="020F0502020204030204" pitchFamily="34" charset="0"/>
                <a:sym typeface="Trebuchet MS" panose="020B0603020202020204" pitchFamily="34" charset="0"/>
              </a:rPr>
            </a:br>
            <a: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for youth in the</a:t>
            </a:r>
            <a:b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br>
            <a:r>
              <a:rPr kumimoji="0" lang="en-US" sz="16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sym typeface="Trebuchet MS" panose="020B0603020202020204" pitchFamily="34" charset="0"/>
              </a:rPr>
              <a:t>transitional system</a:t>
            </a:r>
          </a:p>
        </p:txBody>
      </p:sp>
      <p:grpSp>
        <p:nvGrpSpPr>
          <p:cNvPr id="25" name="Group 24"/>
          <p:cNvGrpSpPr>
            <a:grpSpLocks noChangeAspect="1"/>
          </p:cNvGrpSpPr>
          <p:nvPr/>
        </p:nvGrpSpPr>
        <p:grpSpPr>
          <a:xfrm>
            <a:off x="1710954" y="1828733"/>
            <a:ext cx="913618" cy="914470"/>
            <a:chOff x="5273801" y="2606040"/>
            <a:chExt cx="1644396" cy="1645920"/>
          </a:xfrm>
        </p:grpSpPr>
        <p:sp>
          <p:nvSpPr>
            <p:cNvPr id="26" name="AutoShape 33">
              <a:extLst>
                <a:ext uri="{FF2B5EF4-FFF2-40B4-BE49-F238E27FC236}">
                  <a16:creationId xmlns:a16="http://schemas.microsoft.com/office/drawing/2014/main" id="{9FDC7D19-E0F3-488B-8AFF-980F25C84814}"/>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nvGrpSpPr>
            <p:cNvPr id="27" name="Group 26"/>
            <p:cNvGrpSpPr/>
            <p:nvPr/>
          </p:nvGrpSpPr>
          <p:grpSpPr>
            <a:xfrm>
              <a:off x="5287898" y="2848356"/>
              <a:ext cx="1616202" cy="1161288"/>
              <a:chOff x="5287898" y="2848356"/>
              <a:chExt cx="1616202" cy="1161288"/>
            </a:xfrm>
          </p:grpSpPr>
          <p:sp>
            <p:nvSpPr>
              <p:cNvPr id="28" name="Freeform 35">
                <a:extLst>
                  <a:ext uri="{FF2B5EF4-FFF2-40B4-BE49-F238E27FC236}">
                    <a16:creationId xmlns:a16="http://schemas.microsoft.com/office/drawing/2014/main" id="{83D4D75B-E5DC-4239-940C-72D53ED7DB2F}"/>
                  </a:ext>
                </a:extLst>
              </p:cNvPr>
              <p:cNvSpPr>
                <a:spLocks noEditPoints="1"/>
              </p:cNvSpPr>
              <p:nvPr/>
            </p:nvSpPr>
            <p:spPr bwMode="auto">
              <a:xfrm>
                <a:off x="5459348" y="2848356"/>
                <a:ext cx="1444752" cy="937260"/>
              </a:xfrm>
              <a:custGeom>
                <a:avLst/>
                <a:gdLst>
                  <a:gd name="T0" fmla="*/ 592 w 2024"/>
                  <a:gd name="T1" fmla="*/ 899 h 1312"/>
                  <a:gd name="T2" fmla="*/ 597 w 2024"/>
                  <a:gd name="T3" fmla="*/ 1027 h 1312"/>
                  <a:gd name="T4" fmla="*/ 388 w 2024"/>
                  <a:gd name="T5" fmla="*/ 1136 h 1312"/>
                  <a:gd name="T6" fmla="*/ 366 w 2024"/>
                  <a:gd name="T7" fmla="*/ 1312 h 1312"/>
                  <a:gd name="T8" fmla="*/ 14 w 2024"/>
                  <a:gd name="T9" fmla="*/ 1251 h 1312"/>
                  <a:gd name="T10" fmla="*/ 0 w 2024"/>
                  <a:gd name="T11" fmla="*/ 1070 h 1312"/>
                  <a:gd name="T12" fmla="*/ 44 w 2024"/>
                  <a:gd name="T13" fmla="*/ 1103 h 1312"/>
                  <a:gd name="T14" fmla="*/ 344 w 2024"/>
                  <a:gd name="T15" fmla="*/ 1268 h 1312"/>
                  <a:gd name="T16" fmla="*/ 351 w 2024"/>
                  <a:gd name="T17" fmla="*/ 1095 h 1312"/>
                  <a:gd name="T18" fmla="*/ 546 w 2024"/>
                  <a:gd name="T19" fmla="*/ 1088 h 1312"/>
                  <a:gd name="T20" fmla="*/ 554 w 2024"/>
                  <a:gd name="T21" fmla="*/ 1018 h 1312"/>
                  <a:gd name="T22" fmla="*/ 552 w 2024"/>
                  <a:gd name="T23" fmla="*/ 861 h 1312"/>
                  <a:gd name="T24" fmla="*/ 639 w 2024"/>
                  <a:gd name="T25" fmla="*/ 838 h 1312"/>
                  <a:gd name="T26" fmla="*/ 600 w 2024"/>
                  <a:gd name="T27" fmla="*/ 791 h 1312"/>
                  <a:gd name="T28" fmla="*/ 547 w 2024"/>
                  <a:gd name="T29" fmla="*/ 656 h 1312"/>
                  <a:gd name="T30" fmla="*/ 529 w 2024"/>
                  <a:gd name="T31" fmla="*/ 536 h 1312"/>
                  <a:gd name="T32" fmla="*/ 573 w 2024"/>
                  <a:gd name="T33" fmla="*/ 532 h 1312"/>
                  <a:gd name="T34" fmla="*/ 591 w 2024"/>
                  <a:gd name="T35" fmla="*/ 652 h 1312"/>
                  <a:gd name="T36" fmla="*/ 633 w 2024"/>
                  <a:gd name="T37" fmla="*/ 761 h 1312"/>
                  <a:gd name="T38" fmla="*/ 682 w 2024"/>
                  <a:gd name="T39" fmla="*/ 850 h 1312"/>
                  <a:gd name="T40" fmla="*/ 1214 w 2024"/>
                  <a:gd name="T41" fmla="*/ 486 h 1312"/>
                  <a:gd name="T42" fmla="*/ 1474 w 2024"/>
                  <a:gd name="T43" fmla="*/ 547 h 1312"/>
                  <a:gd name="T44" fmla="*/ 1624 w 2024"/>
                  <a:gd name="T45" fmla="*/ 748 h 1312"/>
                  <a:gd name="T46" fmla="*/ 1747 w 2024"/>
                  <a:gd name="T47" fmla="*/ 641 h 1312"/>
                  <a:gd name="T48" fmla="*/ 1747 w 2024"/>
                  <a:gd name="T49" fmla="*/ 868 h 1312"/>
                  <a:gd name="T50" fmla="*/ 1753 w 2024"/>
                  <a:gd name="T51" fmla="*/ 1038 h 1312"/>
                  <a:gd name="T52" fmla="*/ 1546 w 2024"/>
                  <a:gd name="T53" fmla="*/ 303 h 1312"/>
                  <a:gd name="T54" fmla="*/ 1397 w 2024"/>
                  <a:gd name="T55" fmla="*/ 193 h 1312"/>
                  <a:gd name="T56" fmla="*/ 1398 w 2024"/>
                  <a:gd name="T57" fmla="*/ 189 h 1312"/>
                  <a:gd name="T58" fmla="*/ 1398 w 2024"/>
                  <a:gd name="T59" fmla="*/ 185 h 1312"/>
                  <a:gd name="T60" fmla="*/ 1397 w 2024"/>
                  <a:gd name="T61" fmla="*/ 181 h 1312"/>
                  <a:gd name="T62" fmla="*/ 1397 w 2024"/>
                  <a:gd name="T63" fmla="*/ 181 h 1312"/>
                  <a:gd name="T64" fmla="*/ 1338 w 2024"/>
                  <a:gd name="T65" fmla="*/ 77 h 1312"/>
                  <a:gd name="T66" fmla="*/ 1333 w 2024"/>
                  <a:gd name="T67" fmla="*/ 130 h 1312"/>
                  <a:gd name="T68" fmla="*/ 395 w 2024"/>
                  <a:gd name="T69" fmla="*/ 170 h 1312"/>
                  <a:gd name="T70" fmla="*/ 408 w 2024"/>
                  <a:gd name="T71" fmla="*/ 210 h 1312"/>
                  <a:gd name="T72" fmla="*/ 892 w 2024"/>
                  <a:gd name="T73" fmla="*/ 44 h 1312"/>
                  <a:gd name="T74" fmla="*/ 1280 w 2024"/>
                  <a:gd name="T75" fmla="*/ 169 h 1312"/>
                  <a:gd name="T76" fmla="*/ 1281 w 2024"/>
                  <a:gd name="T77" fmla="*/ 213 h 1312"/>
                  <a:gd name="T78" fmla="*/ 1377 w 2024"/>
                  <a:gd name="T79" fmla="*/ 210 h 1312"/>
                  <a:gd name="T80" fmla="*/ 1379 w 2024"/>
                  <a:gd name="T81" fmla="*/ 209 h 1312"/>
                  <a:gd name="T82" fmla="*/ 1383 w 2024"/>
                  <a:gd name="T83" fmla="*/ 208 h 1312"/>
                  <a:gd name="T84" fmla="*/ 1387 w 2024"/>
                  <a:gd name="T85" fmla="*/ 207 h 1312"/>
                  <a:gd name="T86" fmla="*/ 1390 w 2024"/>
                  <a:gd name="T87" fmla="*/ 204 h 1312"/>
                  <a:gd name="T88" fmla="*/ 1393 w 2024"/>
                  <a:gd name="T89" fmla="*/ 201 h 1312"/>
                  <a:gd name="T90" fmla="*/ 1394 w 2024"/>
                  <a:gd name="T91" fmla="*/ 200 h 1312"/>
                  <a:gd name="T92" fmla="*/ 1396 w 2024"/>
                  <a:gd name="T93" fmla="*/ 19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4" h="1312">
                    <a:moveTo>
                      <a:pt x="682" y="850"/>
                    </a:moveTo>
                    <a:cubicBezTo>
                      <a:pt x="678" y="862"/>
                      <a:pt x="660" y="897"/>
                      <a:pt x="592" y="899"/>
                    </a:cubicBezTo>
                    <a:cubicBezTo>
                      <a:pt x="595" y="931"/>
                      <a:pt x="600" y="985"/>
                      <a:pt x="597" y="1021"/>
                    </a:cubicBezTo>
                    <a:cubicBezTo>
                      <a:pt x="597" y="1027"/>
                      <a:pt x="597" y="1027"/>
                      <a:pt x="597" y="1027"/>
                    </a:cubicBezTo>
                    <a:cubicBezTo>
                      <a:pt x="593" y="1083"/>
                      <a:pt x="591" y="1113"/>
                      <a:pt x="567" y="1126"/>
                    </a:cubicBezTo>
                    <a:cubicBezTo>
                      <a:pt x="548" y="1136"/>
                      <a:pt x="479" y="1146"/>
                      <a:pt x="388" y="1136"/>
                    </a:cubicBezTo>
                    <a:cubicBezTo>
                      <a:pt x="388" y="1290"/>
                      <a:pt x="388" y="1290"/>
                      <a:pt x="388" y="1290"/>
                    </a:cubicBezTo>
                    <a:cubicBezTo>
                      <a:pt x="388" y="1302"/>
                      <a:pt x="378" y="1312"/>
                      <a:pt x="366" y="1312"/>
                    </a:cubicBezTo>
                    <a:cubicBezTo>
                      <a:pt x="366" y="1312"/>
                      <a:pt x="365" y="1312"/>
                      <a:pt x="365" y="1312"/>
                    </a:cubicBezTo>
                    <a:cubicBezTo>
                      <a:pt x="350" y="1312"/>
                      <a:pt x="161" y="1311"/>
                      <a:pt x="14" y="1251"/>
                    </a:cubicBezTo>
                    <a:cubicBezTo>
                      <a:pt x="5" y="1247"/>
                      <a:pt x="0" y="1239"/>
                      <a:pt x="0" y="1230"/>
                    </a:cubicBezTo>
                    <a:cubicBezTo>
                      <a:pt x="0" y="1070"/>
                      <a:pt x="0" y="1070"/>
                      <a:pt x="0" y="1070"/>
                    </a:cubicBezTo>
                    <a:cubicBezTo>
                      <a:pt x="0" y="1070"/>
                      <a:pt x="0" y="1070"/>
                      <a:pt x="1" y="1070"/>
                    </a:cubicBezTo>
                    <a:cubicBezTo>
                      <a:pt x="7" y="1076"/>
                      <a:pt x="28" y="1093"/>
                      <a:pt x="44" y="1103"/>
                    </a:cubicBezTo>
                    <a:cubicBezTo>
                      <a:pt x="44" y="1215"/>
                      <a:pt x="44" y="1215"/>
                      <a:pt x="44" y="1215"/>
                    </a:cubicBezTo>
                    <a:cubicBezTo>
                      <a:pt x="155" y="1257"/>
                      <a:pt x="291" y="1266"/>
                      <a:pt x="344" y="1268"/>
                    </a:cubicBezTo>
                    <a:cubicBezTo>
                      <a:pt x="344" y="1112"/>
                      <a:pt x="344" y="1112"/>
                      <a:pt x="344" y="1112"/>
                    </a:cubicBezTo>
                    <a:cubicBezTo>
                      <a:pt x="344" y="1105"/>
                      <a:pt x="346" y="1099"/>
                      <a:pt x="351" y="1095"/>
                    </a:cubicBezTo>
                    <a:cubicBezTo>
                      <a:pt x="356" y="1091"/>
                      <a:pt x="362" y="1089"/>
                      <a:pt x="369" y="1090"/>
                    </a:cubicBezTo>
                    <a:cubicBezTo>
                      <a:pt x="466" y="1103"/>
                      <a:pt x="531" y="1093"/>
                      <a:pt x="546" y="1088"/>
                    </a:cubicBezTo>
                    <a:cubicBezTo>
                      <a:pt x="550" y="1079"/>
                      <a:pt x="551" y="1050"/>
                      <a:pt x="553" y="1024"/>
                    </a:cubicBezTo>
                    <a:cubicBezTo>
                      <a:pt x="554" y="1018"/>
                      <a:pt x="554" y="1018"/>
                      <a:pt x="554" y="1018"/>
                    </a:cubicBezTo>
                    <a:cubicBezTo>
                      <a:pt x="557" y="970"/>
                      <a:pt x="546" y="880"/>
                      <a:pt x="546" y="879"/>
                    </a:cubicBezTo>
                    <a:cubicBezTo>
                      <a:pt x="545" y="873"/>
                      <a:pt x="547" y="866"/>
                      <a:pt x="552" y="861"/>
                    </a:cubicBezTo>
                    <a:cubicBezTo>
                      <a:pt x="556" y="856"/>
                      <a:pt x="563" y="854"/>
                      <a:pt x="570" y="855"/>
                    </a:cubicBezTo>
                    <a:cubicBezTo>
                      <a:pt x="614" y="859"/>
                      <a:pt x="634" y="847"/>
                      <a:pt x="639" y="838"/>
                    </a:cubicBezTo>
                    <a:cubicBezTo>
                      <a:pt x="635" y="829"/>
                      <a:pt x="617" y="809"/>
                      <a:pt x="608" y="800"/>
                    </a:cubicBezTo>
                    <a:cubicBezTo>
                      <a:pt x="606" y="797"/>
                      <a:pt x="603" y="794"/>
                      <a:pt x="600" y="791"/>
                    </a:cubicBezTo>
                    <a:cubicBezTo>
                      <a:pt x="580" y="769"/>
                      <a:pt x="564" y="731"/>
                      <a:pt x="554" y="702"/>
                    </a:cubicBezTo>
                    <a:cubicBezTo>
                      <a:pt x="550" y="690"/>
                      <a:pt x="549" y="674"/>
                      <a:pt x="547" y="656"/>
                    </a:cubicBezTo>
                    <a:cubicBezTo>
                      <a:pt x="546" y="639"/>
                      <a:pt x="544" y="619"/>
                      <a:pt x="540" y="606"/>
                    </a:cubicBezTo>
                    <a:cubicBezTo>
                      <a:pt x="533" y="586"/>
                      <a:pt x="530" y="556"/>
                      <a:pt x="529" y="536"/>
                    </a:cubicBezTo>
                    <a:cubicBezTo>
                      <a:pt x="530" y="536"/>
                      <a:pt x="530" y="536"/>
                      <a:pt x="530" y="536"/>
                    </a:cubicBezTo>
                    <a:cubicBezTo>
                      <a:pt x="549" y="535"/>
                      <a:pt x="562" y="534"/>
                      <a:pt x="573" y="532"/>
                    </a:cubicBezTo>
                    <a:cubicBezTo>
                      <a:pt x="574" y="551"/>
                      <a:pt x="576" y="577"/>
                      <a:pt x="581" y="592"/>
                    </a:cubicBezTo>
                    <a:cubicBezTo>
                      <a:pt x="587" y="610"/>
                      <a:pt x="589" y="633"/>
                      <a:pt x="591" y="652"/>
                    </a:cubicBezTo>
                    <a:cubicBezTo>
                      <a:pt x="592" y="666"/>
                      <a:pt x="593" y="681"/>
                      <a:pt x="596" y="687"/>
                    </a:cubicBezTo>
                    <a:cubicBezTo>
                      <a:pt x="608" y="722"/>
                      <a:pt x="621" y="749"/>
                      <a:pt x="633" y="761"/>
                    </a:cubicBezTo>
                    <a:cubicBezTo>
                      <a:pt x="635" y="764"/>
                      <a:pt x="638" y="767"/>
                      <a:pt x="641" y="770"/>
                    </a:cubicBezTo>
                    <a:cubicBezTo>
                      <a:pt x="667" y="798"/>
                      <a:pt x="691" y="824"/>
                      <a:pt x="682" y="850"/>
                    </a:cubicBezTo>
                    <a:close/>
                    <a:moveTo>
                      <a:pt x="1158" y="361"/>
                    </a:moveTo>
                    <a:cubicBezTo>
                      <a:pt x="1134" y="361"/>
                      <a:pt x="1203" y="436"/>
                      <a:pt x="1214" y="486"/>
                    </a:cubicBezTo>
                    <a:cubicBezTo>
                      <a:pt x="1215" y="487"/>
                      <a:pt x="1216" y="488"/>
                      <a:pt x="1217" y="488"/>
                    </a:cubicBezTo>
                    <a:cubicBezTo>
                      <a:pt x="1242" y="497"/>
                      <a:pt x="1381" y="480"/>
                      <a:pt x="1474" y="547"/>
                    </a:cubicBezTo>
                    <a:cubicBezTo>
                      <a:pt x="1524" y="583"/>
                      <a:pt x="1562" y="642"/>
                      <a:pt x="1562" y="742"/>
                    </a:cubicBezTo>
                    <a:cubicBezTo>
                      <a:pt x="1562" y="756"/>
                      <a:pt x="1612" y="750"/>
                      <a:pt x="1624" y="748"/>
                    </a:cubicBezTo>
                    <a:cubicBezTo>
                      <a:pt x="1626" y="748"/>
                      <a:pt x="1627" y="747"/>
                      <a:pt x="1628" y="745"/>
                    </a:cubicBezTo>
                    <a:cubicBezTo>
                      <a:pt x="1630" y="724"/>
                      <a:pt x="1654" y="591"/>
                      <a:pt x="1747" y="641"/>
                    </a:cubicBezTo>
                    <a:cubicBezTo>
                      <a:pt x="1835" y="686"/>
                      <a:pt x="1754" y="855"/>
                      <a:pt x="1748" y="867"/>
                    </a:cubicBezTo>
                    <a:cubicBezTo>
                      <a:pt x="1747" y="868"/>
                      <a:pt x="1747" y="868"/>
                      <a:pt x="1747" y="868"/>
                    </a:cubicBezTo>
                    <a:cubicBezTo>
                      <a:pt x="1747" y="1036"/>
                      <a:pt x="1747" y="1036"/>
                      <a:pt x="1747" y="1036"/>
                    </a:cubicBezTo>
                    <a:cubicBezTo>
                      <a:pt x="1747" y="1039"/>
                      <a:pt x="1751" y="1040"/>
                      <a:pt x="1753" y="1038"/>
                    </a:cubicBezTo>
                    <a:cubicBezTo>
                      <a:pt x="1794" y="1000"/>
                      <a:pt x="2024" y="771"/>
                      <a:pt x="1916" y="539"/>
                    </a:cubicBezTo>
                    <a:cubicBezTo>
                      <a:pt x="1864" y="430"/>
                      <a:pt x="1758" y="303"/>
                      <a:pt x="1546" y="303"/>
                    </a:cubicBezTo>
                    <a:cubicBezTo>
                      <a:pt x="1304" y="303"/>
                      <a:pt x="1383" y="365"/>
                      <a:pt x="1158" y="361"/>
                    </a:cubicBezTo>
                    <a:close/>
                    <a:moveTo>
                      <a:pt x="1397" y="193"/>
                    </a:moveTo>
                    <a:cubicBezTo>
                      <a:pt x="1397" y="193"/>
                      <a:pt x="1397" y="193"/>
                      <a:pt x="1397" y="193"/>
                    </a:cubicBezTo>
                    <a:cubicBezTo>
                      <a:pt x="1397" y="192"/>
                      <a:pt x="1398" y="191"/>
                      <a:pt x="1398" y="189"/>
                    </a:cubicBezTo>
                    <a:cubicBezTo>
                      <a:pt x="1398" y="189"/>
                      <a:pt x="1398" y="189"/>
                      <a:pt x="1398" y="189"/>
                    </a:cubicBezTo>
                    <a:cubicBezTo>
                      <a:pt x="1398" y="188"/>
                      <a:pt x="1398" y="186"/>
                      <a:pt x="1398" y="185"/>
                    </a:cubicBezTo>
                    <a:cubicBezTo>
                      <a:pt x="1398" y="185"/>
                      <a:pt x="1398" y="185"/>
                      <a:pt x="1398" y="184"/>
                    </a:cubicBezTo>
                    <a:cubicBezTo>
                      <a:pt x="1397" y="183"/>
                      <a:pt x="1397" y="182"/>
                      <a:pt x="1397" y="181"/>
                    </a:cubicBezTo>
                    <a:cubicBezTo>
                      <a:pt x="1397" y="181"/>
                      <a:pt x="1397" y="181"/>
                      <a:pt x="1397" y="181"/>
                    </a:cubicBezTo>
                    <a:cubicBezTo>
                      <a:pt x="1397" y="181"/>
                      <a:pt x="1397" y="181"/>
                      <a:pt x="1397" y="181"/>
                    </a:cubicBezTo>
                    <a:cubicBezTo>
                      <a:pt x="1366" y="90"/>
                      <a:pt x="1366" y="90"/>
                      <a:pt x="1366" y="90"/>
                    </a:cubicBezTo>
                    <a:cubicBezTo>
                      <a:pt x="1362" y="79"/>
                      <a:pt x="1350" y="73"/>
                      <a:pt x="1338" y="77"/>
                    </a:cubicBezTo>
                    <a:cubicBezTo>
                      <a:pt x="1327" y="80"/>
                      <a:pt x="1321" y="93"/>
                      <a:pt x="1325" y="104"/>
                    </a:cubicBezTo>
                    <a:cubicBezTo>
                      <a:pt x="1333" y="130"/>
                      <a:pt x="1333" y="130"/>
                      <a:pt x="1333" y="130"/>
                    </a:cubicBezTo>
                    <a:cubicBezTo>
                      <a:pt x="1202" y="45"/>
                      <a:pt x="1051" y="0"/>
                      <a:pt x="892" y="0"/>
                    </a:cubicBezTo>
                    <a:cubicBezTo>
                      <a:pt x="710" y="0"/>
                      <a:pt x="538" y="59"/>
                      <a:pt x="395" y="170"/>
                    </a:cubicBezTo>
                    <a:cubicBezTo>
                      <a:pt x="385" y="178"/>
                      <a:pt x="383" y="192"/>
                      <a:pt x="391" y="201"/>
                    </a:cubicBezTo>
                    <a:cubicBezTo>
                      <a:pt x="395" y="207"/>
                      <a:pt x="402" y="210"/>
                      <a:pt x="408" y="210"/>
                    </a:cubicBezTo>
                    <a:cubicBezTo>
                      <a:pt x="413" y="210"/>
                      <a:pt x="418" y="208"/>
                      <a:pt x="422" y="205"/>
                    </a:cubicBezTo>
                    <a:cubicBezTo>
                      <a:pt x="557" y="100"/>
                      <a:pt x="720" y="44"/>
                      <a:pt x="892" y="44"/>
                    </a:cubicBezTo>
                    <a:cubicBezTo>
                      <a:pt x="1043" y="44"/>
                      <a:pt x="1186" y="87"/>
                      <a:pt x="1311" y="168"/>
                    </a:cubicBezTo>
                    <a:cubicBezTo>
                      <a:pt x="1280" y="169"/>
                      <a:pt x="1280" y="169"/>
                      <a:pt x="1280" y="169"/>
                    </a:cubicBezTo>
                    <a:cubicBezTo>
                      <a:pt x="1268" y="170"/>
                      <a:pt x="1258" y="180"/>
                      <a:pt x="1259" y="192"/>
                    </a:cubicBezTo>
                    <a:cubicBezTo>
                      <a:pt x="1259" y="204"/>
                      <a:pt x="1269" y="213"/>
                      <a:pt x="1281" y="213"/>
                    </a:cubicBezTo>
                    <a:cubicBezTo>
                      <a:pt x="1281" y="213"/>
                      <a:pt x="1281" y="213"/>
                      <a:pt x="1282" y="213"/>
                    </a:cubicBezTo>
                    <a:cubicBezTo>
                      <a:pt x="1377" y="210"/>
                      <a:pt x="1377" y="210"/>
                      <a:pt x="1377" y="210"/>
                    </a:cubicBezTo>
                    <a:cubicBezTo>
                      <a:pt x="1377" y="210"/>
                      <a:pt x="1378" y="210"/>
                      <a:pt x="1378" y="209"/>
                    </a:cubicBezTo>
                    <a:cubicBezTo>
                      <a:pt x="1379" y="209"/>
                      <a:pt x="1379" y="209"/>
                      <a:pt x="1379" y="209"/>
                    </a:cubicBezTo>
                    <a:cubicBezTo>
                      <a:pt x="1380" y="209"/>
                      <a:pt x="1381" y="209"/>
                      <a:pt x="1383" y="209"/>
                    </a:cubicBezTo>
                    <a:cubicBezTo>
                      <a:pt x="1383" y="209"/>
                      <a:pt x="1383" y="208"/>
                      <a:pt x="1383" y="208"/>
                    </a:cubicBezTo>
                    <a:cubicBezTo>
                      <a:pt x="1384" y="208"/>
                      <a:pt x="1385" y="207"/>
                      <a:pt x="1387" y="207"/>
                    </a:cubicBezTo>
                    <a:cubicBezTo>
                      <a:pt x="1387" y="207"/>
                      <a:pt x="1387" y="207"/>
                      <a:pt x="1387" y="207"/>
                    </a:cubicBezTo>
                    <a:cubicBezTo>
                      <a:pt x="1388" y="206"/>
                      <a:pt x="1389" y="205"/>
                      <a:pt x="1390" y="204"/>
                    </a:cubicBezTo>
                    <a:cubicBezTo>
                      <a:pt x="1390" y="204"/>
                      <a:pt x="1390" y="204"/>
                      <a:pt x="1390" y="204"/>
                    </a:cubicBezTo>
                    <a:cubicBezTo>
                      <a:pt x="1391" y="203"/>
                      <a:pt x="1392" y="202"/>
                      <a:pt x="1393" y="201"/>
                    </a:cubicBezTo>
                    <a:cubicBezTo>
                      <a:pt x="1393" y="201"/>
                      <a:pt x="1393" y="201"/>
                      <a:pt x="1393" y="201"/>
                    </a:cubicBezTo>
                    <a:cubicBezTo>
                      <a:pt x="1393" y="201"/>
                      <a:pt x="1393" y="201"/>
                      <a:pt x="1393" y="201"/>
                    </a:cubicBezTo>
                    <a:cubicBezTo>
                      <a:pt x="1394" y="201"/>
                      <a:pt x="1394" y="200"/>
                      <a:pt x="1394" y="200"/>
                    </a:cubicBezTo>
                    <a:cubicBezTo>
                      <a:pt x="1395" y="199"/>
                      <a:pt x="1395" y="198"/>
                      <a:pt x="1395" y="197"/>
                    </a:cubicBezTo>
                    <a:cubicBezTo>
                      <a:pt x="1396" y="197"/>
                      <a:pt x="1396" y="197"/>
                      <a:pt x="1396" y="197"/>
                    </a:cubicBezTo>
                    <a:cubicBezTo>
                      <a:pt x="1396" y="196"/>
                      <a:pt x="1397" y="195"/>
                      <a:pt x="1397" y="193"/>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9" name="Freeform 36">
                <a:extLst>
                  <a:ext uri="{FF2B5EF4-FFF2-40B4-BE49-F238E27FC236}">
                    <a16:creationId xmlns:a16="http://schemas.microsoft.com/office/drawing/2014/main" id="{C40F62BE-FF93-47BB-B055-17DF3CCAC16E}"/>
                  </a:ext>
                </a:extLst>
              </p:cNvPr>
              <p:cNvSpPr>
                <a:spLocks noEditPoints="1"/>
              </p:cNvSpPr>
              <p:nvPr/>
            </p:nvSpPr>
            <p:spPr bwMode="auto">
              <a:xfrm>
                <a:off x="5287898" y="3064764"/>
                <a:ext cx="1444752" cy="944880"/>
              </a:xfrm>
              <a:custGeom>
                <a:avLst/>
                <a:gdLst>
                  <a:gd name="T0" fmla="*/ 810 w 2024"/>
                  <a:gd name="T1" fmla="*/ 183 h 1323"/>
                  <a:gd name="T2" fmla="*/ 550 w 2024"/>
                  <a:gd name="T3" fmla="*/ 244 h 1323"/>
                  <a:gd name="T4" fmla="*/ 400 w 2024"/>
                  <a:gd name="T5" fmla="*/ 445 h 1323"/>
                  <a:gd name="T6" fmla="*/ 277 w 2024"/>
                  <a:gd name="T7" fmla="*/ 338 h 1323"/>
                  <a:gd name="T8" fmla="*/ 277 w 2024"/>
                  <a:gd name="T9" fmla="*/ 565 h 1323"/>
                  <a:gd name="T10" fmla="*/ 271 w 2024"/>
                  <a:gd name="T11" fmla="*/ 735 h 1323"/>
                  <a:gd name="T12" fmla="*/ 478 w 2024"/>
                  <a:gd name="T13" fmla="*/ 0 h 1323"/>
                  <a:gd name="T14" fmla="*/ 2023 w 2024"/>
                  <a:gd name="T15" fmla="*/ 767 h 1323"/>
                  <a:gd name="T16" fmla="*/ 1980 w 2024"/>
                  <a:gd name="T17" fmla="*/ 912 h 1323"/>
                  <a:gd name="T18" fmla="*/ 1680 w 2024"/>
                  <a:gd name="T19" fmla="*/ 809 h 1323"/>
                  <a:gd name="T20" fmla="*/ 1655 w 2024"/>
                  <a:gd name="T21" fmla="*/ 787 h 1323"/>
                  <a:gd name="T22" fmla="*/ 1471 w 2024"/>
                  <a:gd name="T23" fmla="*/ 721 h 1323"/>
                  <a:gd name="T24" fmla="*/ 1478 w 2024"/>
                  <a:gd name="T25" fmla="*/ 576 h 1323"/>
                  <a:gd name="T26" fmla="*/ 1454 w 2024"/>
                  <a:gd name="T27" fmla="*/ 552 h 1323"/>
                  <a:gd name="T28" fmla="*/ 1416 w 2024"/>
                  <a:gd name="T29" fmla="*/ 497 h 1323"/>
                  <a:gd name="T30" fmla="*/ 1470 w 2024"/>
                  <a:gd name="T31" fmla="*/ 399 h 1323"/>
                  <a:gd name="T32" fmla="*/ 1484 w 2024"/>
                  <a:gd name="T33" fmla="*/ 303 h 1323"/>
                  <a:gd name="T34" fmla="*/ 1494 w 2024"/>
                  <a:gd name="T35" fmla="*/ 233 h 1323"/>
                  <a:gd name="T36" fmla="*/ 1443 w 2024"/>
                  <a:gd name="T37" fmla="*/ 289 h 1323"/>
                  <a:gd name="T38" fmla="*/ 1428 w 2024"/>
                  <a:gd name="T39" fmla="*/ 384 h 1323"/>
                  <a:gd name="T40" fmla="*/ 1383 w 2024"/>
                  <a:gd name="T41" fmla="*/ 467 h 1323"/>
                  <a:gd name="T42" fmla="*/ 1432 w 2024"/>
                  <a:gd name="T43" fmla="*/ 596 h 1323"/>
                  <a:gd name="T44" fmla="*/ 1427 w 2024"/>
                  <a:gd name="T45" fmla="*/ 724 h 1323"/>
                  <a:gd name="T46" fmla="*/ 1636 w 2024"/>
                  <a:gd name="T47" fmla="*/ 833 h 1323"/>
                  <a:gd name="T48" fmla="*/ 1658 w 2024"/>
                  <a:gd name="T49" fmla="*/ 1009 h 1323"/>
                  <a:gd name="T50" fmla="*/ 2010 w 2024"/>
                  <a:gd name="T51" fmla="*/ 948 h 1323"/>
                  <a:gd name="T52" fmla="*/ 2024 w 2024"/>
                  <a:gd name="T53" fmla="*/ 767 h 1323"/>
                  <a:gd name="T54" fmla="*/ 1633 w 2024"/>
                  <a:gd name="T55" fmla="*/ 1122 h 1323"/>
                  <a:gd name="T56" fmla="*/ 1132 w 2024"/>
                  <a:gd name="T57" fmla="*/ 1279 h 1323"/>
                  <a:gd name="T58" fmla="*/ 744 w 2024"/>
                  <a:gd name="T59" fmla="*/ 1154 h 1323"/>
                  <a:gd name="T60" fmla="*/ 742 w 2024"/>
                  <a:gd name="T61" fmla="*/ 1110 h 1323"/>
                  <a:gd name="T62" fmla="*/ 646 w 2024"/>
                  <a:gd name="T63" fmla="*/ 1114 h 1323"/>
                  <a:gd name="T64" fmla="*/ 641 w 2024"/>
                  <a:gd name="T65" fmla="*/ 1114 h 1323"/>
                  <a:gd name="T66" fmla="*/ 637 w 2024"/>
                  <a:gd name="T67" fmla="*/ 1116 h 1323"/>
                  <a:gd name="T68" fmla="*/ 634 w 2024"/>
                  <a:gd name="T69" fmla="*/ 1119 h 1323"/>
                  <a:gd name="T70" fmla="*/ 631 w 2024"/>
                  <a:gd name="T71" fmla="*/ 1122 h 1323"/>
                  <a:gd name="T72" fmla="*/ 631 w 2024"/>
                  <a:gd name="T73" fmla="*/ 1122 h 1323"/>
                  <a:gd name="T74" fmla="*/ 628 w 2024"/>
                  <a:gd name="T75" fmla="*/ 1126 h 1323"/>
                  <a:gd name="T76" fmla="*/ 627 w 2024"/>
                  <a:gd name="T77" fmla="*/ 1130 h 1323"/>
                  <a:gd name="T78" fmla="*/ 626 w 2024"/>
                  <a:gd name="T79" fmla="*/ 1134 h 1323"/>
                  <a:gd name="T80" fmla="*/ 626 w 2024"/>
                  <a:gd name="T81" fmla="*/ 1138 h 1323"/>
                  <a:gd name="T82" fmla="*/ 627 w 2024"/>
                  <a:gd name="T83" fmla="*/ 1142 h 1323"/>
                  <a:gd name="T84" fmla="*/ 627 w 2024"/>
                  <a:gd name="T85" fmla="*/ 1142 h 1323"/>
                  <a:gd name="T86" fmla="*/ 679 w 2024"/>
                  <a:gd name="T87" fmla="*/ 1248 h 1323"/>
                  <a:gd name="T88" fmla="*/ 699 w 2024"/>
                  <a:gd name="T89" fmla="*/ 1219 h 1323"/>
                  <a:gd name="T90" fmla="*/ 1132 w 2024"/>
                  <a:gd name="T91" fmla="*/ 1323 h 1323"/>
                  <a:gd name="T92" fmla="*/ 1633 w 2024"/>
                  <a:gd name="T93" fmla="*/ 1122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4" h="1323">
                    <a:moveTo>
                      <a:pt x="866" y="58"/>
                    </a:moveTo>
                    <a:cubicBezTo>
                      <a:pt x="890" y="58"/>
                      <a:pt x="821" y="133"/>
                      <a:pt x="810" y="183"/>
                    </a:cubicBezTo>
                    <a:cubicBezTo>
                      <a:pt x="809" y="184"/>
                      <a:pt x="808" y="185"/>
                      <a:pt x="807" y="185"/>
                    </a:cubicBezTo>
                    <a:cubicBezTo>
                      <a:pt x="782" y="194"/>
                      <a:pt x="643" y="177"/>
                      <a:pt x="550" y="244"/>
                    </a:cubicBezTo>
                    <a:cubicBezTo>
                      <a:pt x="500" y="280"/>
                      <a:pt x="462" y="339"/>
                      <a:pt x="462" y="439"/>
                    </a:cubicBezTo>
                    <a:cubicBezTo>
                      <a:pt x="462" y="453"/>
                      <a:pt x="412" y="447"/>
                      <a:pt x="400" y="445"/>
                    </a:cubicBezTo>
                    <a:cubicBezTo>
                      <a:pt x="398" y="445"/>
                      <a:pt x="397" y="444"/>
                      <a:pt x="396" y="442"/>
                    </a:cubicBezTo>
                    <a:cubicBezTo>
                      <a:pt x="394" y="421"/>
                      <a:pt x="370" y="288"/>
                      <a:pt x="277" y="338"/>
                    </a:cubicBezTo>
                    <a:cubicBezTo>
                      <a:pt x="189" y="383"/>
                      <a:pt x="270" y="552"/>
                      <a:pt x="276" y="564"/>
                    </a:cubicBezTo>
                    <a:cubicBezTo>
                      <a:pt x="277" y="565"/>
                      <a:pt x="277" y="565"/>
                      <a:pt x="277" y="565"/>
                    </a:cubicBezTo>
                    <a:cubicBezTo>
                      <a:pt x="277" y="733"/>
                      <a:pt x="277" y="733"/>
                      <a:pt x="277" y="733"/>
                    </a:cubicBezTo>
                    <a:cubicBezTo>
                      <a:pt x="277" y="736"/>
                      <a:pt x="273" y="737"/>
                      <a:pt x="271" y="735"/>
                    </a:cubicBezTo>
                    <a:cubicBezTo>
                      <a:pt x="230" y="697"/>
                      <a:pt x="0" y="468"/>
                      <a:pt x="108" y="236"/>
                    </a:cubicBezTo>
                    <a:cubicBezTo>
                      <a:pt x="160" y="127"/>
                      <a:pt x="266" y="0"/>
                      <a:pt x="478" y="0"/>
                    </a:cubicBezTo>
                    <a:cubicBezTo>
                      <a:pt x="720" y="0"/>
                      <a:pt x="641" y="62"/>
                      <a:pt x="866" y="58"/>
                    </a:cubicBezTo>
                    <a:close/>
                    <a:moveTo>
                      <a:pt x="2023" y="767"/>
                    </a:moveTo>
                    <a:cubicBezTo>
                      <a:pt x="2017" y="773"/>
                      <a:pt x="1996" y="790"/>
                      <a:pt x="1980" y="800"/>
                    </a:cubicBezTo>
                    <a:cubicBezTo>
                      <a:pt x="1980" y="912"/>
                      <a:pt x="1980" y="912"/>
                      <a:pt x="1980" y="912"/>
                    </a:cubicBezTo>
                    <a:cubicBezTo>
                      <a:pt x="1869" y="954"/>
                      <a:pt x="1733" y="963"/>
                      <a:pt x="1680" y="965"/>
                    </a:cubicBezTo>
                    <a:cubicBezTo>
                      <a:pt x="1680" y="809"/>
                      <a:pt x="1680" y="809"/>
                      <a:pt x="1680" y="809"/>
                    </a:cubicBezTo>
                    <a:cubicBezTo>
                      <a:pt x="1680" y="802"/>
                      <a:pt x="1678" y="796"/>
                      <a:pt x="1673" y="792"/>
                    </a:cubicBezTo>
                    <a:cubicBezTo>
                      <a:pt x="1668" y="788"/>
                      <a:pt x="1662" y="786"/>
                      <a:pt x="1655" y="787"/>
                    </a:cubicBezTo>
                    <a:cubicBezTo>
                      <a:pt x="1558" y="800"/>
                      <a:pt x="1492" y="789"/>
                      <a:pt x="1478" y="785"/>
                    </a:cubicBezTo>
                    <a:cubicBezTo>
                      <a:pt x="1474" y="776"/>
                      <a:pt x="1473" y="747"/>
                      <a:pt x="1471" y="721"/>
                    </a:cubicBezTo>
                    <a:cubicBezTo>
                      <a:pt x="1470" y="715"/>
                      <a:pt x="1470" y="715"/>
                      <a:pt x="1470" y="715"/>
                    </a:cubicBezTo>
                    <a:cubicBezTo>
                      <a:pt x="1467" y="667"/>
                      <a:pt x="1478" y="577"/>
                      <a:pt x="1478" y="576"/>
                    </a:cubicBezTo>
                    <a:cubicBezTo>
                      <a:pt x="1479" y="570"/>
                      <a:pt x="1477" y="563"/>
                      <a:pt x="1472" y="558"/>
                    </a:cubicBezTo>
                    <a:cubicBezTo>
                      <a:pt x="1468" y="553"/>
                      <a:pt x="1461" y="551"/>
                      <a:pt x="1454" y="552"/>
                    </a:cubicBezTo>
                    <a:cubicBezTo>
                      <a:pt x="1410" y="556"/>
                      <a:pt x="1390" y="544"/>
                      <a:pt x="1385" y="535"/>
                    </a:cubicBezTo>
                    <a:cubicBezTo>
                      <a:pt x="1389" y="526"/>
                      <a:pt x="1407" y="506"/>
                      <a:pt x="1416" y="497"/>
                    </a:cubicBezTo>
                    <a:cubicBezTo>
                      <a:pt x="1418" y="494"/>
                      <a:pt x="1421" y="491"/>
                      <a:pt x="1424" y="488"/>
                    </a:cubicBezTo>
                    <a:cubicBezTo>
                      <a:pt x="1444" y="466"/>
                      <a:pt x="1460" y="428"/>
                      <a:pt x="1470" y="399"/>
                    </a:cubicBezTo>
                    <a:cubicBezTo>
                      <a:pt x="1474" y="387"/>
                      <a:pt x="1475" y="371"/>
                      <a:pt x="1477" y="353"/>
                    </a:cubicBezTo>
                    <a:cubicBezTo>
                      <a:pt x="1478" y="336"/>
                      <a:pt x="1480" y="316"/>
                      <a:pt x="1484" y="303"/>
                    </a:cubicBezTo>
                    <a:cubicBezTo>
                      <a:pt x="1491" y="283"/>
                      <a:pt x="1494" y="253"/>
                      <a:pt x="1495" y="233"/>
                    </a:cubicBezTo>
                    <a:cubicBezTo>
                      <a:pt x="1494" y="233"/>
                      <a:pt x="1494" y="233"/>
                      <a:pt x="1494" y="233"/>
                    </a:cubicBezTo>
                    <a:cubicBezTo>
                      <a:pt x="1475" y="232"/>
                      <a:pt x="1462" y="231"/>
                      <a:pt x="1451" y="229"/>
                    </a:cubicBezTo>
                    <a:cubicBezTo>
                      <a:pt x="1450" y="248"/>
                      <a:pt x="1448" y="274"/>
                      <a:pt x="1443" y="289"/>
                    </a:cubicBezTo>
                    <a:cubicBezTo>
                      <a:pt x="1437" y="307"/>
                      <a:pt x="1435" y="330"/>
                      <a:pt x="1433" y="349"/>
                    </a:cubicBezTo>
                    <a:cubicBezTo>
                      <a:pt x="1432" y="363"/>
                      <a:pt x="1431" y="378"/>
                      <a:pt x="1428" y="384"/>
                    </a:cubicBezTo>
                    <a:cubicBezTo>
                      <a:pt x="1416" y="419"/>
                      <a:pt x="1403" y="446"/>
                      <a:pt x="1391" y="458"/>
                    </a:cubicBezTo>
                    <a:cubicBezTo>
                      <a:pt x="1389" y="461"/>
                      <a:pt x="1386" y="464"/>
                      <a:pt x="1383" y="467"/>
                    </a:cubicBezTo>
                    <a:cubicBezTo>
                      <a:pt x="1357" y="495"/>
                      <a:pt x="1333" y="521"/>
                      <a:pt x="1342" y="547"/>
                    </a:cubicBezTo>
                    <a:cubicBezTo>
                      <a:pt x="1346" y="559"/>
                      <a:pt x="1364" y="594"/>
                      <a:pt x="1432" y="596"/>
                    </a:cubicBezTo>
                    <a:cubicBezTo>
                      <a:pt x="1429" y="628"/>
                      <a:pt x="1424" y="682"/>
                      <a:pt x="1427" y="718"/>
                    </a:cubicBezTo>
                    <a:cubicBezTo>
                      <a:pt x="1427" y="724"/>
                      <a:pt x="1427" y="724"/>
                      <a:pt x="1427" y="724"/>
                    </a:cubicBezTo>
                    <a:cubicBezTo>
                      <a:pt x="1431" y="780"/>
                      <a:pt x="1433" y="810"/>
                      <a:pt x="1457" y="823"/>
                    </a:cubicBezTo>
                    <a:cubicBezTo>
                      <a:pt x="1476" y="833"/>
                      <a:pt x="1545" y="843"/>
                      <a:pt x="1636" y="833"/>
                    </a:cubicBezTo>
                    <a:cubicBezTo>
                      <a:pt x="1636" y="987"/>
                      <a:pt x="1636" y="987"/>
                      <a:pt x="1636" y="987"/>
                    </a:cubicBezTo>
                    <a:cubicBezTo>
                      <a:pt x="1636" y="999"/>
                      <a:pt x="1646" y="1009"/>
                      <a:pt x="1658" y="1009"/>
                    </a:cubicBezTo>
                    <a:cubicBezTo>
                      <a:pt x="1658" y="1009"/>
                      <a:pt x="1659" y="1009"/>
                      <a:pt x="1659" y="1009"/>
                    </a:cubicBezTo>
                    <a:cubicBezTo>
                      <a:pt x="1674" y="1009"/>
                      <a:pt x="1863" y="1008"/>
                      <a:pt x="2010" y="948"/>
                    </a:cubicBezTo>
                    <a:cubicBezTo>
                      <a:pt x="2019" y="944"/>
                      <a:pt x="2024" y="936"/>
                      <a:pt x="2024" y="927"/>
                    </a:cubicBezTo>
                    <a:cubicBezTo>
                      <a:pt x="2024" y="767"/>
                      <a:pt x="2024" y="767"/>
                      <a:pt x="2024" y="767"/>
                    </a:cubicBezTo>
                    <a:cubicBezTo>
                      <a:pt x="2024" y="767"/>
                      <a:pt x="2024" y="767"/>
                      <a:pt x="2023" y="767"/>
                    </a:cubicBezTo>
                    <a:close/>
                    <a:moveTo>
                      <a:pt x="1633" y="1122"/>
                    </a:moveTo>
                    <a:cubicBezTo>
                      <a:pt x="1626" y="1112"/>
                      <a:pt x="1612" y="1111"/>
                      <a:pt x="1602" y="1118"/>
                    </a:cubicBezTo>
                    <a:cubicBezTo>
                      <a:pt x="1467" y="1223"/>
                      <a:pt x="1304" y="1279"/>
                      <a:pt x="1132" y="1279"/>
                    </a:cubicBezTo>
                    <a:cubicBezTo>
                      <a:pt x="981" y="1279"/>
                      <a:pt x="838" y="1236"/>
                      <a:pt x="713" y="1155"/>
                    </a:cubicBezTo>
                    <a:cubicBezTo>
                      <a:pt x="744" y="1154"/>
                      <a:pt x="744" y="1154"/>
                      <a:pt x="744" y="1154"/>
                    </a:cubicBezTo>
                    <a:cubicBezTo>
                      <a:pt x="756" y="1153"/>
                      <a:pt x="766" y="1143"/>
                      <a:pt x="765" y="1131"/>
                    </a:cubicBezTo>
                    <a:cubicBezTo>
                      <a:pt x="765" y="1119"/>
                      <a:pt x="755" y="1109"/>
                      <a:pt x="742" y="1110"/>
                    </a:cubicBezTo>
                    <a:cubicBezTo>
                      <a:pt x="647" y="1113"/>
                      <a:pt x="647" y="1113"/>
                      <a:pt x="647" y="1113"/>
                    </a:cubicBezTo>
                    <a:cubicBezTo>
                      <a:pt x="647" y="1113"/>
                      <a:pt x="646" y="1113"/>
                      <a:pt x="646" y="1114"/>
                    </a:cubicBezTo>
                    <a:cubicBezTo>
                      <a:pt x="645" y="1114"/>
                      <a:pt x="645" y="1114"/>
                      <a:pt x="645" y="1114"/>
                    </a:cubicBezTo>
                    <a:cubicBezTo>
                      <a:pt x="644" y="1114"/>
                      <a:pt x="643" y="1114"/>
                      <a:pt x="641" y="1114"/>
                    </a:cubicBezTo>
                    <a:cubicBezTo>
                      <a:pt x="641" y="1114"/>
                      <a:pt x="641" y="1115"/>
                      <a:pt x="641" y="1115"/>
                    </a:cubicBezTo>
                    <a:cubicBezTo>
                      <a:pt x="640" y="1115"/>
                      <a:pt x="639" y="1116"/>
                      <a:pt x="637" y="1116"/>
                    </a:cubicBezTo>
                    <a:cubicBezTo>
                      <a:pt x="637" y="1116"/>
                      <a:pt x="637" y="1116"/>
                      <a:pt x="637" y="1116"/>
                    </a:cubicBezTo>
                    <a:cubicBezTo>
                      <a:pt x="636" y="1117"/>
                      <a:pt x="635" y="1118"/>
                      <a:pt x="634" y="1119"/>
                    </a:cubicBezTo>
                    <a:cubicBezTo>
                      <a:pt x="634" y="1119"/>
                      <a:pt x="634" y="1119"/>
                      <a:pt x="634" y="1119"/>
                    </a:cubicBezTo>
                    <a:cubicBezTo>
                      <a:pt x="633" y="1120"/>
                      <a:pt x="632" y="1121"/>
                      <a:pt x="631" y="1122"/>
                    </a:cubicBezTo>
                    <a:cubicBezTo>
                      <a:pt x="631" y="1122"/>
                      <a:pt x="631" y="1122"/>
                      <a:pt x="631" y="1122"/>
                    </a:cubicBezTo>
                    <a:cubicBezTo>
                      <a:pt x="631" y="1122"/>
                      <a:pt x="631" y="1122"/>
                      <a:pt x="631" y="1122"/>
                    </a:cubicBezTo>
                    <a:cubicBezTo>
                      <a:pt x="630" y="1122"/>
                      <a:pt x="630" y="1123"/>
                      <a:pt x="630" y="1123"/>
                    </a:cubicBezTo>
                    <a:cubicBezTo>
                      <a:pt x="629" y="1124"/>
                      <a:pt x="629" y="1125"/>
                      <a:pt x="628" y="1126"/>
                    </a:cubicBezTo>
                    <a:cubicBezTo>
                      <a:pt x="628" y="1126"/>
                      <a:pt x="628" y="1126"/>
                      <a:pt x="628" y="1126"/>
                    </a:cubicBezTo>
                    <a:cubicBezTo>
                      <a:pt x="628" y="1127"/>
                      <a:pt x="627" y="1128"/>
                      <a:pt x="627" y="1130"/>
                    </a:cubicBezTo>
                    <a:cubicBezTo>
                      <a:pt x="627" y="1130"/>
                      <a:pt x="627" y="1130"/>
                      <a:pt x="627" y="1130"/>
                    </a:cubicBezTo>
                    <a:cubicBezTo>
                      <a:pt x="627" y="1131"/>
                      <a:pt x="626" y="1132"/>
                      <a:pt x="626" y="1134"/>
                    </a:cubicBezTo>
                    <a:cubicBezTo>
                      <a:pt x="626" y="1134"/>
                      <a:pt x="626" y="1134"/>
                      <a:pt x="626" y="1134"/>
                    </a:cubicBezTo>
                    <a:cubicBezTo>
                      <a:pt x="626" y="1135"/>
                      <a:pt x="626" y="1137"/>
                      <a:pt x="626" y="1138"/>
                    </a:cubicBezTo>
                    <a:cubicBezTo>
                      <a:pt x="626" y="1138"/>
                      <a:pt x="626" y="1138"/>
                      <a:pt x="626" y="1139"/>
                    </a:cubicBezTo>
                    <a:cubicBezTo>
                      <a:pt x="627" y="1140"/>
                      <a:pt x="627" y="1141"/>
                      <a:pt x="627" y="1142"/>
                    </a:cubicBezTo>
                    <a:cubicBezTo>
                      <a:pt x="627" y="1142"/>
                      <a:pt x="627" y="1142"/>
                      <a:pt x="627" y="1142"/>
                    </a:cubicBezTo>
                    <a:cubicBezTo>
                      <a:pt x="627" y="1142"/>
                      <a:pt x="627" y="1142"/>
                      <a:pt x="627" y="1142"/>
                    </a:cubicBezTo>
                    <a:cubicBezTo>
                      <a:pt x="658" y="1233"/>
                      <a:pt x="658" y="1233"/>
                      <a:pt x="658" y="1233"/>
                    </a:cubicBezTo>
                    <a:cubicBezTo>
                      <a:pt x="661" y="1242"/>
                      <a:pt x="669" y="1248"/>
                      <a:pt x="679" y="1248"/>
                    </a:cubicBezTo>
                    <a:cubicBezTo>
                      <a:pt x="681" y="1248"/>
                      <a:pt x="683" y="1247"/>
                      <a:pt x="686" y="1246"/>
                    </a:cubicBezTo>
                    <a:cubicBezTo>
                      <a:pt x="697" y="1243"/>
                      <a:pt x="703" y="1230"/>
                      <a:pt x="699" y="1219"/>
                    </a:cubicBezTo>
                    <a:cubicBezTo>
                      <a:pt x="691" y="1193"/>
                      <a:pt x="691" y="1193"/>
                      <a:pt x="691" y="1193"/>
                    </a:cubicBezTo>
                    <a:cubicBezTo>
                      <a:pt x="822" y="1278"/>
                      <a:pt x="973" y="1323"/>
                      <a:pt x="1132" y="1323"/>
                    </a:cubicBezTo>
                    <a:cubicBezTo>
                      <a:pt x="1314" y="1323"/>
                      <a:pt x="1486" y="1264"/>
                      <a:pt x="1629" y="1153"/>
                    </a:cubicBezTo>
                    <a:cubicBezTo>
                      <a:pt x="1639" y="1145"/>
                      <a:pt x="1641" y="1131"/>
                      <a:pt x="1633" y="1122"/>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sp>
        <p:nvSpPr>
          <p:cNvPr id="40" name="ee4pContent2"/>
          <p:cNvSpPr txBox="1"/>
          <p:nvPr/>
        </p:nvSpPr>
        <p:spPr>
          <a:xfrm>
            <a:off x="1663108" y="2994301"/>
            <a:ext cx="3394544" cy="2135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15–27</a:t>
            </a:r>
          </a:p>
        </p:txBody>
      </p:sp>
      <p:sp>
        <p:nvSpPr>
          <p:cNvPr id="41" name="ee4pContent2"/>
          <p:cNvSpPr txBox="1"/>
          <p:nvPr/>
        </p:nvSpPr>
        <p:spPr>
          <a:xfrm>
            <a:off x="1661411" y="4138199"/>
            <a:ext cx="3397938" cy="427147"/>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lang="en-US" sz="1400">
                <a:latin typeface="+mn-lt"/>
              </a:rPr>
              <a:t>57% </a:t>
            </a:r>
            <a:r>
              <a:rPr lang="en-US" sz="1400" dirty="0">
                <a:latin typeface="+mn-lt"/>
              </a:rPr>
              <a:t>with </a:t>
            </a:r>
            <a:br>
              <a:rPr lang="en-US" sz="1400" dirty="0">
                <a:latin typeface="+mn-lt"/>
              </a:rPr>
            </a:br>
            <a:r>
              <a:rPr lang="en-US" sz="1400" dirty="0">
                <a:latin typeface="+mn-lt"/>
              </a:rPr>
              <a:t>migration background</a:t>
            </a:r>
          </a:p>
        </p:txBody>
      </p:sp>
      <p:sp>
        <p:nvSpPr>
          <p:cNvPr id="42" name="ee4pContent2"/>
          <p:cNvSpPr txBox="1"/>
          <p:nvPr/>
        </p:nvSpPr>
        <p:spPr>
          <a:xfrm>
            <a:off x="1663108" y="4871731"/>
            <a:ext cx="3394544" cy="2135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kumimoji="0" lang="en-US" sz="14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66% </a:t>
            </a: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male</a:t>
            </a:r>
          </a:p>
        </p:txBody>
      </p:sp>
      <p:sp>
        <p:nvSpPr>
          <p:cNvPr id="47" name="ee4pContent2"/>
          <p:cNvSpPr txBox="1"/>
          <p:nvPr/>
        </p:nvSpPr>
        <p:spPr>
          <a:xfrm>
            <a:off x="1663108" y="3620111"/>
            <a:ext cx="3394544" cy="430887"/>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lang="en-US" sz="1400">
                <a:latin typeface="+mn-lt"/>
              </a:rPr>
              <a:t>Over</a:t>
            </a:r>
            <a:r>
              <a:rPr kumimoji="0" lang="en-US" sz="14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 </a:t>
            </a:r>
            <a:r>
              <a:rPr lang="en-US" sz="1400" smtClean="0">
                <a:latin typeface="+mn-lt"/>
              </a:rPr>
              <a:t>4</a:t>
            </a:r>
            <a:r>
              <a:rPr lang="en-US" sz="1400" dirty="0">
                <a:latin typeface="+mn-lt"/>
              </a:rPr>
              <a:t>2</a:t>
            </a:r>
            <a:r>
              <a:rPr kumimoji="0" lang="en-US" sz="1400" b="0" i="0" u="none" strike="noStrike" kern="1200" cap="none" spc="0" normalizeH="0" baseline="0" noProof="0" smtClean="0">
                <a:ln>
                  <a:noFill/>
                </a:ln>
                <a:solidFill>
                  <a:srgbClr val="000000"/>
                </a:solidFill>
                <a:effectLst/>
                <a:uLnTx/>
                <a:uFillTx/>
                <a:latin typeface="+mn-lt"/>
                <a:ea typeface="+mn-ea"/>
                <a:cs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have a lower secondary degree (at the most)</a:t>
            </a:r>
          </a:p>
        </p:txBody>
      </p:sp>
      <p:sp>
        <p:nvSpPr>
          <p:cNvPr id="53" name="ee4pContent2"/>
          <p:cNvSpPr txBox="1"/>
          <p:nvPr/>
        </p:nvSpPr>
        <p:spPr>
          <a:xfrm>
            <a:off x="5829884" y="2994301"/>
            <a:ext cx="3394544" cy="2135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15–27</a:t>
            </a:r>
          </a:p>
        </p:txBody>
      </p:sp>
      <p:sp>
        <p:nvSpPr>
          <p:cNvPr id="54" name="ee4pContent2"/>
          <p:cNvSpPr txBox="1"/>
          <p:nvPr/>
        </p:nvSpPr>
        <p:spPr>
          <a:xfrm>
            <a:off x="5828187" y="4138199"/>
            <a:ext cx="3397939" cy="427147"/>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Syria, Eritrea, Iraq, </a:t>
            </a:r>
            <a:b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Afghanistan, Iran, etc.</a:t>
            </a:r>
          </a:p>
        </p:txBody>
      </p:sp>
      <p:sp>
        <p:nvSpPr>
          <p:cNvPr id="55" name="ee4pContent2"/>
          <p:cNvSpPr txBox="1"/>
          <p:nvPr/>
        </p:nvSpPr>
        <p:spPr>
          <a:xfrm>
            <a:off x="5829884" y="4871731"/>
            <a:ext cx="3394544" cy="2135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lang="en-US" sz="1400" smtClean="0">
                <a:latin typeface="+mn-lt"/>
              </a:rPr>
              <a:t>79</a:t>
            </a:r>
            <a:r>
              <a:rPr kumimoji="0" lang="en-US" sz="1400" b="0" i="0" u="none" strike="noStrike" kern="1200" cap="none" spc="0" normalizeH="0" baseline="0" noProof="0" smtClean="0">
                <a:ln>
                  <a:noFill/>
                </a:ln>
                <a:solidFill>
                  <a:srgbClr val="000000"/>
                </a:solidFill>
                <a:effectLst/>
                <a:uLnTx/>
                <a:uFillTx/>
                <a:latin typeface="+mn-lt"/>
                <a:ea typeface="+mn-ea"/>
                <a:cs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male</a:t>
            </a:r>
          </a:p>
        </p:txBody>
      </p:sp>
      <p:sp>
        <p:nvSpPr>
          <p:cNvPr id="59" name="ee4pContent2"/>
          <p:cNvSpPr txBox="1"/>
          <p:nvPr/>
        </p:nvSpPr>
        <p:spPr>
          <a:xfrm>
            <a:off x="5828187" y="3620111"/>
            <a:ext cx="3397939" cy="2135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Tx/>
              <a:buSzTx/>
              <a:buFont typeface="Trebuchet MS" panose="020B0603020202020204" pitchFamily="34" charset="0"/>
              <a:buChar char="​"/>
              <a:defRPr b="0" i="0"/>
            </a:pPr>
            <a:r>
              <a:rPr kumimoji="0" lang="en-US" sz="1400" b="0" i="0" u="none" strike="noStrike" kern="1200" cap="none" spc="0" normalizeH="0" baseline="0" noProof="0" dirty="0">
                <a:ln>
                  <a:noFill/>
                </a:ln>
                <a:solidFill>
                  <a:srgbClr val="000000">
                    <a:lumMod val="100000"/>
                  </a:srgbClr>
                </a:solidFill>
                <a:effectLst/>
                <a:uLnTx/>
                <a:uFillTx/>
                <a:latin typeface="+mn-lt"/>
                <a:ea typeface="ＭＳ Ｐゴシック"/>
                <a:cs typeface="Calibri" panose="020F0502020204030204" pitchFamily="34" charset="0"/>
              </a:rPr>
              <a:t>Low to medium qualifications</a:t>
            </a:r>
          </a:p>
        </p:txBody>
      </p:sp>
      <p:sp>
        <p:nvSpPr>
          <p:cNvPr id="43" name="AutoShape 24"/>
          <p:cNvSpPr>
            <a:spLocks noChangeArrowheads="1"/>
          </p:cNvSpPr>
          <p:nvPr/>
        </p:nvSpPr>
        <p:spPr bwMode="auto">
          <a:xfrm>
            <a:off x="-6889" y="2922023"/>
            <a:ext cx="1260000" cy="360000"/>
          </a:xfrm>
          <a:prstGeom prst="homePlate">
            <a:avLst/>
          </a:prstGeom>
          <a:solidFill>
            <a:srgbClr val="59B5DA"/>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050" b="0" i="0" u="none" strike="noStrike" kern="1200" cap="none" spc="0" normalizeH="0" baseline="0" noProof="0" dirty="0">
                <a:ln>
                  <a:noFill/>
                </a:ln>
                <a:solidFill>
                  <a:srgbClr val="FFFFFF"/>
                </a:solidFill>
                <a:effectLst/>
                <a:uLnTx/>
                <a:uFillTx/>
                <a:ea typeface="+mn-ea"/>
                <a:cs typeface="+mn-cs"/>
              </a:rPr>
              <a:t>Age</a:t>
            </a:r>
          </a:p>
        </p:txBody>
      </p:sp>
      <p:sp>
        <p:nvSpPr>
          <p:cNvPr id="44" name="AutoShape 24"/>
          <p:cNvSpPr>
            <a:spLocks noChangeArrowheads="1"/>
          </p:cNvSpPr>
          <p:nvPr/>
        </p:nvSpPr>
        <p:spPr bwMode="auto">
          <a:xfrm>
            <a:off x="-6889" y="3547833"/>
            <a:ext cx="1260000" cy="360000"/>
          </a:xfrm>
          <a:prstGeom prst="homePlate">
            <a:avLst/>
          </a:prstGeom>
          <a:solidFill>
            <a:srgbClr val="59B5DA"/>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050" b="0" i="0" u="none" strike="noStrike" kern="1200" cap="none" spc="0" normalizeH="0" baseline="0" noProof="0" dirty="0">
                <a:ln>
                  <a:noFill/>
                </a:ln>
                <a:solidFill>
                  <a:srgbClr val="FFFFFF"/>
                </a:solidFill>
                <a:effectLst/>
                <a:uLnTx/>
                <a:uFillTx/>
                <a:ea typeface="+mn-ea"/>
                <a:cs typeface="+mn-cs"/>
              </a:rPr>
              <a:t>Education</a:t>
            </a:r>
          </a:p>
        </p:txBody>
      </p:sp>
      <p:sp>
        <p:nvSpPr>
          <p:cNvPr id="45" name="AutoShape 24"/>
          <p:cNvSpPr>
            <a:spLocks noChangeArrowheads="1"/>
          </p:cNvSpPr>
          <p:nvPr/>
        </p:nvSpPr>
        <p:spPr bwMode="auto">
          <a:xfrm>
            <a:off x="2285" y="4173643"/>
            <a:ext cx="1260000" cy="360000"/>
          </a:xfrm>
          <a:prstGeom prst="homePlate">
            <a:avLst/>
          </a:prstGeom>
          <a:solidFill>
            <a:srgbClr val="59B5DA"/>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050" b="0" i="0" u="none" strike="noStrike" kern="1200" cap="none" spc="0" normalizeH="0" baseline="0" noProof="0" dirty="0">
                <a:ln>
                  <a:noFill/>
                </a:ln>
                <a:solidFill>
                  <a:srgbClr val="FFFFFF"/>
                </a:solidFill>
                <a:effectLst/>
                <a:uLnTx/>
                <a:uFillTx/>
                <a:ea typeface="+mn-ea"/>
                <a:cs typeface="+mn-cs"/>
              </a:rPr>
              <a:t>Background</a:t>
            </a:r>
          </a:p>
        </p:txBody>
      </p:sp>
      <p:sp>
        <p:nvSpPr>
          <p:cNvPr id="51" name="AutoShape 24"/>
          <p:cNvSpPr>
            <a:spLocks noChangeArrowheads="1"/>
          </p:cNvSpPr>
          <p:nvPr/>
        </p:nvSpPr>
        <p:spPr bwMode="auto">
          <a:xfrm>
            <a:off x="2285" y="4799453"/>
            <a:ext cx="1260000" cy="360000"/>
          </a:xfrm>
          <a:prstGeom prst="homePlate">
            <a:avLst/>
          </a:prstGeom>
          <a:solidFill>
            <a:srgbClr val="59B5DA"/>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050" b="0" i="0" u="none" strike="noStrike" kern="1200" cap="none" spc="0" normalizeH="0" baseline="0" noProof="0" dirty="0">
                <a:ln>
                  <a:noFill/>
                </a:ln>
                <a:solidFill>
                  <a:srgbClr val="FFFFFF"/>
                </a:solidFill>
                <a:effectLst/>
                <a:uLnTx/>
                <a:uFillTx/>
                <a:ea typeface="+mn-ea"/>
                <a:cs typeface="+mn-cs"/>
              </a:rPr>
              <a:t>Gender</a:t>
            </a:r>
          </a:p>
        </p:txBody>
      </p:sp>
      <p:grpSp>
        <p:nvGrpSpPr>
          <p:cNvPr id="56" name="bcgIcons_Compass">
            <a:extLst>
              <a:ext uri="{FF2B5EF4-FFF2-40B4-BE49-F238E27FC236}">
                <a16:creationId xmlns:a16="http://schemas.microsoft.com/office/drawing/2014/main" id="{495911DD-0A50-419E-97E2-0716DAB2B7E2}"/>
              </a:ext>
            </a:extLst>
          </p:cNvPr>
          <p:cNvGrpSpPr>
            <a:grpSpLocks noChangeAspect="1"/>
          </p:cNvGrpSpPr>
          <p:nvPr/>
        </p:nvGrpSpPr>
        <p:grpSpPr>
          <a:xfrm>
            <a:off x="5835812" y="1828737"/>
            <a:ext cx="913618" cy="914462"/>
            <a:chOff x="1682" y="0"/>
            <a:chExt cx="4316" cy="4320"/>
          </a:xfrm>
        </p:grpSpPr>
        <p:sp>
          <p:nvSpPr>
            <p:cNvPr id="57" name="AutoShape 23">
              <a:extLst>
                <a:ext uri="{FF2B5EF4-FFF2-40B4-BE49-F238E27FC236}">
                  <a16:creationId xmlns:a16="http://schemas.microsoft.com/office/drawing/2014/main" id="{9A9A8EC0-0DDB-42C3-8996-E0C9CC1E3B4A}"/>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0" name="Freeform 25">
              <a:extLst>
                <a:ext uri="{FF2B5EF4-FFF2-40B4-BE49-F238E27FC236}">
                  <a16:creationId xmlns:a16="http://schemas.microsoft.com/office/drawing/2014/main" id="{1FC112B2-7A9F-4AE3-A7C5-DC5A0EBE7AD7}"/>
                </a:ext>
              </a:extLst>
            </p:cNvPr>
            <p:cNvSpPr>
              <a:spLocks noEditPoints="1"/>
            </p:cNvSpPr>
            <p:nvPr/>
          </p:nvSpPr>
          <p:spPr bwMode="auto">
            <a:xfrm>
              <a:off x="2461" y="780"/>
              <a:ext cx="2758" cy="2764"/>
            </a:xfrm>
            <a:custGeom>
              <a:avLst/>
              <a:gdLst>
                <a:gd name="T0" fmla="*/ 1225 w 1472"/>
                <a:gd name="T1" fmla="*/ 247 h 1474"/>
                <a:gd name="T2" fmla="*/ 1225 w 1472"/>
                <a:gd name="T3" fmla="*/ 1227 h 1474"/>
                <a:gd name="T4" fmla="*/ 247 w 1472"/>
                <a:gd name="T5" fmla="*/ 1227 h 1474"/>
                <a:gd name="T6" fmla="*/ 247 w 1472"/>
                <a:gd name="T7" fmla="*/ 247 h 1474"/>
                <a:gd name="T8" fmla="*/ 736 w 1472"/>
                <a:gd name="T9" fmla="*/ 0 h 1474"/>
                <a:gd name="T10" fmla="*/ 736 w 1472"/>
                <a:gd name="T11" fmla="*/ 1474 h 1474"/>
                <a:gd name="T12" fmla="*/ 736 w 1472"/>
                <a:gd name="T13" fmla="*/ 0 h 1474"/>
                <a:gd name="T14" fmla="*/ 758 w 1472"/>
                <a:gd name="T15" fmla="*/ 128 h 1474"/>
                <a:gd name="T16" fmla="*/ 714 w 1472"/>
                <a:gd name="T17" fmla="*/ 128 h 1474"/>
                <a:gd name="T18" fmla="*/ 736 w 1472"/>
                <a:gd name="T19" fmla="*/ 238 h 1474"/>
                <a:gd name="T20" fmla="*/ 758 w 1472"/>
                <a:gd name="T21" fmla="*/ 1346 h 1474"/>
                <a:gd name="T22" fmla="*/ 736 w 1472"/>
                <a:gd name="T23" fmla="*/ 1236 h 1474"/>
                <a:gd name="T24" fmla="*/ 714 w 1472"/>
                <a:gd name="T25" fmla="*/ 1346 h 1474"/>
                <a:gd name="T26" fmla="*/ 758 w 1472"/>
                <a:gd name="T27" fmla="*/ 1346 h 1474"/>
                <a:gd name="T28" fmla="*/ 1182 w 1472"/>
                <a:gd name="T29" fmla="*/ 322 h 1474"/>
                <a:gd name="T30" fmla="*/ 1151 w 1472"/>
                <a:gd name="T31" fmla="*/ 291 h 1474"/>
                <a:gd name="T32" fmla="*/ 1089 w 1472"/>
                <a:gd name="T33" fmla="*/ 384 h 1474"/>
                <a:gd name="T34" fmla="*/ 1120 w 1472"/>
                <a:gd name="T35" fmla="*/ 384 h 1474"/>
                <a:gd name="T36" fmla="*/ 383 w 1472"/>
                <a:gd name="T37" fmla="*/ 1121 h 1474"/>
                <a:gd name="T38" fmla="*/ 352 w 1472"/>
                <a:gd name="T39" fmla="*/ 1090 h 1474"/>
                <a:gd name="T40" fmla="*/ 290 w 1472"/>
                <a:gd name="T41" fmla="*/ 1183 h 1474"/>
                <a:gd name="T42" fmla="*/ 321 w 1472"/>
                <a:gd name="T43" fmla="*/ 1183 h 1474"/>
                <a:gd name="T44" fmla="*/ 1182 w 1472"/>
                <a:gd name="T45" fmla="*/ 1152 h 1474"/>
                <a:gd name="T46" fmla="*/ 1089 w 1472"/>
                <a:gd name="T47" fmla="*/ 1090 h 1474"/>
                <a:gd name="T48" fmla="*/ 1151 w 1472"/>
                <a:gd name="T49" fmla="*/ 1183 h 1474"/>
                <a:gd name="T50" fmla="*/ 1182 w 1472"/>
                <a:gd name="T51" fmla="*/ 1183 h 1474"/>
                <a:gd name="T52" fmla="*/ 383 w 1472"/>
                <a:gd name="T53" fmla="*/ 353 h 1474"/>
                <a:gd name="T54" fmla="*/ 290 w 1472"/>
                <a:gd name="T55" fmla="*/ 291 h 1474"/>
                <a:gd name="T56" fmla="*/ 352 w 1472"/>
                <a:gd name="T57" fmla="*/ 384 h 1474"/>
                <a:gd name="T58" fmla="*/ 383 w 1472"/>
                <a:gd name="T59" fmla="*/ 384 h 1474"/>
                <a:gd name="T60" fmla="*/ 1345 w 1472"/>
                <a:gd name="T61" fmla="*/ 715 h 1474"/>
                <a:gd name="T62" fmla="*/ 1235 w 1472"/>
                <a:gd name="T63" fmla="*/ 737 h 1474"/>
                <a:gd name="T64" fmla="*/ 1345 w 1472"/>
                <a:gd name="T65" fmla="*/ 759 h 1474"/>
                <a:gd name="T66" fmla="*/ 237 w 1472"/>
                <a:gd name="T67" fmla="*/ 737 h 1474"/>
                <a:gd name="T68" fmla="*/ 127 w 1472"/>
                <a:gd name="T69" fmla="*/ 715 h 1474"/>
                <a:gd name="T70" fmla="*/ 127 w 1472"/>
                <a:gd name="T71" fmla="*/ 759 h 1474"/>
                <a:gd name="T72" fmla="*/ 237 w 1472"/>
                <a:gd name="T73" fmla="*/ 737 h 1474"/>
                <a:gd name="T74" fmla="*/ 639 w 1472"/>
                <a:gd name="T75" fmla="*/ 726 h 1474"/>
                <a:gd name="T76" fmla="*/ 625 w 1472"/>
                <a:gd name="T77" fmla="*/ 713 h 1474"/>
                <a:gd name="T78" fmla="*/ 473 w 1472"/>
                <a:gd name="T79" fmla="*/ 1320 h 1474"/>
                <a:gd name="T80" fmla="*/ 826 w 1472"/>
                <a:gd name="T81" fmla="*/ 810 h 1474"/>
                <a:gd name="T82" fmla="*/ 814 w 1472"/>
                <a:gd name="T83" fmla="*/ 793 h 1474"/>
                <a:gd name="T84" fmla="*/ 696 w 1472"/>
                <a:gd name="T85" fmla="*/ 821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2" h="1474">
                  <a:moveTo>
                    <a:pt x="736" y="44"/>
                  </a:moveTo>
                  <a:cubicBezTo>
                    <a:pt x="921" y="44"/>
                    <a:pt x="1095" y="116"/>
                    <a:pt x="1225" y="247"/>
                  </a:cubicBezTo>
                  <a:cubicBezTo>
                    <a:pt x="1356" y="378"/>
                    <a:pt x="1428" y="552"/>
                    <a:pt x="1428" y="737"/>
                  </a:cubicBezTo>
                  <a:cubicBezTo>
                    <a:pt x="1428" y="922"/>
                    <a:pt x="1356" y="1096"/>
                    <a:pt x="1225" y="1227"/>
                  </a:cubicBezTo>
                  <a:cubicBezTo>
                    <a:pt x="1095" y="1358"/>
                    <a:pt x="921" y="1430"/>
                    <a:pt x="736" y="1430"/>
                  </a:cubicBezTo>
                  <a:cubicBezTo>
                    <a:pt x="551" y="1430"/>
                    <a:pt x="377" y="1358"/>
                    <a:pt x="247" y="1227"/>
                  </a:cubicBezTo>
                  <a:cubicBezTo>
                    <a:pt x="116" y="1096"/>
                    <a:pt x="44" y="922"/>
                    <a:pt x="44" y="737"/>
                  </a:cubicBezTo>
                  <a:cubicBezTo>
                    <a:pt x="44" y="552"/>
                    <a:pt x="116" y="378"/>
                    <a:pt x="247" y="247"/>
                  </a:cubicBezTo>
                  <a:cubicBezTo>
                    <a:pt x="377" y="116"/>
                    <a:pt x="551" y="44"/>
                    <a:pt x="736" y="44"/>
                  </a:cubicBezTo>
                  <a:moveTo>
                    <a:pt x="736" y="0"/>
                  </a:moveTo>
                  <a:cubicBezTo>
                    <a:pt x="329" y="0"/>
                    <a:pt x="0" y="330"/>
                    <a:pt x="0" y="737"/>
                  </a:cubicBezTo>
                  <a:cubicBezTo>
                    <a:pt x="0" y="1144"/>
                    <a:pt x="329" y="1474"/>
                    <a:pt x="736" y="1474"/>
                  </a:cubicBezTo>
                  <a:cubicBezTo>
                    <a:pt x="1143" y="1474"/>
                    <a:pt x="1472" y="1144"/>
                    <a:pt x="1472" y="737"/>
                  </a:cubicBezTo>
                  <a:cubicBezTo>
                    <a:pt x="1472" y="330"/>
                    <a:pt x="1143" y="0"/>
                    <a:pt x="736" y="0"/>
                  </a:cubicBezTo>
                  <a:close/>
                  <a:moveTo>
                    <a:pt x="758" y="216"/>
                  </a:moveTo>
                  <a:cubicBezTo>
                    <a:pt x="758" y="128"/>
                    <a:pt x="758" y="128"/>
                    <a:pt x="758" y="128"/>
                  </a:cubicBezTo>
                  <a:cubicBezTo>
                    <a:pt x="758" y="116"/>
                    <a:pt x="748" y="106"/>
                    <a:pt x="736" y="106"/>
                  </a:cubicBezTo>
                  <a:cubicBezTo>
                    <a:pt x="724" y="106"/>
                    <a:pt x="714" y="116"/>
                    <a:pt x="714" y="128"/>
                  </a:cubicBezTo>
                  <a:cubicBezTo>
                    <a:pt x="714" y="216"/>
                    <a:pt x="714" y="216"/>
                    <a:pt x="714" y="216"/>
                  </a:cubicBezTo>
                  <a:cubicBezTo>
                    <a:pt x="714" y="228"/>
                    <a:pt x="724" y="238"/>
                    <a:pt x="736" y="238"/>
                  </a:cubicBezTo>
                  <a:cubicBezTo>
                    <a:pt x="748" y="238"/>
                    <a:pt x="758" y="228"/>
                    <a:pt x="758" y="216"/>
                  </a:cubicBezTo>
                  <a:close/>
                  <a:moveTo>
                    <a:pt x="758" y="1346"/>
                  </a:moveTo>
                  <a:cubicBezTo>
                    <a:pt x="758" y="1258"/>
                    <a:pt x="758" y="1258"/>
                    <a:pt x="758" y="1258"/>
                  </a:cubicBezTo>
                  <a:cubicBezTo>
                    <a:pt x="758" y="1246"/>
                    <a:pt x="748" y="1236"/>
                    <a:pt x="736" y="1236"/>
                  </a:cubicBezTo>
                  <a:cubicBezTo>
                    <a:pt x="724" y="1236"/>
                    <a:pt x="714" y="1246"/>
                    <a:pt x="714" y="1258"/>
                  </a:cubicBezTo>
                  <a:cubicBezTo>
                    <a:pt x="714" y="1346"/>
                    <a:pt x="714" y="1346"/>
                    <a:pt x="714" y="1346"/>
                  </a:cubicBezTo>
                  <a:cubicBezTo>
                    <a:pt x="714" y="1358"/>
                    <a:pt x="724" y="1368"/>
                    <a:pt x="736" y="1368"/>
                  </a:cubicBezTo>
                  <a:cubicBezTo>
                    <a:pt x="748" y="1368"/>
                    <a:pt x="758" y="1358"/>
                    <a:pt x="758" y="1346"/>
                  </a:cubicBezTo>
                  <a:close/>
                  <a:moveTo>
                    <a:pt x="1120" y="384"/>
                  </a:moveTo>
                  <a:cubicBezTo>
                    <a:pt x="1182" y="322"/>
                    <a:pt x="1182" y="322"/>
                    <a:pt x="1182" y="322"/>
                  </a:cubicBezTo>
                  <a:cubicBezTo>
                    <a:pt x="1191" y="314"/>
                    <a:pt x="1191" y="300"/>
                    <a:pt x="1182" y="291"/>
                  </a:cubicBezTo>
                  <a:cubicBezTo>
                    <a:pt x="1173" y="282"/>
                    <a:pt x="1159" y="282"/>
                    <a:pt x="1151" y="291"/>
                  </a:cubicBezTo>
                  <a:cubicBezTo>
                    <a:pt x="1089" y="353"/>
                    <a:pt x="1089" y="353"/>
                    <a:pt x="1089" y="353"/>
                  </a:cubicBezTo>
                  <a:cubicBezTo>
                    <a:pt x="1080" y="362"/>
                    <a:pt x="1080" y="376"/>
                    <a:pt x="1089" y="384"/>
                  </a:cubicBezTo>
                  <a:cubicBezTo>
                    <a:pt x="1093" y="389"/>
                    <a:pt x="1099" y="391"/>
                    <a:pt x="1104" y="391"/>
                  </a:cubicBezTo>
                  <a:cubicBezTo>
                    <a:pt x="1110" y="391"/>
                    <a:pt x="1115" y="389"/>
                    <a:pt x="1120" y="384"/>
                  </a:cubicBezTo>
                  <a:close/>
                  <a:moveTo>
                    <a:pt x="321" y="1183"/>
                  </a:moveTo>
                  <a:cubicBezTo>
                    <a:pt x="383" y="1121"/>
                    <a:pt x="383" y="1121"/>
                    <a:pt x="383" y="1121"/>
                  </a:cubicBezTo>
                  <a:cubicBezTo>
                    <a:pt x="392" y="1112"/>
                    <a:pt x="392" y="1098"/>
                    <a:pt x="383" y="1090"/>
                  </a:cubicBezTo>
                  <a:cubicBezTo>
                    <a:pt x="375" y="1081"/>
                    <a:pt x="361" y="1081"/>
                    <a:pt x="352" y="1090"/>
                  </a:cubicBezTo>
                  <a:cubicBezTo>
                    <a:pt x="290" y="1152"/>
                    <a:pt x="290" y="1152"/>
                    <a:pt x="290" y="1152"/>
                  </a:cubicBezTo>
                  <a:cubicBezTo>
                    <a:pt x="281" y="1160"/>
                    <a:pt x="281" y="1174"/>
                    <a:pt x="290" y="1183"/>
                  </a:cubicBezTo>
                  <a:cubicBezTo>
                    <a:pt x="294" y="1187"/>
                    <a:pt x="300" y="1189"/>
                    <a:pt x="306" y="1189"/>
                  </a:cubicBezTo>
                  <a:cubicBezTo>
                    <a:pt x="311" y="1189"/>
                    <a:pt x="317" y="1187"/>
                    <a:pt x="321" y="1183"/>
                  </a:cubicBezTo>
                  <a:close/>
                  <a:moveTo>
                    <a:pt x="1182" y="1183"/>
                  </a:moveTo>
                  <a:cubicBezTo>
                    <a:pt x="1191" y="1174"/>
                    <a:pt x="1191" y="1160"/>
                    <a:pt x="1182" y="1152"/>
                  </a:cubicBezTo>
                  <a:cubicBezTo>
                    <a:pt x="1120" y="1090"/>
                    <a:pt x="1120" y="1090"/>
                    <a:pt x="1120" y="1090"/>
                  </a:cubicBezTo>
                  <a:cubicBezTo>
                    <a:pt x="1111" y="1081"/>
                    <a:pt x="1097" y="1081"/>
                    <a:pt x="1089" y="1090"/>
                  </a:cubicBezTo>
                  <a:cubicBezTo>
                    <a:pt x="1080" y="1098"/>
                    <a:pt x="1080" y="1112"/>
                    <a:pt x="1089" y="1121"/>
                  </a:cubicBezTo>
                  <a:cubicBezTo>
                    <a:pt x="1151" y="1183"/>
                    <a:pt x="1151" y="1183"/>
                    <a:pt x="1151" y="1183"/>
                  </a:cubicBezTo>
                  <a:cubicBezTo>
                    <a:pt x="1155" y="1187"/>
                    <a:pt x="1161" y="1189"/>
                    <a:pt x="1166" y="1189"/>
                  </a:cubicBezTo>
                  <a:cubicBezTo>
                    <a:pt x="1172" y="1189"/>
                    <a:pt x="1178" y="1187"/>
                    <a:pt x="1182" y="1183"/>
                  </a:cubicBezTo>
                  <a:close/>
                  <a:moveTo>
                    <a:pt x="383" y="384"/>
                  </a:moveTo>
                  <a:cubicBezTo>
                    <a:pt x="392" y="376"/>
                    <a:pt x="392" y="362"/>
                    <a:pt x="383" y="353"/>
                  </a:cubicBezTo>
                  <a:cubicBezTo>
                    <a:pt x="321" y="291"/>
                    <a:pt x="321" y="291"/>
                    <a:pt x="321" y="291"/>
                  </a:cubicBezTo>
                  <a:cubicBezTo>
                    <a:pt x="313" y="282"/>
                    <a:pt x="299" y="282"/>
                    <a:pt x="290" y="291"/>
                  </a:cubicBezTo>
                  <a:cubicBezTo>
                    <a:pt x="281" y="300"/>
                    <a:pt x="281" y="314"/>
                    <a:pt x="290" y="322"/>
                  </a:cubicBezTo>
                  <a:cubicBezTo>
                    <a:pt x="352" y="384"/>
                    <a:pt x="352" y="384"/>
                    <a:pt x="352" y="384"/>
                  </a:cubicBezTo>
                  <a:cubicBezTo>
                    <a:pt x="357" y="389"/>
                    <a:pt x="362" y="391"/>
                    <a:pt x="368" y="391"/>
                  </a:cubicBezTo>
                  <a:cubicBezTo>
                    <a:pt x="373" y="391"/>
                    <a:pt x="379" y="389"/>
                    <a:pt x="383" y="384"/>
                  </a:cubicBezTo>
                  <a:close/>
                  <a:moveTo>
                    <a:pt x="1367" y="737"/>
                  </a:moveTo>
                  <a:cubicBezTo>
                    <a:pt x="1367" y="725"/>
                    <a:pt x="1357" y="715"/>
                    <a:pt x="1345" y="715"/>
                  </a:cubicBezTo>
                  <a:cubicBezTo>
                    <a:pt x="1257" y="715"/>
                    <a:pt x="1257" y="715"/>
                    <a:pt x="1257" y="715"/>
                  </a:cubicBezTo>
                  <a:cubicBezTo>
                    <a:pt x="1245" y="715"/>
                    <a:pt x="1235" y="725"/>
                    <a:pt x="1235" y="737"/>
                  </a:cubicBezTo>
                  <a:cubicBezTo>
                    <a:pt x="1235" y="749"/>
                    <a:pt x="1245" y="759"/>
                    <a:pt x="1257" y="759"/>
                  </a:cubicBezTo>
                  <a:cubicBezTo>
                    <a:pt x="1345" y="759"/>
                    <a:pt x="1345" y="759"/>
                    <a:pt x="1345" y="759"/>
                  </a:cubicBezTo>
                  <a:cubicBezTo>
                    <a:pt x="1357" y="759"/>
                    <a:pt x="1367" y="749"/>
                    <a:pt x="1367" y="737"/>
                  </a:cubicBezTo>
                  <a:close/>
                  <a:moveTo>
                    <a:pt x="237" y="737"/>
                  </a:moveTo>
                  <a:cubicBezTo>
                    <a:pt x="237" y="725"/>
                    <a:pt x="227" y="715"/>
                    <a:pt x="215" y="715"/>
                  </a:cubicBezTo>
                  <a:cubicBezTo>
                    <a:pt x="127" y="715"/>
                    <a:pt x="127" y="715"/>
                    <a:pt x="127" y="715"/>
                  </a:cubicBezTo>
                  <a:cubicBezTo>
                    <a:pt x="115" y="715"/>
                    <a:pt x="105" y="725"/>
                    <a:pt x="105" y="737"/>
                  </a:cubicBezTo>
                  <a:cubicBezTo>
                    <a:pt x="105" y="749"/>
                    <a:pt x="115" y="759"/>
                    <a:pt x="127" y="759"/>
                  </a:cubicBezTo>
                  <a:cubicBezTo>
                    <a:pt x="215" y="759"/>
                    <a:pt x="215" y="759"/>
                    <a:pt x="215" y="759"/>
                  </a:cubicBezTo>
                  <a:cubicBezTo>
                    <a:pt x="227" y="759"/>
                    <a:pt x="237" y="749"/>
                    <a:pt x="237" y="737"/>
                  </a:cubicBezTo>
                  <a:close/>
                  <a:moveTo>
                    <a:pt x="696" y="821"/>
                  </a:moveTo>
                  <a:cubicBezTo>
                    <a:pt x="657" y="804"/>
                    <a:pt x="636" y="765"/>
                    <a:pt x="639" y="726"/>
                  </a:cubicBezTo>
                  <a:cubicBezTo>
                    <a:pt x="639" y="722"/>
                    <a:pt x="637" y="718"/>
                    <a:pt x="633" y="716"/>
                  </a:cubicBezTo>
                  <a:cubicBezTo>
                    <a:pt x="625" y="713"/>
                    <a:pt x="625" y="713"/>
                    <a:pt x="625" y="713"/>
                  </a:cubicBezTo>
                  <a:cubicBezTo>
                    <a:pt x="620" y="710"/>
                    <a:pt x="614" y="714"/>
                    <a:pt x="613" y="719"/>
                  </a:cubicBezTo>
                  <a:cubicBezTo>
                    <a:pt x="473" y="1320"/>
                    <a:pt x="473" y="1320"/>
                    <a:pt x="473" y="1320"/>
                  </a:cubicBezTo>
                  <a:cubicBezTo>
                    <a:pt x="470" y="1330"/>
                    <a:pt x="484" y="1336"/>
                    <a:pt x="490" y="1327"/>
                  </a:cubicBezTo>
                  <a:cubicBezTo>
                    <a:pt x="826" y="810"/>
                    <a:pt x="826" y="810"/>
                    <a:pt x="826" y="810"/>
                  </a:cubicBezTo>
                  <a:cubicBezTo>
                    <a:pt x="829" y="806"/>
                    <a:pt x="827" y="799"/>
                    <a:pt x="821" y="796"/>
                  </a:cubicBezTo>
                  <a:cubicBezTo>
                    <a:pt x="814" y="793"/>
                    <a:pt x="814" y="793"/>
                    <a:pt x="814" y="793"/>
                  </a:cubicBezTo>
                  <a:cubicBezTo>
                    <a:pt x="810" y="792"/>
                    <a:pt x="806" y="793"/>
                    <a:pt x="803" y="796"/>
                  </a:cubicBezTo>
                  <a:cubicBezTo>
                    <a:pt x="778" y="826"/>
                    <a:pt x="735" y="837"/>
                    <a:pt x="696" y="821"/>
                  </a:cubicBezTo>
                  <a:close/>
                </a:path>
              </a:pathLst>
            </a:custGeom>
            <a:solidFill>
              <a:srgbClr val="0088C2">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61" name="Freeform 26">
              <a:extLst>
                <a:ext uri="{FF2B5EF4-FFF2-40B4-BE49-F238E27FC236}">
                  <a16:creationId xmlns:a16="http://schemas.microsoft.com/office/drawing/2014/main" id="{31707AE1-EBC1-48A7-BE67-2E85E2918C8B}"/>
                </a:ext>
              </a:extLst>
            </p:cNvPr>
            <p:cNvSpPr>
              <a:spLocks noEditPoints="1"/>
            </p:cNvSpPr>
            <p:nvPr/>
          </p:nvSpPr>
          <p:spPr bwMode="auto">
            <a:xfrm>
              <a:off x="2128" y="448"/>
              <a:ext cx="3424" cy="3428"/>
            </a:xfrm>
            <a:custGeom>
              <a:avLst/>
              <a:gdLst>
                <a:gd name="T0" fmla="*/ 914 w 1828"/>
                <a:gd name="T1" fmla="*/ 1828 h 1828"/>
                <a:gd name="T2" fmla="*/ 268 w 1828"/>
                <a:gd name="T3" fmla="*/ 1560 h 1828"/>
                <a:gd name="T4" fmla="*/ 0 w 1828"/>
                <a:gd name="T5" fmla="*/ 914 h 1828"/>
                <a:gd name="T6" fmla="*/ 268 w 1828"/>
                <a:gd name="T7" fmla="*/ 268 h 1828"/>
                <a:gd name="T8" fmla="*/ 914 w 1828"/>
                <a:gd name="T9" fmla="*/ 0 h 1828"/>
                <a:gd name="T10" fmla="*/ 1560 w 1828"/>
                <a:gd name="T11" fmla="*/ 268 h 1828"/>
                <a:gd name="T12" fmla="*/ 1828 w 1828"/>
                <a:gd name="T13" fmla="*/ 914 h 1828"/>
                <a:gd name="T14" fmla="*/ 1560 w 1828"/>
                <a:gd name="T15" fmla="*/ 1560 h 1828"/>
                <a:gd name="T16" fmla="*/ 914 w 1828"/>
                <a:gd name="T17" fmla="*/ 1828 h 1828"/>
                <a:gd name="T18" fmla="*/ 914 w 1828"/>
                <a:gd name="T19" fmla="*/ 44 h 1828"/>
                <a:gd name="T20" fmla="*/ 44 w 1828"/>
                <a:gd name="T21" fmla="*/ 914 h 1828"/>
                <a:gd name="T22" fmla="*/ 914 w 1828"/>
                <a:gd name="T23" fmla="*/ 1784 h 1828"/>
                <a:gd name="T24" fmla="*/ 1784 w 1828"/>
                <a:gd name="T25" fmla="*/ 914 h 1828"/>
                <a:gd name="T26" fmla="*/ 914 w 1828"/>
                <a:gd name="T27" fmla="*/ 44 h 1828"/>
                <a:gd name="T28" fmla="*/ 954 w 1828"/>
                <a:gd name="T29" fmla="*/ 820 h 1828"/>
                <a:gd name="T30" fmla="*/ 1011 w 1828"/>
                <a:gd name="T31" fmla="*/ 913 h 1828"/>
                <a:gd name="T32" fmla="*/ 1016 w 1828"/>
                <a:gd name="T33" fmla="*/ 922 h 1828"/>
                <a:gd name="T34" fmla="*/ 1024 w 1828"/>
                <a:gd name="T35" fmla="*/ 926 h 1828"/>
                <a:gd name="T36" fmla="*/ 1037 w 1828"/>
                <a:gd name="T37" fmla="*/ 919 h 1828"/>
                <a:gd name="T38" fmla="*/ 1177 w 1828"/>
                <a:gd name="T39" fmla="*/ 330 h 1828"/>
                <a:gd name="T40" fmla="*/ 1161 w 1828"/>
                <a:gd name="T41" fmla="*/ 323 h 1828"/>
                <a:gd name="T42" fmla="*/ 823 w 1828"/>
                <a:gd name="T43" fmla="*/ 829 h 1828"/>
                <a:gd name="T44" fmla="*/ 828 w 1828"/>
                <a:gd name="T45" fmla="*/ 843 h 1828"/>
                <a:gd name="T46" fmla="*/ 836 w 1828"/>
                <a:gd name="T47" fmla="*/ 846 h 1828"/>
                <a:gd name="T48" fmla="*/ 847 w 1828"/>
                <a:gd name="T49" fmla="*/ 844 h 1828"/>
                <a:gd name="T50" fmla="*/ 954 w 1828"/>
                <a:gd name="T51" fmla="*/ 82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28" h="1828">
                  <a:moveTo>
                    <a:pt x="914" y="1828"/>
                  </a:moveTo>
                  <a:cubicBezTo>
                    <a:pt x="670" y="1828"/>
                    <a:pt x="440" y="1733"/>
                    <a:pt x="268" y="1560"/>
                  </a:cubicBezTo>
                  <a:cubicBezTo>
                    <a:pt x="95" y="1388"/>
                    <a:pt x="0" y="1158"/>
                    <a:pt x="0" y="914"/>
                  </a:cubicBezTo>
                  <a:cubicBezTo>
                    <a:pt x="0" y="670"/>
                    <a:pt x="95" y="440"/>
                    <a:pt x="268" y="268"/>
                  </a:cubicBezTo>
                  <a:cubicBezTo>
                    <a:pt x="440" y="95"/>
                    <a:pt x="670" y="0"/>
                    <a:pt x="914" y="0"/>
                  </a:cubicBezTo>
                  <a:cubicBezTo>
                    <a:pt x="1158" y="0"/>
                    <a:pt x="1388" y="95"/>
                    <a:pt x="1560" y="268"/>
                  </a:cubicBezTo>
                  <a:cubicBezTo>
                    <a:pt x="1733" y="440"/>
                    <a:pt x="1828" y="670"/>
                    <a:pt x="1828" y="914"/>
                  </a:cubicBezTo>
                  <a:cubicBezTo>
                    <a:pt x="1828" y="1158"/>
                    <a:pt x="1733" y="1388"/>
                    <a:pt x="1560" y="1560"/>
                  </a:cubicBezTo>
                  <a:cubicBezTo>
                    <a:pt x="1388" y="1733"/>
                    <a:pt x="1158" y="1828"/>
                    <a:pt x="914" y="1828"/>
                  </a:cubicBezTo>
                  <a:close/>
                  <a:moveTo>
                    <a:pt x="914" y="44"/>
                  </a:moveTo>
                  <a:cubicBezTo>
                    <a:pt x="434" y="44"/>
                    <a:pt x="44" y="434"/>
                    <a:pt x="44" y="914"/>
                  </a:cubicBezTo>
                  <a:cubicBezTo>
                    <a:pt x="44" y="1394"/>
                    <a:pt x="434" y="1784"/>
                    <a:pt x="914" y="1784"/>
                  </a:cubicBezTo>
                  <a:cubicBezTo>
                    <a:pt x="1394" y="1784"/>
                    <a:pt x="1784" y="1394"/>
                    <a:pt x="1784" y="914"/>
                  </a:cubicBezTo>
                  <a:cubicBezTo>
                    <a:pt x="1784" y="434"/>
                    <a:pt x="1394" y="44"/>
                    <a:pt x="914" y="44"/>
                  </a:cubicBezTo>
                  <a:close/>
                  <a:moveTo>
                    <a:pt x="954" y="820"/>
                  </a:moveTo>
                  <a:cubicBezTo>
                    <a:pt x="992" y="836"/>
                    <a:pt x="1015" y="874"/>
                    <a:pt x="1011" y="913"/>
                  </a:cubicBezTo>
                  <a:cubicBezTo>
                    <a:pt x="1010" y="917"/>
                    <a:pt x="1013" y="921"/>
                    <a:pt x="1016" y="922"/>
                  </a:cubicBezTo>
                  <a:cubicBezTo>
                    <a:pt x="1024" y="926"/>
                    <a:pt x="1024" y="926"/>
                    <a:pt x="1024" y="926"/>
                  </a:cubicBezTo>
                  <a:cubicBezTo>
                    <a:pt x="1029" y="927"/>
                    <a:pt x="1035" y="925"/>
                    <a:pt x="1037" y="919"/>
                  </a:cubicBezTo>
                  <a:cubicBezTo>
                    <a:pt x="1177" y="330"/>
                    <a:pt x="1177" y="330"/>
                    <a:pt x="1177" y="330"/>
                  </a:cubicBezTo>
                  <a:cubicBezTo>
                    <a:pt x="1180" y="320"/>
                    <a:pt x="1166" y="315"/>
                    <a:pt x="1161" y="323"/>
                  </a:cubicBezTo>
                  <a:cubicBezTo>
                    <a:pt x="823" y="829"/>
                    <a:pt x="823" y="829"/>
                    <a:pt x="823" y="829"/>
                  </a:cubicBezTo>
                  <a:cubicBezTo>
                    <a:pt x="821" y="835"/>
                    <a:pt x="823" y="841"/>
                    <a:pt x="828" y="843"/>
                  </a:cubicBezTo>
                  <a:cubicBezTo>
                    <a:pt x="836" y="846"/>
                    <a:pt x="836" y="846"/>
                    <a:pt x="836" y="846"/>
                  </a:cubicBezTo>
                  <a:cubicBezTo>
                    <a:pt x="840" y="848"/>
                    <a:pt x="843" y="847"/>
                    <a:pt x="847" y="844"/>
                  </a:cubicBezTo>
                  <a:cubicBezTo>
                    <a:pt x="873" y="815"/>
                    <a:pt x="916" y="804"/>
                    <a:pt x="954" y="820"/>
                  </a:cubicBezTo>
                  <a:close/>
                </a:path>
              </a:pathLst>
            </a:custGeom>
            <a:solidFill>
              <a:srgbClr val="59B5DA">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35" name="AutoShape 24"/>
          <p:cNvSpPr>
            <a:spLocks noChangeArrowheads="1"/>
          </p:cNvSpPr>
          <p:nvPr/>
        </p:nvSpPr>
        <p:spPr bwMode="auto">
          <a:xfrm>
            <a:off x="2285" y="5425264"/>
            <a:ext cx="1260000" cy="360000"/>
          </a:xfrm>
          <a:prstGeom prst="homePlate">
            <a:avLst/>
          </a:prstGeom>
          <a:solidFill>
            <a:srgbClr val="59B5DA"/>
          </a:solidFill>
          <a:ln w="12700" algn="ctr">
            <a:noFill/>
            <a:miter lim="800000"/>
          </a:ln>
        </p:spPr>
        <p:txBody>
          <a:bodyPr wrap="square" lIns="0" tIns="0" rIns="0" bIns="0" anchor="ctr"/>
          <a:lstStyle/>
          <a:p>
            <a:pPr marL="0" marR="0" lvl="0" indent="0" algn="ctr" defTabSz="914400" rtl="0" eaLnBrk="0" fontAlgn="auto" latinLnBrk="0" hangingPunct="0">
              <a:lnSpc>
                <a:spcPct val="100000"/>
              </a:lnSpc>
              <a:spcBef>
                <a:spcPct val="0"/>
              </a:spcBef>
              <a:spcAft>
                <a:spcPct val="0"/>
              </a:spcAft>
              <a:buClrTx/>
              <a:buSzTx/>
              <a:buFontTx/>
              <a:buNone/>
              <a:defRPr b="0" i="0"/>
            </a:pPr>
            <a:r>
              <a:rPr kumimoji="0" lang="en-US" sz="1050" b="0" i="0" u="none" strike="noStrike" kern="1200" cap="none" spc="0" normalizeH="0" baseline="0" noProof="0" dirty="0">
                <a:ln>
                  <a:noFill/>
                </a:ln>
                <a:solidFill>
                  <a:srgbClr val="FFFFFF"/>
                </a:solidFill>
                <a:effectLst/>
                <a:uLnTx/>
                <a:uFillTx/>
                <a:ea typeface="+mn-ea"/>
                <a:cs typeface="+mn-cs"/>
              </a:rPr>
              <a:t>Social needs</a:t>
            </a:r>
          </a:p>
        </p:txBody>
      </p:sp>
      <p:sp>
        <p:nvSpPr>
          <p:cNvPr id="36" name="ee4pContent2"/>
          <p:cNvSpPr txBox="1"/>
          <p:nvPr/>
        </p:nvSpPr>
        <p:spPr>
          <a:xfrm>
            <a:off x="1661411" y="5401614"/>
            <a:ext cx="3397938" cy="646331"/>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kumimoji="0" lang="en-US" sz="1400" b="0" i="0" u="none" strike="noStrike" kern="1200" cap="none" spc="0" normalizeH="0" baseline="0" noProof="0" dirty="0">
                <a:ln>
                  <a:noFill/>
                </a:ln>
                <a:solidFill>
                  <a:srgbClr val="000000">
                    <a:lumMod val="100000"/>
                  </a:srgbClr>
                </a:solidFill>
                <a:effectLst/>
                <a:uLnTx/>
                <a:uFillTx/>
                <a:latin typeface="+mn-lt"/>
                <a:ea typeface="+mn-ea"/>
                <a:cs typeface="Calibri" panose="020F0502020204030204" pitchFamily="34" charset="0"/>
              </a:rPr>
              <a:t>&gt; 70% are part of a household on welfare and have been in the transitional system for an average of 3 years</a:t>
            </a:r>
          </a:p>
        </p:txBody>
      </p:sp>
      <p:sp>
        <p:nvSpPr>
          <p:cNvPr id="37" name="ee4pContent2"/>
          <p:cNvSpPr txBox="1"/>
          <p:nvPr/>
        </p:nvSpPr>
        <p:spPr>
          <a:xfrm>
            <a:off x="5828187" y="5414296"/>
            <a:ext cx="3397939" cy="427147"/>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1pPr>
            <a:lvl2pPr marL="324000" lvl="1"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2pPr>
            <a:lvl3pPr marL="648000" lvl="2" indent="-216000">
              <a:buClr>
                <a:srgbClr val="0093D3"/>
              </a:buClr>
              <a:buSzTx/>
              <a:buFont typeface="Trebuchet MS" panose="020B0603020202020204" pitchFamily="34" charset="0"/>
              <a:buChar char="–"/>
              <a:defRPr sz="1200">
                <a:solidFill>
                  <a:srgbClr val="000000"/>
                </a:solidFill>
                <a:latin typeface="Trebuchet MS" panose="020B0603020202020204" pitchFamily="34" charset="0"/>
                <a:cs typeface="Calibri" panose="020F0502020204030204" pitchFamily="34" charset="0"/>
              </a:defRPr>
            </a:lvl3pPr>
            <a:lvl4pPr marL="0" lvl="3">
              <a:buSzTx/>
              <a:buFont typeface="Trebuchet MS" panose="020B0603020202020204" pitchFamily="34" charset="0"/>
              <a:buChar char="​"/>
              <a:defRPr sz="1600">
                <a:solidFill>
                  <a:srgbClr val="0093D3"/>
                </a:solidFill>
                <a:latin typeface="Trebuchet MS" panose="020B0603020202020204" pitchFamily="34" charset="0"/>
                <a:cs typeface="Calibri" panose="020F0502020204030204" pitchFamily="34" charset="0"/>
              </a:defRPr>
            </a:lvl4pPr>
            <a:lvl5pPr marL="0" lvl="4">
              <a:buSzTx/>
              <a:buFont typeface="Trebuchet MS" panose="020B0603020202020204" pitchFamily="34" charset="0"/>
              <a:buChar char="​"/>
              <a:defRPr sz="1600" b="1">
                <a:solidFill>
                  <a:srgbClr val="000000"/>
                </a:solidFill>
                <a:latin typeface="Trebuchet MS" panose="020B0603020202020204" pitchFamily="34" charset="0"/>
                <a:cs typeface="Calibri" panose="020F0502020204030204" pitchFamily="34" charset="0"/>
              </a:defRPr>
            </a:lvl5pPr>
            <a:lvl6pPr marL="324000" lvl="5" indent="-216000">
              <a:buClr>
                <a:srgbClr val="0093D3"/>
              </a:buClr>
              <a:buSzTx/>
              <a:buFont typeface="Trebuchet MS" panose="020B0603020202020204" pitchFamily="34" charset="0"/>
              <a:buChar char="•"/>
              <a:defRPr sz="1600">
                <a:solidFill>
                  <a:srgbClr val="000000"/>
                </a:solidFill>
                <a:latin typeface="Trebuchet MS" panose="020B0603020202020204" pitchFamily="34" charset="0"/>
                <a:cs typeface="Calibri" panose="020F0502020204030204" pitchFamily="34" charset="0"/>
              </a:defRPr>
            </a:lvl6pPr>
            <a:lvl7pPr marL="0" lvl="6">
              <a:buSzTx/>
              <a:buFont typeface="Trebuchet MS" panose="020B0603020202020204" pitchFamily="34" charset="0"/>
              <a:buChar char="​"/>
              <a:defRPr sz="4400">
                <a:solidFill>
                  <a:srgbClr val="000000"/>
                </a:solidFill>
                <a:latin typeface="Trebuchet MS" panose="020B0603020202020204" pitchFamily="34" charset="0"/>
                <a:cs typeface="Calibri" panose="020F0502020204030204" pitchFamily="34" charset="0"/>
              </a:defRPr>
            </a:lvl7pPr>
            <a:lvl8pPr marL="0" lvl="7">
              <a:buSzTx/>
              <a:buFont typeface="Trebuchet MS" panose="020B0603020202020204" pitchFamily="34" charset="0"/>
              <a:buChar char="​"/>
              <a:defRPr sz="5400">
                <a:solidFill>
                  <a:srgbClr val="0093D3"/>
                </a:solidFill>
                <a:latin typeface="Trebuchet MS" panose="020B0603020202020204" pitchFamily="34" charset="0"/>
                <a:cs typeface="Calibri" panose="020F0502020204030204" pitchFamily="34" charset="0"/>
              </a:defRPr>
            </a:lvl8pPr>
            <a:lvl9pPr marL="0" lvl="8">
              <a:buSzTx/>
              <a:buFont typeface="Trebuchet MS" panose="020B0603020202020204" pitchFamily="34" charset="0"/>
              <a:buChar char="​"/>
              <a:defRPr sz="2400">
                <a:solidFill>
                  <a:srgbClr val="0093D3"/>
                </a:solidFill>
                <a:latin typeface="Trebuchet MS" panose="020B0603020202020204" pitchFamily="34" charset="0"/>
                <a:cs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600"/>
              </a:spcAft>
              <a:buClr>
                <a:srgbClr val="0088C2"/>
              </a:buClr>
              <a:buSzTx/>
              <a:buFont typeface="Trebuchet MS" panose="020B0603020202020204" pitchFamily="34" charset="0"/>
              <a:buNone/>
              <a:defRPr b="0" i="0"/>
            </a:pP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Refugees with residence</a:t>
            </a:r>
            <a:b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rPr>
              <a:t>permit or temporary permission to stay</a:t>
            </a:r>
          </a:p>
        </p:txBody>
      </p:sp>
      <p:cxnSp>
        <p:nvCxnSpPr>
          <p:cNvPr id="38" name="Straight Connector 4"/>
          <p:cNvCxnSpPr/>
          <p:nvPr/>
        </p:nvCxnSpPr>
        <p:spPr>
          <a:xfrm flipH="1">
            <a:off x="5831580" y="2768600"/>
            <a:ext cx="3391153" cy="0"/>
          </a:xfrm>
          <a:prstGeom prst="line">
            <a:avLst/>
          </a:prstGeom>
          <a:ln w="19050" cap="rnd" cmpd="sng" algn="ctr">
            <a:solidFill>
              <a:srgbClr val="878787"/>
            </a:solidFill>
            <a:prstDash val="sysDot"/>
            <a:round/>
            <a:headEnd type="none" w="med" len="med"/>
            <a:tailEnd type="none" w="med" len="med"/>
          </a:ln>
        </p:spPr>
      </p:cxnSp>
      <p:sp>
        <p:nvSpPr>
          <p:cNvPr id="10" name="Rechteck 9"/>
          <p:cNvSpPr/>
          <p:nvPr/>
        </p:nvSpPr>
        <p:spPr>
          <a:xfrm>
            <a:off x="4964318" y="2584120"/>
            <a:ext cx="379027" cy="334759"/>
          </a:xfrm>
          <a:prstGeom prst="rect">
            <a:avLst/>
          </a:prstGeom>
          <a:solidFill>
            <a:schemeClr val="bg1"/>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chemeClr val="bg1"/>
              </a:solidFill>
            </a:endParaRPr>
          </a:p>
        </p:txBody>
      </p:sp>
      <p:cxnSp>
        <p:nvCxnSpPr>
          <p:cNvPr id="49" name="Straight Connector 4"/>
          <p:cNvCxnSpPr/>
          <p:nvPr/>
        </p:nvCxnSpPr>
        <p:spPr>
          <a:xfrm flipH="1">
            <a:off x="1661411" y="2797174"/>
            <a:ext cx="3391153" cy="0"/>
          </a:xfrm>
          <a:prstGeom prst="line">
            <a:avLst/>
          </a:prstGeom>
          <a:ln w="19050" cap="rnd" cmpd="sng" algn="ctr">
            <a:solidFill>
              <a:srgbClr val="878787"/>
            </a:solidFill>
            <a:prstDash val="sysDot"/>
            <a:round/>
            <a:headEnd type="none" w="med" len="med"/>
            <a:tailEnd type="none" w="med" len="med"/>
          </a:ln>
        </p:spPr>
      </p:cxnSp>
    </p:spTree>
    <p:extLst>
      <p:ext uri="{BB962C8B-B14F-4D97-AF65-F5344CB8AC3E}">
        <p14:creationId xmlns:p14="http://schemas.microsoft.com/office/powerpoint/2010/main" val="269156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9" name="think-cell Folie" r:id="rId10" imgW="0" imgH="0" progId="TCLayout.ActiveDocument.1">
                  <p:embed/>
                </p:oleObj>
              </mc:Choice>
              <mc:Fallback>
                <p:oleObj name="think-cell Folie" r:id="rId10" imgW="0" imgH="0" progId="TCLayout.ActiveDocument.1">
                  <p:embed/>
                  <p:pic>
                    <p:nvPicPr>
                      <p:cNvPr id="16" name="Objekt 15"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4" name="Rechteck 13" hidden="1"/>
          <p:cNvSpPr/>
          <p:nvPr>
            <p:custDataLst>
              <p:tags r:id="rId3"/>
            </p:custDataLst>
          </p:nvPr>
        </p:nvSpPr>
        <p:spPr>
          <a:xfrm>
            <a:off x="0" y="0"/>
            <a:ext cx="158750" cy="158750"/>
          </a:xfrm>
          <a:prstGeom prst="rect">
            <a:avLst/>
          </a:prstGeom>
          <a:solidFill>
            <a:srgbClr val="59B5D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110000"/>
              </a:lnSpc>
              <a:spcBef>
                <a:spcPct val="0"/>
              </a:spcBef>
              <a:spcAft>
                <a:spcPct val="0"/>
              </a:spcAft>
            </a:pPr>
            <a:endParaRPr lang="en-US" sz="1600" b="1" dirty="0">
              <a:solidFill>
                <a:schemeClr val="bg1"/>
              </a:solidFill>
              <a:latin typeface="Open Sans" panose="020B0606030504020204" pitchFamily="34" charset="0"/>
              <a:sym typeface="Open Sans" panose="020B0606030504020204" pitchFamily="34" charset="0"/>
            </a:endParaRPr>
          </a:p>
        </p:txBody>
      </p:sp>
      <p:sp>
        <p:nvSpPr>
          <p:cNvPr id="2" name="Titel 1"/>
          <p:cNvSpPr>
            <a:spLocks noGrp="1"/>
          </p:cNvSpPr>
          <p:nvPr>
            <p:ph type="title"/>
          </p:nvPr>
        </p:nvSpPr>
        <p:spPr>
          <a:xfrm>
            <a:off x="630001" y="622800"/>
            <a:ext cx="3700847" cy="659026"/>
          </a:xfrm>
        </p:spPr>
        <p:txBody>
          <a:bodyPr>
            <a:spAutoFit/>
          </a:bodyPr>
          <a:lstStyle/>
          <a:p>
            <a:pPr>
              <a:defRPr b="0" i="0"/>
            </a:pPr>
            <a:r>
              <a:rPr lang="en-US" dirty="0">
                <a:latin typeface="+mj-lt"/>
              </a:rPr>
              <a:t>We bring apprentices and companies together </a:t>
            </a:r>
          </a:p>
        </p:txBody>
      </p:sp>
      <p:graphicFrame>
        <p:nvGraphicFramePr>
          <p:cNvPr id="18" name="Chart 3"/>
          <p:cNvGraphicFramePr/>
          <p:nvPr>
            <p:custDataLst>
              <p:tags r:id="rId4"/>
            </p:custDataLst>
          </p:nvPr>
        </p:nvGraphicFramePr>
        <p:xfrm>
          <a:off x="5756275" y="1778000"/>
          <a:ext cx="3487738" cy="1911350"/>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 Placeholder 3"/>
          <p:cNvSpPr>
            <a:spLocks noGrp="1"/>
          </p:cNvSpPr>
          <p:nvPr>
            <p:custDataLst>
              <p:tags r:id="rId5"/>
            </p:custDataLst>
          </p:nvPr>
        </p:nvSpPr>
        <p:spPr bwMode="gray">
          <a:xfrm>
            <a:off x="6337300" y="3233738"/>
            <a:ext cx="665163"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5" tIns="0" rIns="412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spcBef>
                <a:spcPct val="0"/>
              </a:spcBef>
              <a:spcAft>
                <a:spcPct val="0"/>
              </a:spcAft>
              <a:defRPr b="0" i="0"/>
            </a:pPr>
            <a:r>
              <a:rPr lang="en-US" altLang="en-US" sz="1600" b="1" dirty="0">
                <a:latin typeface="+mn-lt"/>
                <a:cs typeface="+mn-cs"/>
                <a:sym typeface="+mn-lt"/>
              </a:rPr>
              <a:t>~ </a:t>
            </a:r>
            <a:fld id="{F03357B0-D06A-4A26-B788-E18E79CE1233}" type="datetime'''''''''''2''''0''''''''''''''%'''''''''''''''''''''">
              <a:rPr lang="en-US" altLang="en-US" sz="1600" b="1" smtClean="0">
                <a:latin typeface="+mn-lt"/>
                <a:cs typeface="+mn-cs"/>
                <a:sym typeface="+mn-lt"/>
              </a:rPr>
              <a:pPr algn="ctr">
                <a:spcBef>
                  <a:spcPct val="0"/>
                </a:spcBef>
                <a:spcAft>
                  <a:spcPct val="0"/>
                </a:spcAft>
              </a:pPr>
              <a:t>20%</a:t>
            </a:fld>
            <a:endParaRPr lang="en-US" sz="1600" b="1" dirty="0">
              <a:latin typeface="+mn-lt"/>
              <a:cs typeface="+mn-cs"/>
              <a:sym typeface="+mn-lt"/>
            </a:endParaRPr>
          </a:p>
        </p:txBody>
      </p:sp>
      <p:sp>
        <p:nvSpPr>
          <p:cNvPr id="10" name="Text Placeholder 3"/>
          <p:cNvSpPr>
            <a:spLocks noGrp="1"/>
          </p:cNvSpPr>
          <p:nvPr>
            <p:custDataLst>
              <p:tags r:id="rId6"/>
            </p:custDataLst>
          </p:nvPr>
        </p:nvSpPr>
        <p:spPr bwMode="gray">
          <a:xfrm>
            <a:off x="5900737" y="3675064"/>
            <a:ext cx="1538288" cy="8048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spcBef>
                <a:spcPct val="0"/>
              </a:spcBef>
              <a:spcAft>
                <a:spcPct val="0"/>
              </a:spcAft>
              <a:buNone/>
              <a:defRPr b="0" i="0"/>
            </a:pPr>
            <a:r>
              <a:rPr lang="en-US" altLang="en-US" sz="1600" dirty="0">
                <a:latin typeface="+mn-lt"/>
                <a:cs typeface="+mn-cs"/>
                <a:sym typeface="+mn-lt"/>
              </a:rPr>
              <a:t>Other programs with the same target group</a:t>
            </a:r>
            <a:endParaRPr lang="en-US" sz="1600" dirty="0">
              <a:latin typeface="+mn-lt"/>
              <a:cs typeface="+mn-cs"/>
              <a:sym typeface="+mn-lt"/>
            </a:endParaRPr>
          </a:p>
        </p:txBody>
      </p:sp>
      <p:sp>
        <p:nvSpPr>
          <p:cNvPr id="7" name="Text Placeholder 3"/>
          <p:cNvSpPr>
            <a:spLocks noGrp="1"/>
          </p:cNvSpPr>
          <p:nvPr>
            <p:custDataLst>
              <p:tags r:id="rId7"/>
            </p:custDataLst>
          </p:nvPr>
        </p:nvSpPr>
        <p:spPr bwMode="gray">
          <a:xfrm>
            <a:off x="8083550" y="2600325"/>
            <a:ext cx="496888"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5" tIns="0" rIns="4127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1pPr>
            <a:lvl2pPr marL="284400" indent="-172800" algn="l" defTabSz="914400" rtl="0" eaLnBrk="1" latinLnBrk="0" hangingPunct="1">
              <a:lnSpc>
                <a:spcPct val="90000"/>
              </a:lnSpc>
              <a:spcBef>
                <a:spcPct val="0"/>
              </a:spcBef>
              <a:spcAft>
                <a:spcPts val="300"/>
              </a:spcAft>
              <a:buClr>
                <a:srgbClr val="0088C2"/>
              </a:buClr>
              <a:buFont typeface="Arial" panose="020B0604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2pPr>
            <a:lvl3pPr marL="511200" indent="-165600" algn="l" defTabSz="914400" rtl="0" eaLnBrk="1" latinLnBrk="0" hangingPunct="1">
              <a:lnSpc>
                <a:spcPct val="90000"/>
              </a:lnSpc>
              <a:spcBef>
                <a:spcPct val="0"/>
              </a:spcBef>
              <a:spcAft>
                <a:spcPts val="300"/>
              </a:spcAft>
              <a:buClr>
                <a:srgbClr val="0088C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ct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ct val="0"/>
              </a:spcBef>
              <a:spcAft>
                <a:spcPts val="600"/>
              </a:spcAft>
              <a:buClr>
                <a:srgbClr val="0088C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ct val="0"/>
              </a:spcAft>
              <a:buFont typeface="Arial" panose="020B0604020202020204" pitchFamily="34" charset="0"/>
              <a:buChar char="​"/>
              <a:defRPr lang="en-US" sz="5400" kern="1200" baseline="0" smtClean="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ct val="0"/>
              </a:spcBef>
              <a:spcAft>
                <a:spcPts val="900"/>
              </a:spcAft>
              <a:buFont typeface="Arial" panose="020B0604020202020204" pitchFamily="34" charset="0"/>
              <a:buChar char="​"/>
              <a:defRPr lang="en-US" sz="2400" kern="1200" baseline="0">
                <a:solidFill>
                  <a:srgbClr val="0088C2"/>
                </a:solidFill>
                <a:latin typeface="Trebuchet MS" panose="020B0603020202020204" pitchFamily="34" charset="0"/>
                <a:ea typeface="+mn-ea"/>
                <a:cs typeface="Calibri" panose="020F0502020204030204" pitchFamily="34" charset="0"/>
                <a:sym typeface="Trebuchet MS" panose="020B0603020202020204" pitchFamily="34" charset="0"/>
              </a:defRPr>
            </a:lvl9pPr>
          </a:lstStyle>
          <a:p>
            <a:pPr algn="ctr">
              <a:spcBef>
                <a:spcPct val="0"/>
              </a:spcBef>
              <a:spcAft>
                <a:spcPct val="0"/>
              </a:spcAft>
              <a:defRPr b="0" i="0"/>
            </a:pPr>
            <a:r>
              <a:rPr lang="en-US" altLang="en-US" sz="1600" b="1">
                <a:solidFill>
                  <a:schemeClr val="bg1"/>
                </a:solidFill>
                <a:latin typeface="+mn-lt"/>
                <a:cs typeface="+mn-cs"/>
                <a:sym typeface="+mn-lt"/>
              </a:rPr>
              <a:t>75%</a:t>
            </a:r>
            <a:endParaRPr lang="en-US" sz="1600" b="1" dirty="0">
              <a:solidFill>
                <a:schemeClr val="bg1"/>
              </a:solidFill>
              <a:latin typeface="+mn-lt"/>
              <a:cs typeface="+mn-cs"/>
              <a:sym typeface="+mn-lt"/>
            </a:endParaRPr>
          </a:p>
        </p:txBody>
      </p:sp>
      <p:pic>
        <p:nvPicPr>
          <p:cNvPr id="12" name="Picture 1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725943" y="3744914"/>
            <a:ext cx="1252445" cy="174625"/>
          </a:xfrm>
          <a:prstGeom prst="rect">
            <a:avLst/>
          </a:prstGeom>
        </p:spPr>
      </p:pic>
      <p:sp>
        <p:nvSpPr>
          <p:cNvPr id="13" name="TextBox 19"/>
          <p:cNvSpPr txBox="1"/>
          <p:nvPr/>
        </p:nvSpPr>
        <p:spPr>
          <a:xfrm>
            <a:off x="6634415" y="1094912"/>
            <a:ext cx="1787525" cy="277813"/>
          </a:xfrm>
          <a:prstGeom prst="rect">
            <a:avLst/>
          </a:prstGeom>
          <a:noFill/>
          <a:ln w="9525" cap="flat" cmpd="sng" algn="ctr">
            <a:noFill/>
            <a:prstDash val="solid"/>
            <a:round/>
            <a:headEnd type="none" w="med" len="med"/>
            <a:tailEnd type="none" w="med" len="med"/>
          </a:ln>
          <a:effectLst>
            <a:outerShdw sx="0" sy="0" rotWithShape="0">
              <a:scrgbClr r="0" g="0" b="0"/>
            </a:outerShdw>
          </a:effectLst>
          <a:extLst>
            <a:ext uri="{91240B29-F687-4F45-9708-019B960494DF}">
              <a14:hiddenLine xmlns:a14="http://schemas.microsoft.com/office/drawing/2010/main" w="9525" cap="flat" cmpd="sng" algn="ctr">
                <a:solidFill>
                  <a:schemeClr val="accent5"/>
                </a:solidFill>
                <a:prstDash val="solid"/>
                <a:round/>
                <a:headEnd type="none" w="med" len="med"/>
                <a:tailEnd type="none" w="med" len="med"/>
              </a14:hiddenLine>
            </a:ext>
            <a:ext uri="{53640926-AAD7-44D8-BBD7-CCE9431645EC}">
              <a14:shadowObscured xmlns:a14="http://schemas.microsoft.com/office/drawing/2010/main"/>
            </a:ext>
          </a:extLst>
        </p:spPr>
        <p:txBody>
          <a:bodyPr wrap="square" lIns="0" tIns="0" rIns="0" bIns="0" rtlCol="0" anchor="ctr">
            <a:noAutofit/>
          </a:bodyPr>
          <a:lstStyle/>
          <a:p>
            <a:pPr algn="ctr">
              <a:defRPr b="0" i="0"/>
            </a:pPr>
            <a:r>
              <a:rPr lang="en-US" sz="2000" dirty="0">
                <a:solidFill>
                  <a:srgbClr val="0088C2"/>
                </a:solidFill>
                <a:effectLst/>
                <a:cs typeface="Calibri" panose="020F0502020204030204" pitchFamily="34" charset="0"/>
                <a:sym typeface="Trebuchet MS" panose="020B0603020202020204" pitchFamily="34" charset="0"/>
              </a:rPr>
              <a:t>Average placement</a:t>
            </a:r>
          </a:p>
        </p:txBody>
      </p:sp>
      <p:sp>
        <p:nvSpPr>
          <p:cNvPr id="42" name="TextBox 2"/>
          <p:cNvSpPr txBox="1"/>
          <p:nvPr/>
        </p:nvSpPr>
        <p:spPr>
          <a:xfrm>
            <a:off x="630000" y="2191399"/>
            <a:ext cx="3835491" cy="2554287"/>
          </a:xfrm>
          <a:prstGeom prst="rect">
            <a:avLst/>
          </a:prstGeom>
          <a:noFill/>
          <a:ln>
            <a:noFill/>
          </a:ln>
        </p:spPr>
        <p:txBody>
          <a:bodyPr wrap="square" lIns="0" tIns="0" rIns="0" bIns="0" rtlCol="0" anchor="t">
            <a:noAutofit/>
          </a:bodyPr>
          <a:lstStyle/>
          <a:p>
            <a:pPr marR="0" lvl="0" algn="l" defTabSz="914400" rtl="0" eaLnBrk="1" fontAlgn="base" latinLnBrk="0" hangingPunct="1">
              <a:lnSpc>
                <a:spcPct val="100000"/>
              </a:lnSpc>
              <a:spcBef>
                <a:spcPct val="0"/>
              </a:spcBef>
              <a:spcAft>
                <a:spcPts val="600"/>
              </a:spcAft>
              <a:buClr>
                <a:srgbClr val="59B5DA"/>
              </a:buClr>
              <a:buSzTx/>
              <a:defRPr b="0" i="0"/>
            </a:pPr>
            <a:r>
              <a:rPr kumimoji="0" lang="en-US" sz="1600" b="0" i="0" u="none" strike="noStrike" kern="1200" cap="none" spc="0" normalizeH="0" baseline="0" noProof="0" dirty="0">
                <a:ln>
                  <a:noFill/>
                </a:ln>
                <a:solidFill>
                  <a:srgbClr val="FFFFFF"/>
                </a:solidFill>
                <a:effectLst/>
                <a:uLnTx/>
                <a:uFillTx/>
                <a:ea typeface="ＭＳ Ｐゴシック"/>
                <a:cs typeface="Arial"/>
              </a:rPr>
              <a:t>Hands-on career guidance </a:t>
            </a:r>
          </a:p>
          <a:p>
            <a:pPr marL="285750" marR="0" lvl="0" indent="-285750" algn="l" defTabSz="914400" rtl="0" eaLnBrk="1" fontAlgn="base" latinLnBrk="0" hangingPunct="1">
              <a:lnSpc>
                <a:spcPct val="100000"/>
              </a:lnSpc>
              <a:spcBef>
                <a:spcPct val="0"/>
              </a:spcBef>
              <a:spcAft>
                <a:spcPts val="600"/>
              </a:spcAft>
              <a:buClr>
                <a:srgbClr val="59B5DA"/>
              </a:buClr>
              <a:buSzTx/>
              <a:buFont typeface="Arial" panose="020B0604020202020204" pitchFamily="34" charset="0"/>
              <a:buChar char="•"/>
              <a:defRPr/>
            </a:pPr>
            <a:endParaRPr lang="en-US" sz="1600" dirty="0">
              <a:solidFill>
                <a:srgbClr val="FFFFFF"/>
              </a:solidFill>
              <a:ea typeface="ＭＳ Ｐゴシック"/>
              <a:cs typeface="Arial"/>
            </a:endParaRPr>
          </a:p>
          <a:p>
            <a:pPr marR="0" lvl="0" algn="l" defTabSz="914400" rtl="0" eaLnBrk="1" fontAlgn="base" latinLnBrk="0" hangingPunct="1">
              <a:lnSpc>
                <a:spcPct val="100000"/>
              </a:lnSpc>
              <a:spcBef>
                <a:spcPct val="0"/>
              </a:spcBef>
              <a:spcAft>
                <a:spcPts val="600"/>
              </a:spcAft>
              <a:buClr>
                <a:srgbClr val="59B5DA"/>
              </a:buClr>
              <a:buSzTx/>
              <a:defRPr b="0" i="0"/>
            </a:pPr>
            <a:r>
              <a:rPr kumimoji="0" lang="en-US" sz="1600" b="0" i="0" u="none" strike="noStrike" kern="1200" cap="none" spc="0" normalizeH="0" baseline="0" noProof="0" dirty="0">
                <a:ln>
                  <a:noFill/>
                </a:ln>
                <a:solidFill>
                  <a:srgbClr val="FFFFFF"/>
                </a:solidFill>
                <a:effectLst/>
                <a:uLnTx/>
                <a:uFillTx/>
                <a:ea typeface="ＭＳ Ｐゴシック"/>
                <a:cs typeface="Arial"/>
              </a:rPr>
              <a:t>Strengthening of personality and professional competences</a:t>
            </a:r>
          </a:p>
          <a:p>
            <a:pPr marR="0" lvl="0" algn="l" defTabSz="914400" rtl="0" eaLnBrk="1" fontAlgn="base" latinLnBrk="0" hangingPunct="1">
              <a:lnSpc>
                <a:spcPct val="100000"/>
              </a:lnSpc>
              <a:spcBef>
                <a:spcPct val="0"/>
              </a:spcBef>
              <a:spcAft>
                <a:spcPts val="600"/>
              </a:spcAft>
              <a:buClr>
                <a:srgbClr val="59B5DA"/>
              </a:buClr>
              <a:buSzTx/>
              <a:defRPr/>
            </a:pPr>
            <a:endParaRPr lang="en-US" sz="1600" noProof="0" dirty="0">
              <a:solidFill>
                <a:srgbClr val="FFFFFF"/>
              </a:solidFill>
              <a:ea typeface="ＭＳ Ｐゴシック"/>
              <a:cs typeface="Arial"/>
            </a:endParaRPr>
          </a:p>
          <a:p>
            <a:pPr marR="0" lvl="0" algn="l" defTabSz="914400" rtl="0" eaLnBrk="1" fontAlgn="base" latinLnBrk="0" hangingPunct="1">
              <a:lnSpc>
                <a:spcPct val="100000"/>
              </a:lnSpc>
              <a:spcBef>
                <a:spcPct val="0"/>
              </a:spcBef>
              <a:spcAft>
                <a:spcPts val="600"/>
              </a:spcAft>
              <a:buClr>
                <a:srgbClr val="59B5DA"/>
              </a:buClr>
              <a:buSzTx/>
              <a:defRPr b="0" i="0"/>
            </a:pPr>
            <a:r>
              <a:rPr kumimoji="0" lang="en-US" sz="1600" b="0" i="0" u="none" strike="noStrike" kern="1200" cap="none" spc="0" normalizeH="0" noProof="0" dirty="0">
                <a:ln>
                  <a:noFill/>
                </a:ln>
                <a:solidFill>
                  <a:srgbClr val="FFFFFF"/>
                </a:solidFill>
                <a:effectLst/>
                <a:uLnTx/>
                <a:uFillTx/>
                <a:ea typeface="ＭＳ Ｐゴシック"/>
                <a:cs typeface="Arial"/>
              </a:rPr>
              <a:t>Tailored qualification and placement</a:t>
            </a:r>
          </a:p>
          <a:p>
            <a:pPr marL="285750" marR="0" lvl="0" indent="-285750" algn="l" defTabSz="914400" rtl="0" eaLnBrk="1" fontAlgn="base" latinLnBrk="0" hangingPunct="1">
              <a:lnSpc>
                <a:spcPct val="100000"/>
              </a:lnSpc>
              <a:spcBef>
                <a:spcPct val="0"/>
              </a:spcBef>
              <a:spcAft>
                <a:spcPts val="600"/>
              </a:spcAft>
              <a:buClr>
                <a:srgbClr val="59B5DA"/>
              </a:buClr>
              <a:buSzTx/>
              <a:buFont typeface="Arial" panose="020B0604020202020204" pitchFamily="34" charset="0"/>
              <a:buChar char="•"/>
              <a:defRPr/>
            </a:pPr>
            <a:endParaRPr lang="en-US" sz="1600" dirty="0">
              <a:solidFill>
                <a:srgbClr val="FFFFFF"/>
              </a:solidFill>
              <a:ea typeface="ＭＳ Ｐゴシック"/>
              <a:cs typeface="Arial"/>
            </a:endParaRPr>
          </a:p>
          <a:p>
            <a:pPr marR="0" lvl="0" algn="l" defTabSz="914400" rtl="0" eaLnBrk="1" fontAlgn="base" latinLnBrk="0" hangingPunct="1">
              <a:lnSpc>
                <a:spcPct val="100000"/>
              </a:lnSpc>
              <a:spcBef>
                <a:spcPct val="0"/>
              </a:spcBef>
              <a:spcAft>
                <a:spcPts val="600"/>
              </a:spcAft>
              <a:buClr>
                <a:srgbClr val="59B5DA"/>
              </a:buClr>
              <a:buSzTx/>
              <a:defRPr b="0" i="0"/>
            </a:pPr>
            <a:r>
              <a:rPr kumimoji="0" lang="en-US" sz="1600" b="0" i="0" u="none" strike="noStrike" kern="1200" cap="none" spc="0" normalizeH="0" noProof="0" dirty="0">
                <a:ln>
                  <a:noFill/>
                </a:ln>
                <a:solidFill>
                  <a:srgbClr val="FFFFFF"/>
                </a:solidFill>
                <a:effectLst/>
                <a:uLnTx/>
                <a:uFillTx/>
                <a:ea typeface="ＭＳ Ｐゴシック"/>
                <a:cs typeface="Arial"/>
              </a:rPr>
              <a:t>Supporting for both parties—company and trainee—till the end of the apprenticeship</a:t>
            </a:r>
          </a:p>
          <a:p>
            <a:pPr marL="0" marR="0" lvl="0" indent="0" algn="l" defTabSz="914400" rtl="0" eaLnBrk="1" fontAlgn="base" latinLnBrk="0" hangingPunct="1">
              <a:lnSpc>
                <a:spcPct val="100000"/>
              </a:lnSpc>
              <a:spcBef>
                <a:spcPct val="0"/>
              </a:spcBef>
              <a:spcAft>
                <a:spcPts val="600"/>
              </a:spcAft>
              <a:buClrTx/>
              <a:buSzTx/>
              <a:buFontTx/>
              <a:buNone/>
              <a:defRPr/>
            </a:pPr>
            <a:endParaRPr lang="en-US" baseline="0" dirty="0">
              <a:solidFill>
                <a:srgbClr val="000000"/>
              </a:solidFil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Tx/>
              <a:buNone/>
              <a:defRPr/>
            </a:pPr>
            <a:endParaRPr kumimoji="0" lang="en-US" sz="1800" b="0" i="0" u="none" strike="noStrike" kern="1200" cap="none" spc="0" normalizeH="0" baseline="0" noProof="0" dirty="0">
              <a:ln>
                <a:noFill/>
              </a:ln>
              <a:solidFill>
                <a:srgbClr val="000000"/>
              </a:solidFill>
              <a:effectLst/>
              <a:uLnTx/>
              <a:uFillTx/>
              <a:ea typeface="ＭＳ Ｐゴシック"/>
              <a:cs typeface="Arial"/>
            </a:endParaRPr>
          </a:p>
        </p:txBody>
      </p:sp>
      <p:sp>
        <p:nvSpPr>
          <p:cNvPr id="19" name="BcgText 2"/>
          <p:cNvSpPr txBox="1"/>
          <p:nvPr/>
        </p:nvSpPr>
        <p:spPr>
          <a:xfrm>
            <a:off x="5864498" y="5462099"/>
            <a:ext cx="2661081" cy="335615"/>
          </a:xfrm>
          <a:prstGeom prst="rect">
            <a:avLst/>
          </a:prstGeom>
        </p:spPr>
        <p:txBody>
          <a:bodyPr vert="horz" wrap="square" lIns="0" tIns="0" rIns="0" bIns="0" rtlCol="0">
            <a:spAutoFit/>
          </a:bodyPr>
          <a:lstStyle>
            <a:lvl1pPr lvl="0" indent="0">
              <a:lnSpc>
                <a:spcPct val="110000"/>
              </a:lnSpc>
              <a:spcBef>
                <a:spcPts val="600"/>
              </a:spcBef>
              <a:spcAft>
                <a:spcPts val="300"/>
              </a:spcAft>
              <a:buFont typeface="Arial" panose="020B0604020202020204" pitchFamily="34" charset="0"/>
              <a:buChar char="​"/>
              <a:defRPr sz="2400">
                <a:latin typeface="Trebuchet MS" panose="020B0603020202020204" pitchFamily="34" charset="0"/>
                <a:sym typeface="Trebuchet MS" panose="020B0603020202020204" pitchFamily="34" charset="0"/>
              </a:defRPr>
            </a:lvl1pPr>
            <a:lvl2pPr marL="402336" lvl="1" indent="-283464">
              <a:lnSpc>
                <a:spcPct val="90000"/>
              </a:lnSpc>
              <a:spcBef>
                <a:spcPct val="0"/>
              </a:spcBef>
              <a:spcAft>
                <a:spcPts val="300"/>
              </a:spcAft>
              <a:buClr>
                <a:schemeClr val="tx2"/>
              </a:buClr>
              <a:buFont typeface="Arial" panose="020B0604020202020204" pitchFamily="34" charset="0"/>
              <a:buChar char="•"/>
              <a:defRPr sz="2400">
                <a:latin typeface="Trebuchet MS" panose="020B0603020202020204" pitchFamily="34" charset="0"/>
                <a:sym typeface="Trebuchet MS" panose="020B0603020202020204" pitchFamily="34" charset="0"/>
              </a:defRPr>
            </a:lvl2pPr>
            <a:lvl3pPr marL="800100" lvl="2" indent="-285750">
              <a:lnSpc>
                <a:spcPct val="90000"/>
              </a:lnSpc>
              <a:spcBef>
                <a:spcPct val="0"/>
              </a:spcBef>
              <a:spcAft>
                <a:spcPts val="30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3pPr>
            <a:lvl4pPr marL="0" lvl="3" indent="0">
              <a:lnSpc>
                <a:spcPct val="110000"/>
              </a:lnSpc>
              <a:spcBef>
                <a:spcPts val="300"/>
              </a:spcBef>
              <a:spcAft>
                <a:spcPts val="300"/>
              </a:spcAft>
              <a:buClr>
                <a:schemeClr val="tx2"/>
              </a:buClr>
              <a:buFont typeface="Arial" panose="020B0604020202020204" pitchFamily="34" charset="0"/>
              <a:buChar char="​"/>
              <a:defRPr sz="28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ct val="0"/>
              </a:spcBef>
              <a:spcAft>
                <a:spcPts val="300"/>
              </a:spcAft>
              <a:buClrTx/>
              <a:buFont typeface="Arial" panose="020B0604020202020204" pitchFamily="34" charset="0"/>
              <a:buChar char="​"/>
              <a:defRPr sz="2800" b="1">
                <a:latin typeface="Trebuchet MS" panose="020B0603020202020204" pitchFamily="34" charset="0"/>
                <a:sym typeface="Trebuchet MS" panose="020B0603020202020204" pitchFamily="34" charset="0"/>
              </a:defRPr>
            </a:lvl5pPr>
            <a:lvl6pPr marL="358775" lvl="5" indent="-241300">
              <a:lnSpc>
                <a:spcPct val="90000"/>
              </a:lnSpc>
              <a:spcBef>
                <a:spcPct val="0"/>
              </a:spcBef>
              <a:spcAft>
                <a:spcPts val="600"/>
              </a:spcAft>
              <a:buClr>
                <a:schemeClr val="tx2"/>
              </a:buClr>
              <a:buFont typeface="Arial" panose="020B0604020202020204" pitchFamily="34" charset="0"/>
              <a:buChar char="•"/>
              <a:defRPr sz="2800">
                <a:latin typeface="Trebuchet MS" panose="020B0603020202020204" pitchFamily="34" charset="0"/>
                <a:sym typeface="Trebuchet MS" panose="020B0603020202020204" pitchFamily="34" charset="0"/>
              </a:defRPr>
            </a:lvl6pPr>
            <a:lvl7pPr marL="0" lvl="6" indent="0">
              <a:lnSpc>
                <a:spcPct val="90000"/>
              </a:lnSpc>
              <a:spcBef>
                <a:spcPts val="900"/>
              </a:spcBef>
              <a:spcAft>
                <a:spcPts val="900"/>
              </a:spcAft>
              <a:buFont typeface="Arial" panose="020B0604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90000"/>
              </a:lnSpc>
              <a:spcBef>
                <a:spcPts val="900"/>
              </a:spcBef>
              <a:spcAft>
                <a:spcPct val="0"/>
              </a:spcAft>
              <a:buFont typeface="Arial" panose="020B0604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ct val="0"/>
              </a:spcBef>
              <a:spcAft>
                <a:spcPts val="900"/>
              </a:spcAft>
              <a:buFont typeface="Arial" panose="020B0604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Trebuchet MS" panose="020B0603020202020204" pitchFamily="34" charset="0"/>
              <a:buChar char="​"/>
              <a:defRPr b="0" i="0"/>
            </a:pPr>
            <a:r>
              <a:rPr kumimoji="0" lang="en-US" sz="2000" b="0" i="0" u="none" strike="noStrike" kern="1200" cap="none" spc="0" normalizeH="0" baseline="0" noProof="0" dirty="0">
                <a:ln>
                  <a:noFill/>
                </a:ln>
                <a:solidFill>
                  <a:srgbClr val="0088C2"/>
                </a:solidFill>
                <a:effectLst/>
                <a:uLnTx/>
                <a:uFillTx/>
                <a:latin typeface="+mn-lt"/>
                <a:ea typeface="+mn-ea"/>
                <a:cs typeface="+mn-cs"/>
                <a:sym typeface="Trebuchet MS" panose="020B0603020202020204" pitchFamily="34" charset="0"/>
              </a:rPr>
              <a:t>Sustainability</a:t>
            </a:r>
          </a:p>
        </p:txBody>
      </p:sp>
      <p:sp>
        <p:nvSpPr>
          <p:cNvPr id="22" name="Oval 27"/>
          <p:cNvSpPr/>
          <p:nvPr/>
        </p:nvSpPr>
        <p:spPr>
          <a:xfrm>
            <a:off x="7920384" y="5204521"/>
            <a:ext cx="828000" cy="828000"/>
          </a:xfrm>
          <a:prstGeom prst="ellipse">
            <a:avLst/>
          </a:prstGeom>
          <a:solidFill>
            <a:srgbClr val="DBF0FD"/>
          </a:solidFill>
          <a:ln w="19050">
            <a:gradFill flip="none" rotWithShape="1">
              <a:gsLst>
                <a:gs pos="0">
                  <a:srgbClr val="0088C2"/>
                </a:gs>
                <a:gs pos="100000">
                  <a:srgbClr val="B8DBEE"/>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defRPr b="0" i="0"/>
            </a:pPr>
            <a:r>
              <a:rPr lang="en-US" sz="2000" kern="0">
                <a:solidFill>
                  <a:schemeClr val="tx1"/>
                </a:solidFill>
              </a:rPr>
              <a:t>84%</a:t>
            </a:r>
            <a:endParaRPr lang="en-US" sz="2000" kern="0" dirty="0">
              <a:solidFill>
                <a:schemeClr val="tx1"/>
              </a:solidFill>
            </a:endParaRPr>
          </a:p>
        </p:txBody>
      </p:sp>
      <p:cxnSp>
        <p:nvCxnSpPr>
          <p:cNvPr id="4" name="Straight Connector 3"/>
          <p:cNvCxnSpPr/>
          <p:nvPr/>
        </p:nvCxnSpPr>
        <p:spPr>
          <a:xfrm>
            <a:off x="5831571" y="4977727"/>
            <a:ext cx="3330596" cy="0"/>
          </a:xfrm>
          <a:prstGeom prst="line">
            <a:avLst/>
          </a:prstGeom>
          <a:ln w="9525"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175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 name="EE4P_AGENDAWIZARD" val="&lt;ee4p&gt;&lt;layouts&gt;&lt;layout name=&quot;D. Table of Contents&quot; id=&quot;227_2-9&quot;&gt;&lt;standard&gt;&lt;textframe horizontalAnchor=&quot;1&quot; marginBottom=&quot;0&quot; marginLeft=&quot;0&quot; marginRight=&quot;0&quot; marginTop=&quot;0&quot; orientation=&quot;1&quot; verticalAnchor=&quot;1&quot; /&gt;&lt;font name=&quot;Trebuchet MS&quot; bold=&quot;0&quot; italic=&quot;0&quot; color=&quot;#ffffff&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quot; subtitle=&quot;&quot; sizingModeId=&quot;1&quot; fontSize=&quot;16&quot; fontSizeAuto=&quot;1&quot; startTime=&quot;540&quot; timeFormatId=&quot;1&quot; startItemNo=&quot;1&quot; createSingleAgendaSlide=&quot;1&quot; createSeparatingSlides=&quot;1&quot; createBackupSlide=&quot;0&quot; /&gt;&lt;columns&gt;&lt;column field=&quot;itemno&quot; label=&quot;No.&quot; checked=&quot;0&quot; leftSpacing=&quot;0&quot; rightSpacing=&quot;0&quot; dock=&quot;1&quot; fixedWidth=&quot;76.18504&quot; /&gt;&lt;column field=&quot;pageno&quot; label=&quot;Page No.&quot; visible=&quot;1&quot; checked=&quot;0&quot; leftSpacing=&quot;0&quot; rightSpacing=&quot;0&quot; dock=&quot;1&quot; fixedWidth=&quot;76.18504&quot; /&gt;&lt;column field=&quot;topic&quot; label=&quot;Topic&quot; leftSpacing=&quot;23.31252&quot; rightDistribute=&quot;1&quot; dock=&quot;1&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0&quot; checked=&quot;0&quot; leftSpacing=&quot;10&quot; rightSpacing=&quot;0&quot; dock=&quot;2&quot; /&gt;&lt;/columns&gt;&lt;position left=&quot;264.5354&quot; top=&quot;68.87504&quot; width=&quot;425.626&quot; height=&quot;403.6099&quot; /&gt;&lt;!--&#10;      &lt;subtitle&gt;&#10;      &#10;        &lt;position left=&quot;197.597&quot; top=&quot;369.3848&quot; width=&quot;123.634&quot; height=&quot;115.6044&quot; autoshape=&quot;1&quot; rotation=&quot;0&quot; /&gt;&#10;        &lt;line visible=&quot;1&quot; weight=&quot;0.75&quot; style=&quot;1&quot; dashStyle=&quot;1&quot; foreColor=&quot;14&quot; /&gt;&#10;        &lt;fill visible=&quot;0&quot; /&gt;&#10;        &lt;textframe horizontalAnchor=&quot;1&quot; verticalAnchor=&quot;1&quot; orientation=&quot;1&quot; wordWrap=&quot;1&quot; autoSize=&quot;0&quot; marginLeft=&quot;8.503937&quot; marginRight=&quot;0&quot; marginTop=&quot;14.17323&quot; marginBottom=&quot;0&quot; /&gt;&#10;        &lt;paragraphformat alignment=&quot;1&quot; lineRuleBefore=&quot;0&quot; lineRuleWithin=&quot;1&quot; lineRuleAfter=&quot;0&quot; spaceBefore=&quot;0&quot; spaceWithin=&quot;0.95&quot; spaceAfter=&quot;0&quot; /&gt;&#10;        &lt;font name=&quot;Trebuchet MS&quot; size=&quot;10&quot; bold=&quot;0&quot; italic=&quot;0&quot; underlineStyle=&quot;0&quot; color=&quot;#ffffff&quot; spacing=&quot;0&quot; kerning=&quot;12&quot; /&gt;&#10;      &#10;      &lt;/subtitle&gt;&#10;      --&gt;&lt;settings allowedSizingModeIds=&quot;1|2&quot; allowedFontSizes=&quot;8|9|10.5|11|12|14|16|18|20|22|24&quot; allowedTimeFormatIds=&quot;1|2|3&quot; slideLayout=&quot;11&quot; customLayoutName=&quot;Documentation¦D. Table of contents|D. Table of contents&quot; customLayoutIndex=&quot;&quot; showBreak=&quot;0&quot; singleAgendaSlideSelected=&quot;1&quot; backupSlideTitle=&quot;Unused Slides&quot; topMargin=&quot;0.5&quot; leftMargin=&quot;0&quot; allowedLevels=&quot;2&quot; itemNoFormats=&quot;{1}¦{1}.{2}¦{3:alphaLC}¦{3:alphaLC}.{4:alphaLC}&quot; customLayoutNameBackup=&quot;D. Special gray|Documentation¦D. Special gray&quot; titlePrompt=&quot;Leave Blank&quot; /&gt;&lt;cases&gt;&lt;case level=&quot;1&quot; selected=&quot;0&quot; break=&quot;0&quot; topMinSpacing=&quot;5&quot; topMaxSpacing=&quot;10.5&quot; bottomMinSpacing=&quot;0&quot; bottomMaxSpacing=&quot;0&quot;&gt;&lt;element field=&quot;topic&quot; type=&quot;autoshape&quot; autoShapeType=&quot;1&quot; indent=&quot;0&quot;&gt;&lt;paragraphformat alignment=&quot;1&quot; /&gt;&lt;textframe marginLeft=&quot;7&quot; /&gt;&lt;font color=&quot;15:0.4&quot; size=&quot;16&quot; /&gt;&lt;/element&gt;&lt;element field=&quot;pageno&quot; type=&quot;autoshape&quot; autoShapeType=&quot;1&quot;&gt;&lt;paragraphformat alignment=&quot;3&quot; /&gt;&lt;textframe marginRight=&quot;7&quot; /&gt;&lt;font color=&quot;15:0.4&quot; size=&quot;16&quot; /&gt;&lt;/element&gt;&lt;/case&gt;&lt;case level=&quot;1&quot; selected=&quot;1&quot; break=&quot;0&quot; topMinSpacing=&quot;5&quot; topMaxSpacing=&quot;10.5&quot; bottomMinSpacing=&quot;0&quot; bottomMaxSpacing=&quot;0&quot;&gt;&lt;element field=&quot;topic&quot; type=&quot;autoshape&quot; autoShapeType=&quot;1&quot; indent=&quot;0&quot;&gt;&lt;paragraphformat alignment=&quot;1&quot; /&gt;&lt;textframe marginLeft=&quot;7&quot; /&gt;&lt;font size=&quot;16&quot; /&gt;&lt;/element&gt;&lt;element field=&quot;pageno&quot; type=&quot;autoshape&quot; autoShapeType=&quot;1&quot;&gt;&lt;paragraphformat alignment=&quot;3&quot; /&gt;&lt;textframe marginRight=&quot;7&quot; /&gt;&lt;font size=&quot;16&quot; /&gt;&lt;/element&gt;&lt;/case&gt;&lt;case level=&quot;2&quot; selected=&quot;0&quot; break=&quot;0&quot; topMinSpacing=&quot;4&quot; topMaxSpacing=&quot;4&quot; bottomMinSpacing=&quot;0&quot; bottomMaxSpacing=&quot;0&quot;&gt;&lt;element field=&quot;topic&quot; type=&quot;autoshape&quot; autoShapeType=&quot;1&quot; indent=&quot;0&quot;&gt;&lt;paragraphformat alignment=&quot;1&quot; /&gt;&lt;textframe marginLeft=&quot;7&quot; /&gt;&lt;font color=&quot;15:0.4&quot; size=&quot;12&quot; /&gt;&lt;/element&gt;&lt;element field=&quot;pageno&quot; type=&quot;autoshape&quot; autoShapeType=&quot;1&quot;&gt;&lt;paragraphformat alignment=&quot;3&quot; /&gt;&lt;textframe marginRight=&quot;7&quot; /&gt;&lt;font color=&quot;15:0.4&quot; size=&quot;12&quot; /&gt;&lt;/element&gt;&lt;/case&gt;&lt;case level=&quot;2&quot; selected=&quot;1&quot; break=&quot;0&quot; topMinSpacing=&quot;4&quot; topMaxSpacing=&quot;4&quot; bottomMinSpacing=&quot;0&quot; bottomMaxSpacing=&quot;0&quot;&gt;&lt;element field=&quot;topic&quot; type=&quot;autoshape&quot; autoShapeType=&quot;1&quot; indent=&quot;0&quot;&gt;&lt;paragraphformat alignment=&quot;1&quot; /&gt;&lt;textframe marginLeft=&quot;7&quot; /&gt;&lt;font size=&quot;12&quot; /&gt;&lt;/element&gt;&lt;element field=&quot;pageno&quot; type=&quot;autoshape&quot; autoShapeType=&quot;1&quot;&gt;&lt;paragraphformat alignment=&quot;3&quot; /&gt;&lt;textframe marginRight=&quot;7&quot; /&gt;&lt;font size=&quot;12&quot; /&gt;&lt;/element&gt;&lt;/case&gt;&lt;case level=&quot;1&quot; selected=&quot;0&quot; break=&quot;1&quot; topMinSpacing=&quot;5&quot; topMaxSpacing=&quot;10.5&quot; bottomMinSpacing=&quot;0&quot; bottomMaxSpacing=&quot;0&quot;&gt;&lt;element field=&quot;topic&quot; type=&quot;autoshape&quot; autoShapeType=&quot;1&quot; indent=&quot;0&quot;&gt;&lt;paragraphformat alignment=&quot;1&quot; /&gt;&lt;textframe marginLeft=&quot;7&quot; /&gt;&lt;font color=&quot;15:0.4&quot; size=&quot;16&quot; /&gt;&lt;/element&gt;&lt;element field=&quot;pageno&quot; type=&quot;autoshape&quot; autoShapeType=&quot;1&quot;&gt;&lt;paragraphformat alignment=&quot;3&quot; /&gt;&lt;textframe marginRight=&quot;7&quot; /&gt;&lt;font color=&quot;15:0.4&quot; size=&quot;16&quot; /&gt;&lt;/element&gt;&lt;/case&gt;&lt;case level=&quot;1&quot; selected=&quot;1&quot; break=&quot;1&quot; topMinSpacing=&quot;5&quot; topMaxSpacing=&quot;10.5&quot; bottomMinSpacing=&quot;0&quot; bottomMaxSpacing=&quot;0&quot;&gt;&lt;element field=&quot;topic&quot; type=&quot;autoshape&quot; autoShapeType=&quot;1&quot; indent=&quot;0&quot;&gt;&lt;paragraphformat alignment=&quot;1&quot; /&gt;&lt;textframe marginLeft=&quot;7&quot; /&gt;&lt;font size=&quot;16&quot; /&gt;&lt;/element&gt;&lt;element field=&quot;pageno&quot; type=&quot;autoshape&quot; autoShapeType=&quot;1&quot;&gt;&lt;paragraphformat alignment=&quot;3&quot; /&gt;&lt;textframe marginRight=&quot;7&quot; /&gt;&lt;font size=&quot;16&quot; /&gt;&lt;/element&gt;&lt;/case&gt;&lt;case level=&quot;2&quot; selected=&quot;0&quot; break=&quot;1&quot; topMinSpacing=&quot;4&quot; topMaxSpacing=&quot;4&quot; bottomMinSpacing=&quot;0&quot; bottomMaxSpacing=&quot;0&quot;&gt;&lt;element field=&quot;topic&quot; type=&quot;autoshape&quot; autoShapeType=&quot;1&quot; indent=&quot;0&quot;&gt;&lt;paragraphformat alignment=&quot;1&quot; /&gt;&lt;textframe marginLeft=&quot;7&quot; /&gt;&lt;font color=&quot;15:0.4&quot; size=&quot;12&quot; /&gt;&lt;/element&gt;&lt;element field=&quot;pageno&quot; type=&quot;autoshape&quot; autoShapeType=&quot;1&quot;&gt;&lt;paragraphformat alignment=&quot;3&quot; /&gt;&lt;textframe marginRight=&quot;7&quot; /&gt;&lt;font color=&quot;15:0.4&quot; size=&quot;12&quot; /&gt;&lt;/element&gt;&lt;/case&gt;&lt;case level=&quot;2&quot; selected=&quot;1&quot; break=&quot;1&quot; topMinSpacing=&quot;4&quot; topMaxSpacing=&quot;4&quot; bottomMinSpacing=&quot;0&quot; bottomMaxSpacing=&quot;0&quot;&gt;&lt;element field=&quot;topic&quot; type=&quot;autoshape&quot; autoShapeType=&quot;1&quot; indent=&quot;0&quot;&gt;&lt;paragraphformat alignment=&quot;1&quot; /&gt;&lt;textframe marginLeft=&quot;7&quot; /&gt;&lt;font size=&quot;12&quot; /&gt;&lt;/element&gt;&lt;element field=&quot;pageno&quot; type=&quot;autoshape&quot; autoShapeType=&quot;1&quot;&gt;&lt;paragraphformat alignment=&quot;3&quot; /&gt;&lt;textframe marginRight=&quot;7&quot; /&gt;&lt;font size=&quot;12&quot; /&gt;&lt;/element&gt;&lt;/case&gt;&lt;/cases&gt;&lt;elements&gt;&lt;element type=&quot;autoshape&quot; autoShapeType=&quot;1&quot; value=&quot;&quot;&gt;&lt;position left=&quot;pageNoWidth+topicLeftSpacing&quot; top=&quot;-6&quot; width=&quot;areaWidth-pageNoWidth-topicLeftSpacing&quot; height=&quot;agendaHeight+12&quot; /&gt;&lt;fill visible=&quot;0&quot; /&gt;&lt;line style=&quot;1&quot; dashStyle=&quot;1&quot; foreColor=&quot;#ffffff&quot; transparency=&quot;0&quot; visible=&quot;1&quot; weight=&quot;0.75&quot; /&gt;&lt;/element&gt;&lt;/elements&gt;&lt;/layout&gt;&lt;/layouts&gt;&lt;contents&gt;&lt;agenda name=&quot;&quot; title=&quot;&quot; subtitle=&quot;&quot; sizingModeId=&quot;1&quot; fontSize=&quot;16&quot; fontSizeAuto=&quot;1&quot; startTime=&quot;540&quot; timeFormatId=&quot;1&quot; startItemNo=&quot;1&quot; createSingleAgendaSlide=&quot;1&quot; createSeparatingSlides=&quot;1&quot; createBackupSlide=&quot;1&quot; layoutId=&quot;227_2-9&quot; createSections=&quot;0&quot; singleSlideId=&quot;2e974549-c4ab-4e30-a107-21b5d005a917&quot; backupSlideId=&quot;30b16d65-91e1-49bd-9820-f738510ed992&quot;&gt;&lt;columns&gt;&lt;column field=&quot;itemno&quot; label=&quot;No.&quot; checked=&quot;0&quot; leftSpacing=&quot;0&quot; rightSpacing=&quot;0&quot; dock=&quot;1&quot; fixedWidth=&quot;51.87527&quot; /&gt;&lt;column field=&quot;topic&quot; label=&quot;Topic&quot; leftSpacing=&quot;23.31252&quot; rightDistribute=&quot;1&quot; dock=&quot;1&quot; rightSpacing=&quot;365.3308&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1&quot; checked=&quot;0&quot; leftSpacing=&quot;34&quot; rightSpacing=&quot;0&quot; dock=&quot;2&quot; /&gt;&lt;column field=&quot;pageno&quot; label=&quot;Page No.&quot; visible=&quot;0&quot; checked=&quot;0&quot; leftSpacing=&quot;34&quot; rightSpacing=&quot;0&quot; dock=&quot;2&quot; /&gt;&lt;/columns&gt;&lt;items&gt;&lt;item duration=&quot;30&quot; id=&quot;8048910b-1b23-476e-b299-abce87aeadf9&quot; parentId=&quot;&quot; level=&quot;1&quot; generateAgendaSlide=&quot;1&quot; showAgendaItem=&quot;1&quot; isBreak=&quot;0&quot; topic=&quot;asdf&quot; agendaSlideId=&quot;ebdf47db-82db-492a-8aec-42ee2838eeb7&quot; /&gt;&lt;item duration=&quot;30&quot; id=&quot;21fe3536-ab92-47be-8bd1-e51c1ae78b43&quot; parentId=&quot;&quot; level=&quot;1&quot; generateAgendaSlide=&quot;1&quot; showAgendaItem=&quot;1&quot; isBreak=&quot;0&quot; topic=&quot;asdf&quot; agendaSlideId=&quot;7958d9de-936b-4261-8f3b-326ffd5d1e83&quot; /&gt;&lt;/items&gt;&lt;/agenda&gt;&lt;/contents&gt;&lt;/ee4p&gt;"/>
  <p:tag name="EE4P_MASTERWIZARD_DRAFT" val="0"/>
  <p:tag name="EE4P_MASTERWIZARD_MARGINS" val="0"/>
  <p:tag name="EE4P_STYLE_NAME" val="Joblinge Grid Customized"/>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STYLE_ID" val="4DGBZmvh"/>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5_T99GucSAW2._uPbnKA2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W0gJL4hIToiijL.YYQw0P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wamlx24bQgOSZdfH_7hjp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PquOb5Wmsd9LlxK3VJ9dC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7TutVktSnabIeaaG1F9x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C6t5ZrCLQni3RMyjIlHHc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ZUVg_leaQJ.2TIkRU2oq9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IpRsICvrSJmJ7MSXpr9W8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aUCTxkWbRFif8EW0QIbTQ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5qy9uZDQaChEPTfGsYuS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67mTIzzwtL96VLjS07J94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dFKhui1MQBCPuSpjjeEdK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ryVdl1ETPW7d7t_xOpKD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cNbustYpQMe4O.ew1o.zP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v3EMCA4ETsO5RupKvVv5x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EivUnbYW90r31DQDPGBk2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8Eca4BfpS02.RqQRsQs5UQ"/>
</p:tagLst>
</file>

<file path=ppt/tags/tag121.xml><?xml version="1.0" encoding="utf-8"?>
<p:tagLst xmlns:a="http://schemas.openxmlformats.org/drawingml/2006/main" xmlns:r="http://schemas.openxmlformats.org/officeDocument/2006/relationships" xmlns:p="http://schemas.openxmlformats.org/presentationml/2006/main">
  <p:tag name="EE4P_SLIDEID" val="ebdf47db-82db-492a-8aec-42ee2838eeb7"/>
</p:tagLst>
</file>

<file path=ppt/tags/tag122.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123.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124.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125.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Topic"/>
  <p:tag name="EE4P_AGENDAWIZARD_CONTENT" val="/Ausgangslage"/>
  <p:tag name="EE4P_AGENDAWIZARD_PROPERTIES" val="90.90897/178.4168/305.2017/24.63331"/>
</p:tagLst>
</file>

<file path=ppt/tags/tag126.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Pdn4TS_gQbOiN2hKmzZwO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xRvlTk4eTlmK6GIs7VzVQ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xRvlTk4eTlmK6GIs7VzVQ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_0sor3VuSSuAvlLwwtbZk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8TNXG8iEQLGMv8oLcMVbg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fWuMB.hSiq8zXtkHfamG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HkvB.jJRAuskgV0kXEcz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w5wDeZylS1iZUou1w_AqQg"/>
</p:tagLst>
</file>

<file path=ppt/tags/tag144.xml><?xml version="1.0" encoding="utf-8"?>
<p:tagLst xmlns:a="http://schemas.openxmlformats.org/drawingml/2006/main" xmlns:r="http://schemas.openxmlformats.org/officeDocument/2006/relationships" xmlns:p="http://schemas.openxmlformats.org/presentationml/2006/main">
  <p:tag name="EE4P_SLIDEID" val="ebdf47db-82db-492a-8aec-42ee2838eeb7"/>
</p:tagLst>
</file>

<file path=ppt/tags/tag145.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146.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147.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148.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Topic"/>
  <p:tag name="EE4P_AGENDAWIZARD_CONTENT" val="/Ausgangslage"/>
  <p:tag name="EE4P_AGENDAWIZARD_PROPERTIES" val="90.90897/178.4168/305.2017/24.63331"/>
</p:tagLst>
</file>

<file path=ppt/tags/tag149.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Z8Yfqjb6E.Vsc_haat2DMA"/>
</p:tagLst>
</file>

<file path=ppt/tags/tag150.xml><?xml version="1.0" encoding="utf-8"?>
<p:tagLst xmlns:a="http://schemas.openxmlformats.org/drawingml/2006/main" xmlns:r="http://schemas.openxmlformats.org/officeDocument/2006/relationships" xmlns:p="http://schemas.openxmlformats.org/presentationml/2006/main">
  <p:tag name="BCG_DESIGN" val="Green one third"/>
  <p:tag name="BCG_MODE" val="Presentation"/>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dE1tUzyG3NKZlZbynwsR_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u9yKLCWOQle_pv8OT5aB8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dshu6r3OSdG2IdDfe6TJ6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S5yveq9Eys.qoRYN8RprH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RwbDa.rjK6Bgty8jmpHwn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9tdL0QZ.9FsugqsE.GNYYg"/>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15IG11qdQrWLh1m4dpCBc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WBJ8JtAKNPYBk.OcngQq8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qyzvLffrR6ilp1l4edRBE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BMEJiCuQxeKSEO9z1SIy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2RJpbi2ATK.45ObqVmZS3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zprVJ1pUQxqwZCUTDbejj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ZmEj6Vu9QGGW_gjspzQ0T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AFPlKlBSRoqUCPyNx4mMJ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0g3zCrlGS6i5.JraHIaA_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Z9q_sCEyQzWQf8oJE5xl8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yWYTkvMQQKaQUgMK89E9P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llCLmorDS5qk3CUQ6JDr8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bwMYO9K9QDmcBOzBbK58y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VVmRLC0JctwNlW6cubhCK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WlyfxLocf6CtyPPMhAog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v36Fe3bBPatHlGeWKs9oh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kz4ahd7xYbzKsHfeaZpqg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ayYe84i.R26TGpKZMcR65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m1XkOhulTDChwjMRlnSmf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BvZnagRXSEybpW2msAEX7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9Fva1_JXDkEvRmVG5CcT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UIWF1hoCTaSb1ZEEaQeAD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bMGVkRHH4yBMZLN93UJlo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FKt4ZTTDnKFyrBM3Q1g1P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dYpKltOitK1j5eja2K3wf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Kpo4DKh00DaFwTTZz7mcF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D0ej5t6wVEZp.Co.1yCHk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sAR.Jvv1K9GnID.8BijfW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AZIH6UvVaHi.yYaIK4Fxg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IpRsICvrSJmJ7MSXpr9W8A"/>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SgatHq8GNU.YZ9hsBpBZd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EAOfRqFSakGKDEwGCPout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uPzTUd_O8UamlELMihOMu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nI1ItcpZOUCeElgZkjJAr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Kt0oE3WbR4G1j3XRo4N0K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bhCDcYBMTt2IOyD9txswh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Kt0oE3WbR4G1j3XRo4N0K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Kt0oE3WbR4G1j3XRo4N0KA"/>
</p:tagLst>
</file>

<file path=ppt/tags/tag203.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nIYyMsWRDGd7t1m4hjPr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IiPviriMwQ64qdJMMVnJR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_7R_BV3Gg1_Uz598pGtD4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CHWQH6PUxdFkDJ4L2bSF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kuANF3i0Rs258hiSpI49o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tvnfCtXPXePZ7imzG6xHr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zPYDF0rVvmgXE.yLjv8qR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mHFRUUp1o_zyuCAOPEWu8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TqbTrP5Fab.iVS8vq9_95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CoGKhwSZGHiVN5GioLNxm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9Ux0lt91djwV4RoIDlToM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m5Gm7zvJrdCOhjtI02RRr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QlmtmnvIy4bkuSQjV62LsA"/>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4kizHLPmXQWv8GDMvh7W5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zy3uVM.OnzIhkZ8nS4UXq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rZPEQXfaYw6ansPMzlDQK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Qzj72mQdnXnp86gApSyvj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JJ9Y3D7OngkKIA1xgzewm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NGIoCEhJpqCIFnWOEtF1C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Gn5slH3UL6td.qFSUAdR7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faO__DKR1tFPnFFptSIdR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Otp6iVZPwnwBCfvF2dDmU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nolhd2kboVU526jK4U201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Y24sAD3keXQF80HHhmOWj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ziuE6OCOUBM_ynBE_u7nl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TSt2J7Ix.Y8JH0PGqHMsQ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zXoiHTBKgkc4tH3l4TQch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8nKG76KAzGgqE2heNZfpb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v0nMkZn_4koPMCQ_9CG8X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nIvMSlwkUlutN_L8NNQgl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xG7LH3CgfhPQRBwvdqmSH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Vj139IGTjsMJ4sSvrteeq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rw5OIxkdW4wyezySyMWzW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M_0vn08YYsQthJ5qr3AUw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7.DA6OXgTi.3RDk2PtqyH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svF5DI2mR2qkI_7OuatNP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yHvVpPCpRmKcS2fNoNS6Z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98h7acJqTL.vZ2LjhN8sc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7Hf6x.AUQ.u_93Owah8XB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KI2jcMYFT8.8hQpN4aSUd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Noi63vF5S5mDAaWDsU_Wi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6SB35AqoTdCZUFog52Upq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XTifKu4VQJG3aiwuDMVZp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vFvsjoczTnGtG8fllBaKsQ"/>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kFBV9KDuReua1a9dVQOrc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m1KKJD_qSsCPejkw9PQtv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WCczg.akTSyf_syPBWjIo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A.tB7u9lTN2hsdBv69_W5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09dewQbXQl.2PbFK5jsGd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Q_AUN0yxQe2y7iWNbYOCc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F2DGdShiQuulhqj_YHKsJ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NC7zt0AhTpiXTPdWpk5oD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d1dfkOjSROqSWBl2ocgqu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JIqnrv6OPfUQ.15LPdDIl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FpbiO1OURLyKWo7XNUc6u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O7__XxhvSs2ykvMNDHhWD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UARCh2IES9SQjI__kd_aG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wYuhWYyKRTOCC_qA48Yhx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tah.J9q2Tb2fP8mQggZ2R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AWaF2Wt2RBy5670sBvnEm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BP_Wajh5TbeMeI04twO6r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rGCEfpNjRwe.cv953SGWp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FBzjAQmSSByZy5i6bwXup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GBK.c.QQTr698ursVv94a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S6rye2cP_ivgxUq6odzI4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Vvoa0gz4RkCODNS7sO4Io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KfN0.XDgR1WeCcNLXPK8r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9QUCB.jLS9OniKSe3fpBV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cbwtbDXWQJav2UxpS2fQd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ykoD2zACTV.bHaWZpQvEc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u7.Pvb.DSIynFOWaEHEWF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1ipslccgSYeR8JwR2s5JN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evqXJUkLQCKcQehlJhU2E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mSsLhGrLSm2XlvhpPv76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SOOX_CxGRRyaOY9scvvH6A"/>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39ul2ZwCT9OX1v9h18pkE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DN8JI1ckTp6XGRSV0Is7b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LZ0wsaNqWr8jV0sLOyES8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bIXEFRrRygrTvRSZWKqt.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4xomS1lElluXECcG5IgPV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UDVeDa1n_E1xKWmg_BtEm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kz6RB_jpt1aQcwt8F793a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SlkBT3C59Dma3IV.Y2.G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cq8N452RFkGNZkVgUaJ37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VBK6fxrVQZyOVehXyg0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Rjs4KCaXn.NVtsUEVlMq_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Q7JZzS0dpZgPpXhZtP.V3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A2yaUL47VUq2Nn49e8nR6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VL1dAiutlnclo0Z9K6XMG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bj0cK5HoHvDDNNZkObUqP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tolJhmf5MEX7ar0Vwq_Da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tC3acny.QEeD2PC0gLD1L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JsiMFsl4Qa.ZxnYfbioKR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EXsGoldWTQqXAg.kSv5WS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u2PpGIJrKqVpLW8phv10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6o.yKzZ.Rk6zjNPCMQ4t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n0TMj0THS..n9crjQIVBU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GsEph_T6RuSC8QcCFPLRV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f4dFGjn7QLO4g.cwDTDDn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O3BsWro5SvaTeCBfSkxbg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iMvgyyYvQ0Sjx7_LB0y3W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FF_QGYi6TAinG.Hpz6qq5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t1CGH0YAXyn_VwC55Azo7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Zvz5.w5VRpCjO.AzOSGS.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vUbBq1HvSqSYJqpLL0U6jg"/>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V3JIrERSRneku1iAdWV4iw"/>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Avmklr88TPWAy5QTsHHJy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nFuGh2QnQh.cnyx3nk3yB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rt.jiokeTaSeYTGWdUNOH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TGiXBUVlRSOLzoVgoP7wt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Q6aMR7hMQea5InhNE4wNu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xOXYD1LiRbiaXTmmIjrmGQ"/>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GPmwCAKmQ9ui_MfjB4msB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cg2_OQG.T4yMdQUJ2pLFX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E3DPOwWgR_eZkfBgH9Mau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u3YeRXMqQt.jNlzduzg6U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VkZPABm3TC6HK4EXeoqo7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ewP7f_4VTGOwT7.8dKAJH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Ev_bPbGcSTKKrJmrhJha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_HRhIBIZQ1eXE2j7M5AOp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whXfd8IUTD2MSer5bzvJS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NuYahwFwTWefHqvBh3eib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GF12S4.jTZOe1iR_mBRP4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B7h5gOSeag21sy68vwyT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ahl3KD06kgTwIKOMFXQ8a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9lgGpZgkSdWrK0KxhlnUX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LAf6lB5MTXqjTXPpYgwzR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z0ZpIosFJlfMZB5jg15QEQ"/>
</p:tagLst>
</file>

<file path=ppt/tags/tag335.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336.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337.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338.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Kt0oE3WbR4G1j3XRo4N0K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s9SD4.P2TmSTYYhAxYZKO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dclStV0BTm60oQvmdCZgi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7f7scBy_QteGJgUq9jSaX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yDaR8lo2RdSc97wYkp9ae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zEfDvoEVQ_GGoYmZlWbKM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3PiUpeF3zltaO_sIaiXlc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_56rg8blS3.nAh3UoRCwa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tMXP8qsjTcuv1H2HC2zrS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f0JBfPzuSimXNwG8rmD00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qSj7wK1CTl.K5FLg0Rmtd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YNN87A7eSR.mcBOjUE0Lt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8xjb7IxrTV2T4e4mk4MBXg"/>
</p:tagLst>
</file>

<file path=ppt/tags/tag354.xml><?xml version="1.0" encoding="utf-8"?>
<p:tagLst xmlns:a="http://schemas.openxmlformats.org/drawingml/2006/main" xmlns:r="http://schemas.openxmlformats.org/officeDocument/2006/relationships" xmlns:p="http://schemas.openxmlformats.org/presentationml/2006/main">
  <p:tag name="BCGCUSTOMTAGKEY" val="Sticker"/>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bKnZga3PTG.vIfw6l7DFk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F2JkVqOqQuSERW2PueNFW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KgiF.DEFUcAMYDngdVRRA"/>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l3Q5y9hRvfncwcGOM4lY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C7xCvJUuyr88U4fwyXi0Fg"/>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_UbvwoYUNYNPwb.g26O1XA"/>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4VP7yrHzaRZ4W28XchGGBQ"/>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BaKdg9XO8fd8_twpY25jRg"/>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ZhnawqLJ4T44t6hdABjiYw"/>
</p:tagLst>
</file>

<file path=ppt/tags/tag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gV9uxO4FuWHyjVVpPRgO_Q"/>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2OiFS7HvqEKxWRvamoasy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xQHwNsAlIr30Pt5kDoYg"/>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0kGSWJeaXThaXSzEywvt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g13AGe.HdQzIUAog6P3NZw"/>
</p:tagLst>
</file>

<file path=ppt/tags/tag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i_xqCavpj2y9j5jC0x8GVQ"/>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5bDE3DPSVSWHanozTHW7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SLIDEID" val="ebdf47db-82db-492a-8aec-42ee2838eeb7"/>
</p:tagLst>
</file>

<file path=ppt/tags/tag84.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85.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86.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Element"/>
</p:tagLst>
</file>

<file path=ppt/tags/tag87.xml><?xml version="1.0" encoding="utf-8"?>
<p:tagLst xmlns:a="http://schemas.openxmlformats.org/drawingml/2006/main" xmlns:r="http://schemas.openxmlformats.org/officeDocument/2006/relationships" xmlns:p="http://schemas.openxmlformats.org/presentationml/2006/main">
  <p:tag name="EE4P_AGENDAWIZARD" val="item_ebdf47db-82db-492a-8aec-42ee2838eeb7_Topic"/>
  <p:tag name="EE4P_AGENDAWIZARD_CONTENT" val="/Ausgangslage"/>
  <p:tag name="EE4P_AGENDAWIZARD_PROPERTIES" val="90.90897/178.4168/305.2017/24.63331"/>
</p:tagLst>
</file>

<file path=ppt/tags/tag88.xml><?xml version="1.0" encoding="utf-8"?>
<p:tagLst xmlns:a="http://schemas.openxmlformats.org/drawingml/2006/main" xmlns:r="http://schemas.openxmlformats.org/officeDocument/2006/relationships" xmlns:p="http://schemas.openxmlformats.org/presentationml/2006/main">
  <p:tag name="EE4P_AGENDAWIZARD" val="item_7958d9de-936b-4261-8f3b-326ffd5d1e83_Topic"/>
  <p:tag name="EE4P_AGENDAWIZARD_CONTENT" val="/JOBLINGE Vorstellung"/>
  <p:tag name="EE4P_AGENDAWIZARD_PROPERTIES" val="90.90897/218.0501/305.2017/24.6333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3qaqVCGnRHeipvcZmjWN_A"/>
</p:tagLst>
</file>

<file path=ppt/tags/tag91.xml><?xml version="1.0" encoding="utf-8"?>
<p:tagLst xmlns:a="http://schemas.openxmlformats.org/drawingml/2006/main" xmlns:r="http://schemas.openxmlformats.org/officeDocument/2006/relationships" xmlns:p="http://schemas.openxmlformats.org/presentationml/2006/main">
  <p:tag name="BCG_MODE" val="Presentation"/>
  <p:tag name="BCG_DESIGN" val="Green two third"/>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WoVJ8LQJNYAQqFna0wRhf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5JJ2Jz6DRCWu82GSUl.AC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GIWRui.xFBNe69QauX6jb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fz5rMpU_SQ2z479t2HEVW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Z_c9fiB4QbWeViQFy82va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gVXMmPrlRO6KPpCq3VQVPA"/>
</p:tagLst>
</file>

<file path=ppt/theme/theme1.xml><?xml version="1.0" encoding="utf-8"?>
<a:theme xmlns:a="http://schemas.openxmlformats.org/drawingml/2006/main" name="2_Documentation">
  <a:themeElements>
    <a:clrScheme name="Joblinge">
      <a:dk1>
        <a:srgbClr val="000000"/>
      </a:dk1>
      <a:lt1>
        <a:srgbClr val="FFFFFF"/>
      </a:lt1>
      <a:dk2>
        <a:srgbClr val="0093D3"/>
      </a:dk2>
      <a:lt2>
        <a:srgbClr val="F2F2F2"/>
      </a:lt2>
      <a:accent1>
        <a:srgbClr val="004969"/>
      </a:accent1>
      <a:accent2>
        <a:srgbClr val="005D86"/>
      </a:accent2>
      <a:accent3>
        <a:srgbClr val="92D050"/>
      </a:accent3>
      <a:accent4>
        <a:srgbClr val="0093D3"/>
      </a:accent4>
      <a:accent5>
        <a:srgbClr val="7F7F7F"/>
      </a:accent5>
      <a:accent6>
        <a:srgbClr val="F2B800"/>
      </a:accent6>
      <a:hlink>
        <a:srgbClr val="7030A0"/>
      </a:hlink>
      <a:folHlink>
        <a:srgbClr val="9E5ECE"/>
      </a:folHlink>
    </a:clrScheme>
    <a:fontScheme name="Benutzerdefiniert 1">
      <a:majorFont>
        <a:latin typeface="Merriweather"/>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8C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flat" cmpd="sng" algn="ctr">
          <a:solidFill>
            <a:schemeClr val="accent5"/>
          </a:solidFill>
          <a:prstDash val="solid"/>
          <a:round/>
          <a:headEnd type="none" w="med" len="med"/>
          <a:tailEnd type="none" w="med" len="med"/>
        </a:ln>
        <a:effectLst>
          <a:outerShdw sx="0" sy="0" rotWithShape="0">
            <a:scrgbClr r="0" g="0" b="0"/>
          </a:outerShdw>
        </a:effectLst>
        <a:extLst>
          <a:ext uri="{53640926-AAD7-44D8-BBD7-CCE9431645EC}">
            <a14:shadowObscured xmlns:a14="http://schemas.microsoft.com/office/drawing/2010/main"/>
          </a:ext>
        </a:extLst>
      </a:spPr>
      <a:bodyPr wrap="square" lIns="0" tIns="0" rIns="0" bIns="0" rtlCol="0" anchor="ctr">
        <a:noAutofit/>
      </a:bodyPr>
      <a:lstStyle>
        <a:defPPr algn="ctr">
          <a:defRPr sz="1000" dirty="0" smtClean="0">
            <a:effectLst/>
            <a:latin typeface="Trebuchet MS" panose="020B0603020202020204" pitchFamily="34" charset="0"/>
            <a:cs typeface="Calibri" panose="020F0502020204030204" pitchFamily="34" charset="0"/>
            <a:sym typeface="Trebuchet MS" panose="020B0603020202020204" pitchFamily="34" charset="0"/>
          </a:defRPr>
        </a:defPPr>
      </a:lstStyle>
    </a:txDef>
  </a:objectDefaults>
  <a:extraClrSchemeLst/>
  <a:custClrLst>
    <a:custClr name="Custom Color">
      <a:srgbClr val="0088C2"/>
    </a:custClr>
    <a:custClr name="Custom Color">
      <a:srgbClr val="59B5DA"/>
    </a:custClr>
    <a:custClr name="Custom Color">
      <a:srgbClr val="B8DBEE"/>
    </a:custClr>
    <a:custClr name="Custom Color">
      <a:srgbClr val="DBF0FD"/>
    </a:custClr>
    <a:custClr name="Custom Color">
      <a:srgbClr val="878787"/>
    </a:custClr>
    <a:custClr name="Custom Color">
      <a:srgbClr val="C6C6C6"/>
    </a:custClr>
    <a:custClr name="Custom Color">
      <a:srgbClr val="E3E3E3"/>
    </a:custClr>
    <a:custClr name="Custom Color">
      <a:srgbClr val="FFD500"/>
    </a:custClr>
    <a:custClr name="Custom Color">
      <a:srgbClr val="00ACA9"/>
    </a:custClr>
    <a:custClr name="Custom Color">
      <a:srgbClr val="C34F7F"/>
    </a:custClr>
    <a:custClr name="Custom Color">
      <a:srgbClr val="F18825"/>
    </a:custClr>
    <a:custClr name="Custom Color">
      <a:srgbClr val="E63312"/>
    </a:custClr>
    <a:custClr name="Custom Color">
      <a:srgbClr val="000000"/>
    </a:custClr>
    <a:custClr name="Custom Color">
      <a:srgbClr val="FFFFFF"/>
    </a:custClr>
  </a:custClrLst>
  <a:extLst>
    <a:ext uri="{05A4C25C-085E-4340-85A3-A5531E510DB2}">
      <thm15:themeFamily xmlns:thm15="http://schemas.microsoft.com/office/thememl/2012/main" name="Presentation2" id="{61133798-D6BF-4F56-A9CE-8BBA1F8E3FD8}" vid="{EFE6B6BE-22C0-41F1-BB5B-784B41DE4DC4}"/>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panose="020B0603020202020204"/>
        <a:ea typeface="Arial"/>
        <a:cs typeface="Arial"/>
      </a:majorFont>
      <a:minorFont>
        <a:latin typeface="Trebuchet MS" panose="020B0603020202020204"/>
        <a:ea typeface="Arial"/>
        <a:cs typeface="Arial"/>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panose="020B0603020202020204"/>
        <a:ea typeface="Arial"/>
        <a:cs typeface="Arial"/>
      </a:majorFont>
      <a:minorFont>
        <a:latin typeface="Trebuchet MS" panose="020B0603020202020204"/>
        <a:ea typeface="Arial"/>
        <a:cs typeface="Arial"/>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4556</Words>
  <Application>Microsoft Office PowerPoint</Application>
  <PresentationFormat>A4-Papier (210 x 297 mm)</PresentationFormat>
  <Paragraphs>764</Paragraphs>
  <Slides>44</Slides>
  <Notes>39</Notes>
  <HiddenSlides>0</HiddenSlides>
  <MMClips>0</MMClips>
  <ScaleCrop>false</ScaleCrop>
  <HeadingPairs>
    <vt:vector size="10"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44</vt:i4>
      </vt:variant>
      <vt:variant>
        <vt:lpstr>Zielgruppenorientierte Präsentationen</vt:lpstr>
      </vt:variant>
      <vt:variant>
        <vt:i4>1</vt:i4>
      </vt:variant>
    </vt:vector>
  </HeadingPairs>
  <TitlesOfParts>
    <vt:vector size="55" baseType="lpstr">
      <vt:lpstr>MS PGothic</vt:lpstr>
      <vt:lpstr>MS PGothic</vt:lpstr>
      <vt:lpstr>Arial</vt:lpstr>
      <vt:lpstr>Calibri</vt:lpstr>
      <vt:lpstr>Henderson BCG Sans</vt:lpstr>
      <vt:lpstr>Merriweather</vt:lpstr>
      <vt:lpstr>Open Sans</vt:lpstr>
      <vt:lpstr>Trebuchet MS</vt:lpstr>
      <vt:lpstr>2_Documentation</vt:lpstr>
      <vt:lpstr>think-cell Folie</vt:lpstr>
      <vt:lpstr>PowerPoint-Präsentation</vt:lpstr>
      <vt:lpstr>PowerPoint-Präsentation</vt:lpstr>
      <vt:lpstr>PowerPoint-Präsentation</vt:lpstr>
      <vt:lpstr>Apprenticeships and labour market in Germany during the pandemic: Generation Corona?</vt:lpstr>
      <vt:lpstr>The Corona crisis changes our society</vt:lpstr>
      <vt:lpstr> </vt:lpstr>
      <vt:lpstr>PowerPoint-Präsentation</vt:lpstr>
      <vt:lpstr>Our participants: JOBLINGE helps almost 2,000 young people to find a job every year</vt:lpstr>
      <vt:lpstr>We bring apprentices and companies together </vt:lpstr>
      <vt:lpstr>JOBLINGE is active in over 30 locations in Germany</vt:lpstr>
      <vt:lpstr>You need to try the impossible to  attain the possible—that's been my motto ever since JOBLINGE changed my life.  Firaas Alkhaliefa, former participant from Stuttgart. After successfully completing his apprenticeship, he is going on for further training to become an industrial foreman   </vt:lpstr>
      <vt:lpstr>PowerPoint-Präsentation</vt:lpstr>
      <vt:lpstr>The success of the JOBLINGE program is based on four pillars</vt:lpstr>
      <vt:lpstr>PowerPoint-Präsentation</vt:lpstr>
      <vt:lpstr>PowerPoint-Präsentation</vt:lpstr>
      <vt:lpstr>Venture instead of lecture</vt:lpstr>
      <vt:lpstr>Target-oriented, not an endless loop:  Mentoring at JOBLINGE </vt:lpstr>
      <vt:lpstr>   We know that personal networks are the biggest sources of procuring a job in Germany. People with no network have a harder time finding a job.   Heinrich Alt, former CEO of the Federal Employment Agency    </vt:lpstr>
      <vt:lpstr>PowerPoint-Präsentation</vt:lpstr>
      <vt:lpstr>Our approach: Entrepreneurial thinking for our societal goal</vt:lpstr>
      <vt:lpstr>PowerPoint-Präsentation</vt:lpstr>
      <vt:lpstr>PowerPoint-Präsentation</vt:lpstr>
      <vt:lpstr>A strong network for the youth</vt:lpstr>
      <vt:lpstr>Shared commitment reflected in financing</vt:lpstr>
      <vt:lpstr>PowerPoint-Präsentation</vt:lpstr>
      <vt:lpstr>Tackling the challenges of the labour market with experience and expertise: Our current projects </vt:lpstr>
      <vt:lpstr>We want to do more—so we need you</vt:lpstr>
      <vt:lpstr>Volunteering: Your options</vt:lpstr>
      <vt:lpstr>Contact us—we look forward to hearing from you!</vt:lpstr>
      <vt:lpstr>Contact us—we look forward to hearing from you!</vt:lpstr>
      <vt:lpstr>Appendix: Additional slides for use depending on the objective and audience </vt:lpstr>
      <vt:lpstr>Dual vocational education and training system in Germany: A common path to work for young people</vt:lpstr>
      <vt:lpstr>Overview: Dual VET system data and performance</vt:lpstr>
      <vt:lpstr>Traditional: 75% of participants placed in apprenticeships  84% sustainability rate </vt:lpstr>
      <vt:lpstr>In which areas do participants complete their apprenticeships? </vt:lpstr>
      <vt:lpstr>JOBLINGE offers many opportunities for community involvement</vt:lpstr>
      <vt:lpstr>JOBLINGE can also offer options to (grant) foundations  </vt:lpstr>
      <vt:lpstr>JOBLINGE: A social franchise model</vt:lpstr>
      <vt:lpstr>The gAG XXXXXXXXXX: A strong network for youth</vt:lpstr>
      <vt:lpstr>Impact: Everybody wins</vt:lpstr>
      <vt:lpstr>Each participant with &gt; €139K in socioeconomic savings after 10 years</vt:lpstr>
      <vt:lpstr>JOBLINGE in the public eye</vt:lpstr>
      <vt:lpstr>PowerPoint-Präsentation</vt:lpstr>
      <vt:lpstr>Join us: Courageously confronting resistance together</vt:lpstr>
      <vt:lpstr>Format Guide Workshop</vt:lpstr>
    </vt:vector>
  </TitlesOfParts>
  <Company>Efficient Elements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The Boston Consulting Group</dc:subject>
  <dc:creator>Narendran Krishnamoorthy</dc:creator>
  <cp:lastModifiedBy>Franziska Pielmeier</cp:lastModifiedBy>
  <cp:revision>476</cp:revision>
  <cp:lastPrinted>1999-12-31T22:00:00Z</cp:lastPrinted>
  <dcterms:created xsi:type="dcterms:W3CDTF">2019-06-27T05:03:12Z</dcterms:created>
  <dcterms:modified xsi:type="dcterms:W3CDTF">2021-09-30T07:17:50Z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Template Name">
    <vt:lpwstr>16x9</vt:lpwstr>
  </property>
</Properties>
</file>